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85" r:id="rId2"/>
    <p:sldId id="395" r:id="rId3"/>
    <p:sldId id="409" r:id="rId4"/>
    <p:sldId id="408" r:id="rId5"/>
    <p:sldId id="410" r:id="rId6"/>
    <p:sldId id="407" r:id="rId7"/>
    <p:sldId id="411" r:id="rId8"/>
    <p:sldId id="412" r:id="rId9"/>
    <p:sldId id="414" r:id="rId10"/>
    <p:sldId id="413" r:id="rId11"/>
    <p:sldId id="284" r:id="rId12"/>
  </p:sldIdLst>
  <p:sldSz cx="12188825"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85"/>
            <p14:sldId id="395"/>
            <p14:sldId id="409"/>
            <p14:sldId id="408"/>
            <p14:sldId id="410"/>
            <p14:sldId id="407"/>
            <p14:sldId id="411"/>
            <p14:sldId id="412"/>
            <p14:sldId id="414"/>
            <p14:sldId id="413"/>
            <p14:sldId id="28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B"/>
    <a:srgbClr val="0C2577"/>
    <a:srgbClr val="0000FF"/>
    <a:srgbClr val="4CA90C"/>
    <a:srgbClr val="FFCC99"/>
    <a:srgbClr val="007A3E"/>
    <a:srgbClr val="00FF00"/>
    <a:srgbClr val="FF00FF"/>
    <a:srgbClr val="00FF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9" autoAdjust="0"/>
    <p:restoredTop sz="75264" autoAdjust="0"/>
  </p:normalViewPr>
  <p:slideViewPr>
    <p:cSldViewPr snapToGrid="0">
      <p:cViewPr varScale="1">
        <p:scale>
          <a:sx n="72" d="100"/>
          <a:sy n="72" d="100"/>
        </p:scale>
        <p:origin x="534" y="66"/>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2964"/>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625639" y="0"/>
            <a:ext cx="2773680" cy="586581"/>
          </a:xfrm>
          <a:prstGeom prst="rect">
            <a:avLst/>
          </a:prstGeom>
        </p:spPr>
        <p:txBody>
          <a:bodyPr vert="horz" lIns="96661" tIns="48331" rIns="96661" bIns="48331" rtlCol="0"/>
          <a:lstStyle>
            <a:lvl1pPr algn="r">
              <a:defRPr sz="1300"/>
            </a:lvl1pPr>
          </a:lstStyle>
          <a:p>
            <a:fld id="{D4A5829C-7C6A-DF41-92FC-FE30E34D6DBD}" type="datetimeFigureOut">
              <a:rPr lang="en-US" smtClean="0"/>
              <a:t>12/2/2019</a:t>
            </a:fld>
            <a:endParaRPr lang="en-US"/>
          </a:p>
        </p:txBody>
      </p:sp>
      <p:sp>
        <p:nvSpPr>
          <p:cNvPr id="4" name="Footer Placeholder 3"/>
          <p:cNvSpPr>
            <a:spLocks noGrp="1"/>
          </p:cNvSpPr>
          <p:nvPr>
            <p:ph type="ftr" sz="quarter" idx="2"/>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625639" y="11143008"/>
            <a:ext cx="2773680" cy="586581"/>
          </a:xfrm>
          <a:prstGeom prst="rect">
            <a:avLst/>
          </a:prstGeom>
        </p:spPr>
        <p:txBody>
          <a:bodyPr vert="horz" lIns="96661" tIns="48331" rIns="96661" bIns="48331" rtlCol="0" anchor="b"/>
          <a:lstStyle>
            <a:lvl1pPr algn="r">
              <a:defRPr sz="13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625639" y="0"/>
            <a:ext cx="2773680" cy="586581"/>
          </a:xfrm>
          <a:prstGeom prst="rect">
            <a:avLst/>
          </a:prstGeom>
        </p:spPr>
        <p:txBody>
          <a:bodyPr vert="horz" lIns="96661" tIns="48331" rIns="96661" bIns="48331" rtlCol="0"/>
          <a:lstStyle>
            <a:lvl1pPr algn="r">
              <a:defRPr sz="1300"/>
            </a:lvl1pPr>
          </a:lstStyle>
          <a:p>
            <a:fld id="{16C7A9F4-9AF1-BE4F-A500-2756F8488435}" type="datetimeFigureOut">
              <a:rPr lang="en-US" smtClean="0"/>
              <a:t>12/2/2019</a:t>
            </a:fld>
            <a:endParaRPr lang="en-US"/>
          </a:p>
        </p:txBody>
      </p:sp>
      <p:sp>
        <p:nvSpPr>
          <p:cNvPr id="4" name="Slide Image Placeholder 3"/>
          <p:cNvSpPr>
            <a:spLocks noGrp="1" noRot="1" noChangeAspect="1"/>
          </p:cNvSpPr>
          <p:nvPr>
            <p:ph type="sldImg" idx="2"/>
          </p:nvPr>
        </p:nvSpPr>
        <p:spPr>
          <a:xfrm>
            <a:off x="-708025" y="881063"/>
            <a:ext cx="7816850" cy="439896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40080" y="5572522"/>
            <a:ext cx="5120640" cy="527923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625639" y="11143008"/>
            <a:ext cx="2773680" cy="586581"/>
          </a:xfrm>
          <a:prstGeom prst="rect">
            <a:avLst/>
          </a:prstGeom>
        </p:spPr>
        <p:txBody>
          <a:bodyPr vert="horz" lIns="96661" tIns="48331" rIns="96661" bIns="48331" rtlCol="0" anchor="b"/>
          <a:lstStyle>
            <a:lvl1pPr algn="r">
              <a:defRPr sz="13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508226" y="566578"/>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sz="1400"/>
            </a:lvl1p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rgbClr val="0C2577"/>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lvl1pPr>
              <a:defRPr>
                <a:solidFill>
                  <a:srgbClr val="0C2577"/>
                </a:solidFill>
              </a:defRPr>
            </a:lvl1pPr>
            <a:lvl2pPr>
              <a:defRPr>
                <a:solidFill>
                  <a:srgbClr val="0C2577"/>
                </a:solidFill>
              </a:defRPr>
            </a:lvl2pPr>
            <a:lvl3pPr>
              <a:defRPr>
                <a:solidFill>
                  <a:srgbClr val="0C2577"/>
                </a:solidFill>
              </a:defRPr>
            </a:lvl3pPr>
            <a:lvl4pPr>
              <a:defRPr>
                <a:solidFill>
                  <a:srgbClr val="0C2577"/>
                </a:solidFill>
              </a:defRPr>
            </a:lvl4pPr>
            <a:lvl5pPr>
              <a:defRPr>
                <a:solidFill>
                  <a:srgbClr val="0C2577"/>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85000">
              <a:schemeClr val="bg1"/>
            </a:gs>
            <a:gs pos="100000">
              <a:srgbClr val="009FDB"/>
            </a:gs>
          </a:gsLst>
          <a:lin ang="5400000" scaled="1"/>
        </a:gra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4" name="TextBox 3"/>
          <p:cNvSpPr txBox="1"/>
          <p:nvPr userDrawn="1"/>
        </p:nvSpPr>
        <p:spPr>
          <a:xfrm>
            <a:off x="509047" y="113122"/>
            <a:ext cx="914400" cy="339365"/>
          </a:xfrm>
          <a:prstGeom prst="rect">
            <a:avLst/>
          </a:prstGeom>
          <a:noFill/>
          <a:ln>
            <a:noFill/>
          </a:ln>
        </p:spPr>
        <p:txBody>
          <a:bodyPr wrap="none" lIns="0" tIns="0" rIns="0" bIns="0" rtlCol="0">
            <a:noAutofit/>
          </a:bodyPr>
          <a:lstStyle/>
          <a:p>
            <a:r>
              <a:rPr lang="en-US" sz="1600" b="1" dirty="0">
                <a:solidFill>
                  <a:srgbClr val="0C2577"/>
                </a:solidFill>
              </a:rPr>
              <a:t>RP-192109</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2800" b="1" kern="1200">
          <a:solidFill>
            <a:srgbClr val="0C2577"/>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rgbClr val="0C2577"/>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rgbClr val="0C2577"/>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rgbClr val="0C2577"/>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rgbClr val="0C2577"/>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273" y="1162050"/>
            <a:ext cx="11209064" cy="2574023"/>
          </a:xfrm>
        </p:spPr>
        <p:txBody>
          <a:bodyPr anchor="ctr"/>
          <a:lstStyle/>
          <a:p>
            <a:r>
              <a:rPr lang="en-US" sz="2800" dirty="0"/>
              <a:t>3GPP TSG RAN Plenary Meeting #86		   							RP-192709</a:t>
            </a:r>
            <a:br>
              <a:rPr lang="en-US" sz="2800" dirty="0"/>
            </a:br>
            <a:r>
              <a:rPr lang="en-US" sz="2800" dirty="0" err="1"/>
              <a:t>Sitges</a:t>
            </a:r>
            <a:r>
              <a:rPr lang="en-US" sz="2800" dirty="0"/>
              <a:t>, Spain: December 9-12, 2019</a:t>
            </a:r>
            <a:br>
              <a:rPr lang="en-US" sz="2800" dirty="0"/>
            </a:br>
            <a:br>
              <a:rPr lang="en-US" sz="2800" dirty="0"/>
            </a:br>
            <a:r>
              <a:rPr lang="en-US" sz="2800" dirty="0"/>
              <a:t>Agenda item:	9.1.2</a:t>
            </a:r>
            <a:br>
              <a:rPr lang="en-US" sz="2800" dirty="0"/>
            </a:br>
            <a:r>
              <a:rPr lang="en-US" sz="2800" dirty="0"/>
              <a:t>Source: 	AT&amp;T </a:t>
            </a:r>
            <a:br>
              <a:rPr lang="en-US" sz="2800" dirty="0"/>
            </a:br>
            <a:r>
              <a:rPr lang="en-US" sz="2800" dirty="0"/>
              <a:t>Title: 	IAB Enhancements for Rel-17</a:t>
            </a:r>
            <a:br>
              <a:rPr lang="en-US" sz="2800" dirty="0"/>
            </a:br>
            <a:r>
              <a:rPr lang="en-US" sz="2800" dirty="0"/>
              <a:t>Document for:	Discussion/Decision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00475"/>
            <a:ext cx="3438525" cy="1996241"/>
          </a:xfrm>
          <a:prstGeom prst="rect">
            <a:avLst/>
          </a:prstGeom>
        </p:spPr>
      </p:pic>
    </p:spTree>
    <p:extLst>
      <p:ext uri="{BB962C8B-B14F-4D97-AF65-F5344CB8AC3E}">
        <p14:creationId xmlns:p14="http://schemas.microsoft.com/office/powerpoint/2010/main" val="1775228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10</a:t>
            </a:fld>
            <a:r>
              <a:rPr lang="en-US"/>
              <a:t> </a:t>
            </a:r>
            <a:endParaRPr lang="en-US" dirty="0"/>
          </a:p>
        </p:txBody>
      </p:sp>
      <p:sp>
        <p:nvSpPr>
          <p:cNvPr id="3" name="Title 2"/>
          <p:cNvSpPr>
            <a:spLocks noGrp="1"/>
          </p:cNvSpPr>
          <p:nvPr>
            <p:ph type="title"/>
          </p:nvPr>
        </p:nvSpPr>
        <p:spPr/>
        <p:txBody>
          <a:bodyPr/>
          <a:lstStyle/>
          <a:p>
            <a:r>
              <a:rPr lang="en-US" dirty="0"/>
              <a:t>IAB Enhancements – Proposal (2)</a:t>
            </a:r>
          </a:p>
        </p:txBody>
      </p:sp>
      <p:sp>
        <p:nvSpPr>
          <p:cNvPr id="4" name="Content Placeholder 3"/>
          <p:cNvSpPr>
            <a:spLocks noGrp="1"/>
          </p:cNvSpPr>
          <p:nvPr>
            <p:ph sz="quarter" idx="12"/>
          </p:nvPr>
        </p:nvSpPr>
        <p:spPr>
          <a:xfrm>
            <a:off x="488897" y="1225525"/>
            <a:ext cx="10758839" cy="4812167"/>
          </a:xfrm>
        </p:spPr>
        <p:txBody>
          <a:bodyPr/>
          <a:lstStyle/>
          <a:p>
            <a:r>
              <a:rPr lang="en-US" sz="1200" b="1" dirty="0"/>
              <a:t>User Plane Enhancements</a:t>
            </a:r>
          </a:p>
          <a:p>
            <a:r>
              <a:rPr lang="en-US" sz="1200" dirty="0"/>
              <a:t>Mesh connectivity between IAB nodes for redundancy and low-latency CP/UP routing </a:t>
            </a:r>
            <a:r>
              <a:rPr lang="en-GB" sz="1200" dirty="0"/>
              <a:t>via PC5-based interface between peer IAB-MTs of two IAB nodes:</a:t>
            </a:r>
            <a:endParaRPr lang="en-US" sz="1200" dirty="0"/>
          </a:p>
          <a:p>
            <a:pPr marL="342900" lvl="0" indent="-342900">
              <a:spcAft>
                <a:spcPts val="300"/>
              </a:spcAft>
              <a:buFont typeface="Symbol" pitchFamily="2" charset="2"/>
              <a:buChar char=""/>
            </a:pPr>
            <a:r>
              <a:rPr lang="en-GB" sz="1200" dirty="0"/>
              <a:t>Support for CP signalling directly between IAB nodes to support resource coordination and robustness in case of backhaul link failures </a:t>
            </a:r>
            <a:endParaRPr lang="en-US" sz="1200" dirty="0"/>
          </a:p>
          <a:p>
            <a:pPr marL="342900" lvl="0" indent="-342900">
              <a:spcAft>
                <a:spcPts val="300"/>
              </a:spcAft>
              <a:buFont typeface="Symbol" pitchFamily="2" charset="2"/>
              <a:buChar char=""/>
            </a:pPr>
            <a:r>
              <a:rPr lang="en-GB" sz="1200" dirty="0"/>
              <a:t>Support for UP routing over mesh topologies to reduce latency for low-latency and/or local traffic</a:t>
            </a:r>
            <a:endParaRPr lang="en-US" sz="1200" dirty="0"/>
          </a:p>
          <a:p>
            <a:pPr marL="342900" lvl="0" indent="-342900">
              <a:spcAft>
                <a:spcPts val="300"/>
              </a:spcAft>
              <a:buFont typeface="Symbol" pitchFamily="2" charset="2"/>
              <a:buChar char=""/>
            </a:pPr>
            <a:r>
              <a:rPr lang="en-GB" sz="1200" dirty="0"/>
              <a:t>Support for both standalone mesh backhaul networks and hybrid multi-frequency mesh/hierarchical topologies </a:t>
            </a:r>
            <a:endParaRPr lang="en-US" sz="1200" dirty="0"/>
          </a:p>
          <a:p>
            <a:r>
              <a:rPr lang="en-GB" sz="1200" dirty="0"/>
              <a:t>Support for backhaul scheduling enhancements at IAB nodes/donor nodes (carryover from Rel-16). Potential enhancements include transmitting a scheduling benefit metric, L1/L2 measurements, or topology information via a BAP control PDU.</a:t>
            </a:r>
          </a:p>
          <a:p>
            <a:endParaRPr lang="en-GB" sz="1200" dirty="0">
              <a:latin typeface="Times New Roman" panose="02020603050405020304" pitchFamily="18" charset="0"/>
              <a:ea typeface="MS Mincho" panose="02020609040205080304" pitchFamily="49" charset="-128"/>
            </a:endParaRPr>
          </a:p>
          <a:p>
            <a:r>
              <a:rPr lang="en-US" sz="1200" b="1" dirty="0"/>
              <a:t>Network coding </a:t>
            </a:r>
            <a:r>
              <a:rPr lang="en-US" sz="1200" dirty="0"/>
              <a:t> </a:t>
            </a:r>
          </a:p>
          <a:p>
            <a:r>
              <a:rPr lang="en-US" sz="1200" dirty="0"/>
              <a:t>Study the following:</a:t>
            </a:r>
          </a:p>
          <a:p>
            <a:pPr marL="171450" indent="-171450">
              <a:buFont typeface="Arial" panose="020B0604020202020204" pitchFamily="34" charset="0"/>
              <a:buChar char="•"/>
            </a:pPr>
            <a:r>
              <a:rPr lang="en-US" sz="1200" dirty="0"/>
              <a:t>Protocol stack architectures applicable to fixed and mobile IAB, with and without impact to legacy UEs.</a:t>
            </a:r>
          </a:p>
          <a:p>
            <a:pPr marL="171450" indent="-171450">
              <a:buFont typeface="Arial" panose="020B0604020202020204" pitchFamily="34" charset="0"/>
              <a:buChar char="•"/>
            </a:pPr>
            <a:r>
              <a:rPr lang="en-US" sz="1200" dirty="0"/>
              <a:t>Reliability, efficiency, throughput and latency performance for small and large packet sizes compared to Release 16 packet duplication.</a:t>
            </a:r>
          </a:p>
          <a:p>
            <a:pPr marL="171450" indent="-171450">
              <a:buFont typeface="Arial" panose="020B0604020202020204" pitchFamily="34" charset="0"/>
              <a:buChar char="•"/>
            </a:pPr>
            <a:r>
              <a:rPr lang="en-US" sz="1200" dirty="0"/>
              <a:t>Network coding techniques, including </a:t>
            </a:r>
            <a:r>
              <a:rPr lang="en-US" sz="1200" dirty="0" err="1"/>
              <a:t>rateless</a:t>
            </a:r>
            <a:r>
              <a:rPr lang="en-US" sz="1200" dirty="0"/>
              <a:t> codes, discrete rate codes, and other potential network coding techniques with and without feedback.</a:t>
            </a:r>
          </a:p>
          <a:p>
            <a:endParaRPr lang="en-US" sz="1200" dirty="0"/>
          </a:p>
        </p:txBody>
      </p:sp>
    </p:spTree>
    <p:extLst>
      <p:ext uri="{BB962C8B-B14F-4D97-AF65-F5344CB8AC3E}">
        <p14:creationId xmlns:p14="http://schemas.microsoft.com/office/powerpoint/2010/main" val="3949495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p:cNvSpPr>
            <a:spLocks noGrp="1"/>
          </p:cNvSpPr>
          <p:nvPr>
            <p:ph type="title"/>
          </p:nvPr>
        </p:nvSpPr>
        <p:spPr/>
        <p:txBody>
          <a:bodyPr/>
          <a:lstStyle/>
          <a:p>
            <a:r>
              <a:rPr lang="en-US" dirty="0"/>
              <a:t>IAB Enhancements - Overview</a:t>
            </a:r>
          </a:p>
        </p:txBody>
      </p:sp>
      <p:sp>
        <p:nvSpPr>
          <p:cNvPr id="4" name="Content Placeholder 3"/>
          <p:cNvSpPr>
            <a:spLocks noGrp="1"/>
          </p:cNvSpPr>
          <p:nvPr>
            <p:ph sz="quarter" idx="12"/>
          </p:nvPr>
        </p:nvSpPr>
        <p:spPr>
          <a:xfrm>
            <a:off x="488897" y="1225525"/>
            <a:ext cx="10758839" cy="4812167"/>
          </a:xfrm>
        </p:spPr>
        <p:txBody>
          <a:bodyPr/>
          <a:lstStyle/>
          <a:p>
            <a:pPr lvl="2" indent="0">
              <a:spcAft>
                <a:spcPts val="0"/>
              </a:spcAft>
              <a:buClr>
                <a:srgbClr val="0C2577"/>
              </a:buClr>
              <a:buNone/>
            </a:pPr>
            <a:r>
              <a:rPr lang="en-US" sz="2000" b="1" dirty="0"/>
              <a:t>Duplexing enhancements</a:t>
            </a:r>
          </a:p>
          <a:p>
            <a:pPr marL="571500" lvl="2" indent="-342900">
              <a:buClr>
                <a:srgbClr val="0C2577"/>
              </a:buClr>
            </a:pPr>
            <a:r>
              <a:rPr lang="en-US" sz="2000" dirty="0"/>
              <a:t>Multiplexing beyond TDM (FDM/SDM/multi-panel Tx/Rx) including multi-parent scenarios, case 6/7 timing alignment, power control/CLI optimizations</a:t>
            </a:r>
          </a:p>
          <a:p>
            <a:pPr marL="571500" lvl="2" indent="-342900">
              <a:buClr>
                <a:srgbClr val="0C2577"/>
              </a:buClr>
            </a:pPr>
            <a:endParaRPr lang="en-US" sz="2000" b="1" dirty="0"/>
          </a:p>
          <a:p>
            <a:pPr lvl="2" indent="0">
              <a:spcAft>
                <a:spcPts val="0"/>
              </a:spcAft>
              <a:buClr>
                <a:srgbClr val="0C2577"/>
              </a:buClr>
              <a:buNone/>
            </a:pPr>
            <a:r>
              <a:rPr lang="en-US" sz="2000" b="1" dirty="0"/>
              <a:t>Topology enhancements</a:t>
            </a:r>
            <a:endParaRPr lang="en-US" sz="2000" dirty="0"/>
          </a:p>
          <a:p>
            <a:pPr marL="571500" lvl="2" indent="-342900">
              <a:spcAft>
                <a:spcPts val="0"/>
              </a:spcAft>
              <a:buClr>
                <a:srgbClr val="0C2577"/>
              </a:buClr>
            </a:pPr>
            <a:r>
              <a:rPr lang="en-US" sz="2000" dirty="0"/>
              <a:t>Mobile IAB: CP/UP split + Group mobility </a:t>
            </a:r>
          </a:p>
          <a:p>
            <a:pPr marL="571500" lvl="2" indent="-342900">
              <a:spcAft>
                <a:spcPts val="0"/>
              </a:spcAft>
              <a:buClr>
                <a:srgbClr val="0C2577"/>
              </a:buClr>
            </a:pPr>
            <a:r>
              <a:rPr lang="en-US" sz="2000" dirty="0"/>
              <a:t>Inter-CU topology adaptation</a:t>
            </a:r>
          </a:p>
          <a:p>
            <a:pPr marL="571500" lvl="2" indent="-342900">
              <a:buClr>
                <a:srgbClr val="0C2577"/>
              </a:buClr>
            </a:pPr>
            <a:r>
              <a:rPr lang="en-US" sz="2000" dirty="0"/>
              <a:t>Mesh-connectivity between IAB nodes for local control/user plane routing</a:t>
            </a:r>
          </a:p>
          <a:p>
            <a:pPr lvl="2" indent="0">
              <a:spcAft>
                <a:spcPts val="0"/>
              </a:spcAft>
              <a:buClr>
                <a:srgbClr val="0C2577"/>
              </a:buClr>
              <a:buNone/>
            </a:pPr>
            <a:endParaRPr lang="en-US" sz="2000" b="1" dirty="0"/>
          </a:p>
          <a:p>
            <a:pPr lvl="2" indent="0">
              <a:spcAft>
                <a:spcPts val="0"/>
              </a:spcAft>
              <a:buClr>
                <a:srgbClr val="0C2577"/>
              </a:buClr>
              <a:buNone/>
            </a:pPr>
            <a:r>
              <a:rPr lang="en-US" sz="2000" b="1" dirty="0"/>
              <a:t>User plane enhancements</a:t>
            </a:r>
            <a:endParaRPr lang="en-US" sz="2000" dirty="0"/>
          </a:p>
          <a:p>
            <a:pPr marL="571500" lvl="2" indent="-342900">
              <a:spcAft>
                <a:spcPts val="0"/>
              </a:spcAft>
              <a:buClr>
                <a:srgbClr val="0C2577"/>
              </a:buClr>
            </a:pPr>
            <a:r>
              <a:rPr lang="en-US" sz="2000" dirty="0"/>
              <a:t>Multi-hop scheduling enhancement – exchange of benefit metric between IAB nodes to enable radio-aware multi-hop scheduling to improve throughput performance</a:t>
            </a:r>
          </a:p>
          <a:p>
            <a:pPr marL="571500" lvl="2" indent="-342900">
              <a:spcAft>
                <a:spcPts val="0"/>
              </a:spcAft>
              <a:buClr>
                <a:srgbClr val="0C2577"/>
              </a:buClr>
            </a:pPr>
            <a:endParaRPr lang="en-US" sz="2000" dirty="0"/>
          </a:p>
          <a:p>
            <a:pPr lvl="2" indent="0">
              <a:spcAft>
                <a:spcPts val="0"/>
              </a:spcAft>
              <a:buClr>
                <a:srgbClr val="0C2577"/>
              </a:buClr>
              <a:buNone/>
            </a:pPr>
            <a:r>
              <a:rPr lang="en-US" sz="2000" b="1" dirty="0"/>
              <a:t>Network Coding</a:t>
            </a:r>
          </a:p>
          <a:p>
            <a:pPr marL="571500" lvl="2" indent="-342900">
              <a:spcAft>
                <a:spcPts val="0"/>
              </a:spcAft>
              <a:buClr>
                <a:srgbClr val="0C2577"/>
              </a:buClr>
            </a:pPr>
            <a:r>
              <a:rPr lang="en-US" sz="2000" dirty="0"/>
              <a:t>Study benefits compared to duplication over redundant backhaul routes</a:t>
            </a:r>
          </a:p>
          <a:p>
            <a:pPr marL="571500" lvl="2" indent="-342900">
              <a:buClr>
                <a:srgbClr val="0C2577"/>
              </a:buClr>
            </a:pPr>
            <a:endParaRPr lang="en-US" sz="2000" dirty="0"/>
          </a:p>
        </p:txBody>
      </p:sp>
      <p:sp>
        <p:nvSpPr>
          <p:cNvPr id="5" name="TextBox 4">
            <a:extLst>
              <a:ext uri="{FF2B5EF4-FFF2-40B4-BE49-F238E27FC236}">
                <a16:creationId xmlns:a16="http://schemas.microsoft.com/office/drawing/2014/main" id="{4D55A73A-D197-004C-8A9D-781F58AF1000}"/>
              </a:ext>
            </a:extLst>
          </p:cNvPr>
          <p:cNvSpPr txBox="1"/>
          <p:nvPr/>
        </p:nvSpPr>
        <p:spPr>
          <a:xfrm>
            <a:off x="891251" y="266218"/>
            <a:ext cx="0" cy="0"/>
          </a:xfrm>
          <a:prstGeom prst="rect">
            <a:avLst/>
          </a:prstGeom>
          <a:noFill/>
          <a:ln>
            <a:noFill/>
          </a:ln>
        </p:spPr>
        <p:txBody>
          <a:bodyPr wrap="none" lIns="0" tIns="0" rIns="0" bIns="0" rtlCol="0">
            <a:noAutofit/>
          </a:bodyPr>
          <a:lstStyle/>
          <a:p>
            <a:endParaRPr lang="en-US" sz="1400" dirty="0" err="1">
              <a:solidFill>
                <a:schemeClr val="tx2"/>
              </a:solidFill>
            </a:endParaRPr>
          </a:p>
        </p:txBody>
      </p:sp>
      <p:sp>
        <p:nvSpPr>
          <p:cNvPr id="6" name="TextBox 5">
            <a:extLst>
              <a:ext uri="{FF2B5EF4-FFF2-40B4-BE49-F238E27FC236}">
                <a16:creationId xmlns:a16="http://schemas.microsoft.com/office/drawing/2014/main" id="{00246877-24E2-274B-A156-AFBEC7DBB26F}"/>
              </a:ext>
            </a:extLst>
          </p:cNvPr>
          <p:cNvSpPr txBox="1"/>
          <p:nvPr/>
        </p:nvSpPr>
        <p:spPr>
          <a:xfrm>
            <a:off x="1446835" y="185195"/>
            <a:ext cx="0" cy="0"/>
          </a:xfrm>
          <a:prstGeom prst="rect">
            <a:avLst/>
          </a:prstGeom>
          <a:noFill/>
          <a:ln>
            <a:noFill/>
          </a:ln>
        </p:spPr>
        <p:txBody>
          <a:bodyPr wrap="none" lIns="0" tIns="0" rIns="0" bIns="0" rtlCol="0">
            <a:noAutofit/>
          </a:bodyPr>
          <a:lstStyle/>
          <a:p>
            <a:endParaRPr lang="en-US" sz="1400" dirty="0" err="1">
              <a:solidFill>
                <a:schemeClr val="tx2"/>
              </a:solidFill>
            </a:endParaRPr>
          </a:p>
        </p:txBody>
      </p:sp>
      <p:sp>
        <p:nvSpPr>
          <p:cNvPr id="7" name="TextBox 6">
            <a:extLst>
              <a:ext uri="{FF2B5EF4-FFF2-40B4-BE49-F238E27FC236}">
                <a16:creationId xmlns:a16="http://schemas.microsoft.com/office/drawing/2014/main" id="{E78487E9-E590-AC4A-96B3-5FD83509795F}"/>
              </a:ext>
            </a:extLst>
          </p:cNvPr>
          <p:cNvSpPr txBox="1"/>
          <p:nvPr/>
        </p:nvSpPr>
        <p:spPr>
          <a:xfrm>
            <a:off x="1166648" y="220717"/>
            <a:ext cx="0" cy="0"/>
          </a:xfrm>
          <a:prstGeom prst="rect">
            <a:avLst/>
          </a:prstGeom>
          <a:noFill/>
          <a:ln>
            <a:noFill/>
          </a:ln>
        </p:spPr>
        <p:txBody>
          <a:bodyPr wrap="none" lIns="0" tIns="0" rIns="0" bIns="0" rtlCol="0">
            <a:noAutofit/>
          </a:bodyPr>
          <a:lstStyle/>
          <a:p>
            <a:endParaRPr lang="en-US" sz="1400" dirty="0" err="1">
              <a:solidFill>
                <a:schemeClr val="tx2"/>
              </a:solidFill>
            </a:endParaRPr>
          </a:p>
        </p:txBody>
      </p:sp>
    </p:spTree>
    <p:extLst>
      <p:ext uri="{BB962C8B-B14F-4D97-AF65-F5344CB8AC3E}">
        <p14:creationId xmlns:p14="http://schemas.microsoft.com/office/powerpoint/2010/main" val="3962667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p:cNvSpPr>
            <a:spLocks noGrp="1"/>
          </p:cNvSpPr>
          <p:nvPr>
            <p:ph type="title"/>
          </p:nvPr>
        </p:nvSpPr>
        <p:spPr/>
        <p:txBody>
          <a:bodyPr/>
          <a:lstStyle/>
          <a:p>
            <a:r>
              <a:rPr lang="en-US" dirty="0"/>
              <a:t>Duplexing Enhancements</a:t>
            </a:r>
          </a:p>
        </p:txBody>
      </p:sp>
      <p:sp>
        <p:nvSpPr>
          <p:cNvPr id="4" name="Content Placeholder 3"/>
          <p:cNvSpPr>
            <a:spLocks noGrp="1"/>
          </p:cNvSpPr>
          <p:nvPr>
            <p:ph sz="quarter" idx="12"/>
          </p:nvPr>
        </p:nvSpPr>
        <p:spPr>
          <a:xfrm>
            <a:off x="490939" y="1262358"/>
            <a:ext cx="5190194" cy="4689179"/>
          </a:xfrm>
        </p:spPr>
        <p:txBody>
          <a:bodyPr/>
          <a:lstStyle/>
          <a:p>
            <a:pPr marL="342900" indent="-342900">
              <a:buClrTx/>
              <a:buFont typeface="Arial" panose="020B0604020202020204" pitchFamily="34" charset="0"/>
              <a:buChar char="•"/>
            </a:pPr>
            <a:r>
              <a:rPr lang="en-US" sz="2000" dirty="0"/>
              <a:t>Multi-panel </a:t>
            </a:r>
            <a:r>
              <a:rPr lang="en-US" sz="2000" dirty="0" err="1"/>
              <a:t>Tx</a:t>
            </a:r>
            <a:r>
              <a:rPr lang="en-US" sz="2000" dirty="0"/>
              <a:t>/Rx on a IAB-node (e.g. DU Tx/MT Rx) basis may have limited standards impact</a:t>
            </a:r>
          </a:p>
          <a:p>
            <a:pPr marL="342900" indent="-342900">
              <a:buClrTx/>
              <a:buFont typeface="Arial" panose="020B0604020202020204" pitchFamily="34" charset="0"/>
              <a:buChar char="•"/>
            </a:pPr>
            <a:r>
              <a:rPr lang="en-US" sz="2000" dirty="0"/>
              <a:t>Simultaneous multi-panel transmission for IAB</a:t>
            </a:r>
          </a:p>
          <a:p>
            <a:pPr marL="571500" lvl="2" indent="-342900">
              <a:buClrTx/>
            </a:pPr>
            <a:r>
              <a:rPr lang="en-US" sz="1600" dirty="0"/>
              <a:t>SDM: Simultaneously </a:t>
            </a:r>
            <a:r>
              <a:rPr lang="en-US" sz="1600" dirty="0" err="1"/>
              <a:t>Tx</a:t>
            </a:r>
            <a:r>
              <a:rPr lang="en-US" sz="1600" dirty="0"/>
              <a:t> </a:t>
            </a:r>
            <a:r>
              <a:rPr lang="en-US" sz="1600" b="1" u="sng" dirty="0"/>
              <a:t>or</a:t>
            </a:r>
            <a:r>
              <a:rPr lang="en-US" sz="1600" dirty="0"/>
              <a:t> Rx on backhaul and access links</a:t>
            </a:r>
          </a:p>
          <a:p>
            <a:pPr marL="571500" lvl="2" indent="-342900">
              <a:buClrTx/>
            </a:pPr>
            <a:r>
              <a:rPr lang="en-US" sz="1600" dirty="0"/>
              <a:t>MPTR: Simultaneously Tx </a:t>
            </a:r>
            <a:r>
              <a:rPr lang="en-US" sz="1600" b="1" u="sng" dirty="0"/>
              <a:t>and</a:t>
            </a:r>
            <a:r>
              <a:rPr lang="en-US" sz="1600" dirty="0"/>
              <a:t> Rx on backhaul and access links (UEs to remain half-duplex)</a:t>
            </a:r>
          </a:p>
          <a:p>
            <a:pPr marL="571500" lvl="2" indent="-342900">
              <a:buClrTx/>
            </a:pPr>
            <a:r>
              <a:rPr lang="en-US" sz="1600" dirty="0"/>
              <a:t>Should also consider required coordination and optimizations for multi-parent scenarios</a:t>
            </a:r>
          </a:p>
          <a:p>
            <a:pPr marL="342900" indent="-342900">
              <a:buClrTx/>
              <a:buFont typeface="Arial" panose="020B0604020202020204" pitchFamily="34" charset="0"/>
              <a:buChar char="•"/>
            </a:pPr>
            <a:r>
              <a:rPr lang="en-US" sz="2000" dirty="0"/>
              <a:t>Reduction in latency and more efficient frame structure for IAB nodes</a:t>
            </a:r>
          </a:p>
          <a:p>
            <a:pPr marL="342900" indent="-342900">
              <a:buClrTx/>
              <a:buFont typeface="Arial" panose="020B0604020202020204" pitchFamily="34" charset="0"/>
              <a:buChar char="•"/>
            </a:pPr>
            <a:r>
              <a:rPr lang="en-US" sz="2000" dirty="0"/>
              <a:t>Specific Power Control/CLI characterization and mitigation enhancements for SDM/MPTR should be studied</a:t>
            </a:r>
          </a:p>
          <a:p>
            <a:pPr marL="571500" lvl="2" indent="-342900">
              <a:buClrTx/>
            </a:pPr>
            <a:r>
              <a:rPr lang="en-US" sz="1800" dirty="0"/>
              <a:t>Ensure that access UEs are not impacted by different multiplexing alternatives </a:t>
            </a:r>
          </a:p>
          <a:p>
            <a:pPr marL="342900" lvl="1" indent="-342900">
              <a:buClr>
                <a:schemeClr val="bg1"/>
              </a:buClr>
              <a:buFont typeface="Arial" panose="020B0604020202020204" pitchFamily="34" charset="0"/>
              <a:buChar char="•"/>
            </a:pPr>
            <a:endParaRPr lang="en-US" sz="1200" dirty="0"/>
          </a:p>
          <a:p>
            <a:pPr marL="457200" lvl="1" indent="-457200">
              <a:buClr>
                <a:schemeClr val="bg1"/>
              </a:buClr>
              <a:buFont typeface="Arial" panose="020B0604020202020204" pitchFamily="34" charset="0"/>
              <a:buChar char="•"/>
            </a:pPr>
            <a:endParaRPr lang="en-US" sz="1200" dirty="0"/>
          </a:p>
        </p:txBody>
      </p:sp>
      <p:grpSp>
        <p:nvGrpSpPr>
          <p:cNvPr id="6" name="Group 5">
            <a:extLst>
              <a:ext uri="{FF2B5EF4-FFF2-40B4-BE49-F238E27FC236}">
                <a16:creationId xmlns:a16="http://schemas.microsoft.com/office/drawing/2014/main" id="{0582A1F2-AEC6-4612-B04B-1E6A41D58056}"/>
              </a:ext>
            </a:extLst>
          </p:cNvPr>
          <p:cNvGrpSpPr/>
          <p:nvPr/>
        </p:nvGrpSpPr>
        <p:grpSpPr>
          <a:xfrm>
            <a:off x="6218745" y="105864"/>
            <a:ext cx="4690747" cy="2637126"/>
            <a:chOff x="744460" y="2694355"/>
            <a:chExt cx="6030236" cy="3224822"/>
          </a:xfrm>
        </p:grpSpPr>
        <p:pic>
          <p:nvPicPr>
            <p:cNvPr id="7" name="Picture 6">
              <a:extLst>
                <a:ext uri="{FF2B5EF4-FFF2-40B4-BE49-F238E27FC236}">
                  <a16:creationId xmlns:a16="http://schemas.microsoft.com/office/drawing/2014/main" id="{441FE70C-B01B-4C41-A786-8D8974B177F7}"/>
                </a:ext>
              </a:extLst>
            </p:cNvPr>
            <p:cNvPicPr>
              <a:picLocks noChangeAspect="1"/>
            </p:cNvPicPr>
            <p:nvPr/>
          </p:nvPicPr>
          <p:blipFill rotWithShape="1">
            <a:blip r:embed="rId2"/>
            <a:srcRect b="18317"/>
            <a:stretch/>
          </p:blipFill>
          <p:spPr>
            <a:xfrm>
              <a:off x="744460" y="2694355"/>
              <a:ext cx="6030236" cy="3096846"/>
            </a:xfrm>
            <a:prstGeom prst="rect">
              <a:avLst/>
            </a:prstGeom>
          </p:spPr>
        </p:pic>
        <p:sp>
          <p:nvSpPr>
            <p:cNvPr id="8" name="TextBox 7">
              <a:extLst>
                <a:ext uri="{FF2B5EF4-FFF2-40B4-BE49-F238E27FC236}">
                  <a16:creationId xmlns:a16="http://schemas.microsoft.com/office/drawing/2014/main" id="{955F2F7E-9854-4DAD-BC1D-B497A5E9C2C4}"/>
                </a:ext>
              </a:extLst>
            </p:cNvPr>
            <p:cNvSpPr txBox="1"/>
            <p:nvPr/>
          </p:nvSpPr>
          <p:spPr>
            <a:xfrm>
              <a:off x="1598612" y="4011245"/>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9" name="TextBox 8">
              <a:extLst>
                <a:ext uri="{FF2B5EF4-FFF2-40B4-BE49-F238E27FC236}">
                  <a16:creationId xmlns:a16="http://schemas.microsoft.com/office/drawing/2014/main" id="{B3C6893D-1637-4020-93FC-755EAC85B72A}"/>
                </a:ext>
              </a:extLst>
            </p:cNvPr>
            <p:cNvSpPr txBox="1"/>
            <p:nvPr/>
          </p:nvSpPr>
          <p:spPr>
            <a:xfrm>
              <a:off x="1598612" y="5663222"/>
              <a:ext cx="914400" cy="255955"/>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MPTR</a:t>
              </a:r>
            </a:p>
          </p:txBody>
        </p:sp>
        <p:sp>
          <p:nvSpPr>
            <p:cNvPr id="10" name="TextBox 9">
              <a:extLst>
                <a:ext uri="{FF2B5EF4-FFF2-40B4-BE49-F238E27FC236}">
                  <a16:creationId xmlns:a16="http://schemas.microsoft.com/office/drawing/2014/main" id="{AF8D64CF-7EC4-4A42-BA87-3F49AEF5D8AC}"/>
                </a:ext>
              </a:extLst>
            </p:cNvPr>
            <p:cNvSpPr txBox="1"/>
            <p:nvPr/>
          </p:nvSpPr>
          <p:spPr>
            <a:xfrm>
              <a:off x="4799012" y="4038600"/>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11" name="TextBox 10">
              <a:extLst>
                <a:ext uri="{FF2B5EF4-FFF2-40B4-BE49-F238E27FC236}">
                  <a16:creationId xmlns:a16="http://schemas.microsoft.com/office/drawing/2014/main" id="{931ACACF-4C3C-4FFD-A806-AF06F1B71C0C}"/>
                </a:ext>
              </a:extLst>
            </p:cNvPr>
            <p:cNvSpPr txBox="1"/>
            <p:nvPr/>
          </p:nvSpPr>
          <p:spPr>
            <a:xfrm>
              <a:off x="4664823" y="5663222"/>
              <a:ext cx="896189" cy="255955"/>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MPTR</a:t>
              </a:r>
            </a:p>
          </p:txBody>
        </p:sp>
      </p:grpSp>
      <p:grpSp>
        <p:nvGrpSpPr>
          <p:cNvPr id="13" name="Group 12"/>
          <p:cNvGrpSpPr/>
          <p:nvPr/>
        </p:nvGrpSpPr>
        <p:grpSpPr>
          <a:xfrm>
            <a:off x="6368540" y="3018885"/>
            <a:ext cx="4396918" cy="3547670"/>
            <a:chOff x="6190736" y="3018885"/>
            <a:chExt cx="4396918" cy="3547670"/>
          </a:xfrm>
        </p:grpSpPr>
        <p:pic>
          <p:nvPicPr>
            <p:cNvPr id="5" name="Picture 4"/>
            <p:cNvPicPr>
              <a:picLocks noChangeAspect="1"/>
            </p:cNvPicPr>
            <p:nvPr/>
          </p:nvPicPr>
          <p:blipFill>
            <a:blip r:embed="rId3"/>
            <a:stretch>
              <a:fillRect/>
            </a:stretch>
          </p:blipFill>
          <p:spPr>
            <a:xfrm>
              <a:off x="6190736" y="3018885"/>
              <a:ext cx="4396918" cy="3547670"/>
            </a:xfrm>
            <a:prstGeom prst="rect">
              <a:avLst/>
            </a:prstGeom>
          </p:spPr>
        </p:pic>
        <p:sp>
          <p:nvSpPr>
            <p:cNvPr id="12" name="TextBox 11"/>
            <p:cNvSpPr txBox="1"/>
            <p:nvPr/>
          </p:nvSpPr>
          <p:spPr>
            <a:xfrm>
              <a:off x="7950201" y="4919133"/>
              <a:ext cx="618066" cy="160867"/>
            </a:xfrm>
            <a:prstGeom prst="rect">
              <a:avLst/>
            </a:prstGeom>
            <a:solidFill>
              <a:schemeClr val="tx1"/>
            </a:solidFill>
            <a:ln>
              <a:noFill/>
            </a:ln>
          </p:spPr>
          <p:txBody>
            <a:bodyPr wrap="square" lIns="0" tIns="0" rIns="0" bIns="0" rtlCol="0">
              <a:noAutofit/>
            </a:bodyPr>
            <a:lstStyle/>
            <a:p>
              <a:r>
                <a:rPr lang="en-US" sz="1000" dirty="0">
                  <a:solidFill>
                    <a:schemeClr val="bg1">
                      <a:lumMod val="95000"/>
                    </a:schemeClr>
                  </a:solidFill>
                </a:rPr>
                <a:t>MPTR</a:t>
              </a:r>
            </a:p>
          </p:txBody>
        </p:sp>
      </p:grpSp>
    </p:spTree>
    <p:extLst>
      <p:ext uri="{BB962C8B-B14F-4D97-AF65-F5344CB8AC3E}">
        <p14:creationId xmlns:p14="http://schemas.microsoft.com/office/powerpoint/2010/main" val="2622790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p:cNvSpPr>
            <a:spLocks noGrp="1"/>
          </p:cNvSpPr>
          <p:nvPr>
            <p:ph type="title"/>
          </p:nvPr>
        </p:nvSpPr>
        <p:spPr/>
        <p:txBody>
          <a:bodyPr/>
          <a:lstStyle/>
          <a:p>
            <a:r>
              <a:rPr lang="en-US" sz="2800" dirty="0"/>
              <a:t>IAB Power Control </a:t>
            </a:r>
          </a:p>
        </p:txBody>
      </p:sp>
      <p:sp>
        <p:nvSpPr>
          <p:cNvPr id="4" name="Content Placeholder 3"/>
          <p:cNvSpPr>
            <a:spLocks noGrp="1"/>
          </p:cNvSpPr>
          <p:nvPr>
            <p:ph sz="quarter" idx="12"/>
          </p:nvPr>
        </p:nvSpPr>
        <p:spPr>
          <a:xfrm>
            <a:off x="413482" y="1162609"/>
            <a:ext cx="5421709" cy="5131957"/>
          </a:xfrm>
          <a:ln>
            <a:noFill/>
          </a:ln>
        </p:spPr>
        <p:txBody>
          <a:bodyPr lIns="91440" tIns="91440" rIns="91440" bIns="91440"/>
          <a:lstStyle/>
          <a:p>
            <a:pPr marL="285750" indent="-285750">
              <a:buClr>
                <a:srgbClr val="002060"/>
              </a:buClr>
              <a:buFont typeface="Arial" panose="020B0604020202020204" pitchFamily="34" charset="0"/>
              <a:buChar char="•"/>
            </a:pPr>
            <a:r>
              <a:rPr lang="en-US" sz="2000" dirty="0">
                <a:solidFill>
                  <a:srgbClr val="002060"/>
                </a:solidFill>
              </a:rPr>
              <a:t>At the IAB node the received power level of the backhaul (DL) and access (UL) can be very different. The access (UL) is power controlled whereas the backhaul (DL) is not power controlled. Lead to significant difference is received PSD across backhaul and access.</a:t>
            </a:r>
          </a:p>
          <a:p>
            <a:pPr marL="285750" indent="-285750">
              <a:buClr>
                <a:srgbClr val="002060"/>
              </a:buClr>
              <a:buFont typeface="Arial" panose="020B0604020202020204" pitchFamily="34" charset="0"/>
              <a:buChar char="•"/>
            </a:pPr>
            <a:r>
              <a:rPr lang="en-US" sz="2000" dirty="0">
                <a:solidFill>
                  <a:srgbClr val="002060"/>
                </a:solidFill>
              </a:rPr>
              <a:t>A similar problem also happens on the transmit PSD between the backhaul and access. The backhaul (UL) and access (DL) have very different </a:t>
            </a:r>
            <a:r>
              <a:rPr lang="en-US" sz="2000" dirty="0" err="1">
                <a:solidFill>
                  <a:srgbClr val="002060"/>
                </a:solidFill>
              </a:rPr>
              <a:t>EiRP</a:t>
            </a:r>
            <a:r>
              <a:rPr lang="en-US" sz="2000" dirty="0">
                <a:solidFill>
                  <a:srgbClr val="002060"/>
                </a:solidFill>
              </a:rPr>
              <a:t>. </a:t>
            </a:r>
          </a:p>
          <a:p>
            <a:pPr marL="285750" indent="-285750">
              <a:buClr>
                <a:srgbClr val="002060"/>
              </a:buClr>
              <a:buFont typeface="Arial" panose="020B0604020202020204" pitchFamily="34" charset="0"/>
              <a:buChar char="•"/>
            </a:pPr>
            <a:r>
              <a:rPr lang="en-US" sz="2000" dirty="0">
                <a:solidFill>
                  <a:srgbClr val="002060"/>
                </a:solidFill>
              </a:rPr>
              <a:t>FDM/SDM of backhaul and access </a:t>
            </a:r>
            <a:r>
              <a:rPr lang="en-US" sz="2000" dirty="0" err="1">
                <a:solidFill>
                  <a:srgbClr val="002060"/>
                </a:solidFill>
              </a:rPr>
              <a:t>Tx</a:t>
            </a:r>
            <a:r>
              <a:rPr lang="en-US" sz="2000" dirty="0">
                <a:solidFill>
                  <a:srgbClr val="002060"/>
                </a:solidFill>
              </a:rPr>
              <a:t>/Rx functions on the same RF chains (or panels) is not possible without enhancements to power control.</a:t>
            </a:r>
          </a:p>
          <a:p>
            <a:pPr marL="285750" indent="-285750">
              <a:buClr>
                <a:srgbClr val="002060"/>
              </a:buClr>
              <a:buFont typeface="Arial" panose="020B0604020202020204" pitchFamily="34" charset="0"/>
              <a:buChar char="•"/>
            </a:pPr>
            <a:r>
              <a:rPr lang="en-US" sz="2000" dirty="0">
                <a:solidFill>
                  <a:srgbClr val="002060"/>
                </a:solidFill>
              </a:rPr>
              <a:t>The alternating frame-structure across the multiple hops leads to CLI. CLI measurement and mitigation is a key functionality to make IAB operate effectively and efficiently.  </a:t>
            </a:r>
          </a:p>
          <a:p>
            <a:endParaRPr lang="en-US" sz="2800" dirty="0">
              <a:solidFill>
                <a:srgbClr val="002060"/>
              </a:solidFill>
            </a:endParaRPr>
          </a:p>
        </p:txBody>
      </p:sp>
      <p:pic>
        <p:nvPicPr>
          <p:cNvPr id="5" name="Picture 4"/>
          <p:cNvPicPr>
            <a:picLocks noChangeAspect="1"/>
          </p:cNvPicPr>
          <p:nvPr/>
        </p:nvPicPr>
        <p:blipFill>
          <a:blip r:embed="rId2"/>
          <a:stretch>
            <a:fillRect/>
          </a:stretch>
        </p:blipFill>
        <p:spPr>
          <a:xfrm>
            <a:off x="6095471" y="959101"/>
            <a:ext cx="6055388" cy="4221260"/>
          </a:xfrm>
          <a:prstGeom prst="rect">
            <a:avLst/>
          </a:prstGeom>
        </p:spPr>
      </p:pic>
    </p:spTree>
    <p:extLst>
      <p:ext uri="{BB962C8B-B14F-4D97-AF65-F5344CB8AC3E}">
        <p14:creationId xmlns:p14="http://schemas.microsoft.com/office/powerpoint/2010/main" val="1055421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5</a:t>
            </a:fld>
            <a:r>
              <a:rPr lang="en-US"/>
              <a:t> </a:t>
            </a:r>
            <a:endParaRPr lang="en-US" dirty="0"/>
          </a:p>
        </p:txBody>
      </p:sp>
      <p:sp>
        <p:nvSpPr>
          <p:cNvPr id="4" name="Content Placeholder 3"/>
          <p:cNvSpPr>
            <a:spLocks noGrp="1"/>
          </p:cNvSpPr>
          <p:nvPr>
            <p:ph sz="quarter" idx="12"/>
          </p:nvPr>
        </p:nvSpPr>
        <p:spPr>
          <a:xfrm>
            <a:off x="668863" y="1014090"/>
            <a:ext cx="10854195" cy="1222830"/>
          </a:xfrm>
        </p:spPr>
        <p:txBody>
          <a:bodyPr/>
          <a:lstStyle/>
          <a:p>
            <a:pPr marL="342900" lvl="1" indent="-342900">
              <a:spcAft>
                <a:spcPts val="600"/>
              </a:spcAft>
              <a:buFont typeface="Arial" panose="020B0604020202020204" pitchFamily="34" charset="0"/>
              <a:buChar char="•"/>
            </a:pPr>
            <a:r>
              <a:rPr lang="en-US" sz="2000" dirty="0"/>
              <a:t>Regular (Rel-16) IAB nodes and Rel-17 mobile IAB nodes may be part of the same tree </a:t>
            </a:r>
          </a:p>
          <a:p>
            <a:pPr marL="342900" lvl="1" indent="-342900">
              <a:spcAft>
                <a:spcPts val="600"/>
              </a:spcAft>
              <a:buFont typeface="Arial" panose="020B0604020202020204" pitchFamily="34" charset="0"/>
              <a:buChar char="•"/>
            </a:pPr>
            <a:r>
              <a:rPr lang="en-US" sz="2000" dirty="0"/>
              <a:t>Separate CP and UP architecture </a:t>
            </a:r>
            <a:r>
              <a:rPr lang="en-US" sz="2000" dirty="0">
                <a:sym typeface="Wingdings" panose="05000000000000000000" pitchFamily="2" charset="2"/>
              </a:rPr>
              <a:t></a:t>
            </a:r>
            <a:r>
              <a:rPr lang="en-US" sz="2000" dirty="0"/>
              <a:t> UP is similar to Rel-16 IAB (hierarchical tree) and CP is a single hop</a:t>
            </a:r>
          </a:p>
          <a:p>
            <a:pPr marL="571500" lvl="2" indent="-342900">
              <a:spcAft>
                <a:spcPts val="600"/>
              </a:spcAft>
              <a:buClrTx/>
            </a:pPr>
            <a:r>
              <a:rPr lang="en-US" sz="2000" dirty="0"/>
              <a:t>Reduces disruption and latency for downstream IAB in case of link failure/HO events</a:t>
            </a:r>
          </a:p>
          <a:p>
            <a:pPr marL="342900" lvl="1" indent="-342900">
              <a:spcAft>
                <a:spcPts val="600"/>
              </a:spcAft>
              <a:buFont typeface="Arial" panose="020B0604020202020204" pitchFamily="34" charset="0"/>
              <a:buChar char="•"/>
            </a:pPr>
            <a:r>
              <a:rPr lang="en-US" sz="2000" dirty="0"/>
              <a:t>Introduce support for “group mobility” (e.g. HO for UEs on a bus that is acting as </a:t>
            </a:r>
            <a:r>
              <a:rPr lang="en-US" sz="2000" dirty="0" err="1"/>
              <a:t>mIAB</a:t>
            </a:r>
            <a:r>
              <a:rPr lang="en-US" sz="2000" dirty="0"/>
              <a:t> node) </a:t>
            </a:r>
          </a:p>
          <a:p>
            <a:pPr marL="342900" lvl="1" indent="-342900">
              <a:spcAft>
                <a:spcPts val="600"/>
              </a:spcAft>
              <a:buFont typeface="Arial" panose="020B0604020202020204" pitchFamily="34" charset="0"/>
              <a:buChar char="•"/>
            </a:pPr>
            <a:r>
              <a:rPr lang="en-US" sz="2000" dirty="0"/>
              <a:t>Access UE enhancements which support awareness of IAB deployment and architecture can also be considered (e.g. based on hop count + RRM measurements)</a:t>
            </a:r>
          </a:p>
        </p:txBody>
      </p:sp>
      <p:grpSp>
        <p:nvGrpSpPr>
          <p:cNvPr id="3" name="Group 2"/>
          <p:cNvGrpSpPr/>
          <p:nvPr/>
        </p:nvGrpSpPr>
        <p:grpSpPr>
          <a:xfrm>
            <a:off x="6351161" y="3595430"/>
            <a:ext cx="4608192" cy="2932616"/>
            <a:chOff x="6246812" y="3578352"/>
            <a:chExt cx="4648200" cy="2991024"/>
          </a:xfrm>
        </p:grpSpPr>
        <p:sp>
          <p:nvSpPr>
            <p:cNvPr id="69" name="Rectangle 68">
              <a:extLst>
                <a:ext uri="{FF2B5EF4-FFF2-40B4-BE49-F238E27FC236}">
                  <a16:creationId xmlns:a16="http://schemas.microsoft.com/office/drawing/2014/main" id="{D070D011-08FC-4FB3-A974-50205C895559}"/>
                </a:ext>
              </a:extLst>
            </p:cNvPr>
            <p:cNvSpPr/>
            <p:nvPr/>
          </p:nvSpPr>
          <p:spPr>
            <a:xfrm>
              <a:off x="6246812" y="3578352"/>
              <a:ext cx="4648200" cy="2991024"/>
            </a:xfrm>
            <a:prstGeom prst="rect">
              <a:avLst/>
            </a:prstGeom>
            <a:solidFill>
              <a:srgbClr val="044E8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lIns="91440" tIns="0" rIns="91440" bIns="0" rtlCol="0" anchor="t"/>
            <a:lstStyle/>
            <a:p>
              <a:pPr algn="ctr"/>
              <a:r>
                <a:rPr lang="en-US" sz="1600" dirty="0">
                  <a:latin typeface="ATT Aleck Sans" panose="020B0503020203020204" pitchFamily="34" charset="0"/>
                  <a:cs typeface="ATT Aleck Sans" panose="020B0503020203020204" pitchFamily="34" charset="0"/>
                </a:rPr>
                <a:t>Mobile IAB Topology</a:t>
              </a:r>
            </a:p>
          </p:txBody>
        </p:sp>
        <p:sp>
          <p:nvSpPr>
            <p:cNvPr id="63" name="Oval 62"/>
            <p:cNvSpPr/>
            <p:nvPr/>
          </p:nvSpPr>
          <p:spPr>
            <a:xfrm>
              <a:off x="7237412" y="39800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4" name="Oval 63"/>
            <p:cNvSpPr/>
            <p:nvPr/>
          </p:nvSpPr>
          <p:spPr>
            <a:xfrm>
              <a:off x="6932612" y="48944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5" name="Oval 64"/>
            <p:cNvSpPr/>
            <p:nvPr/>
          </p:nvSpPr>
          <p:spPr>
            <a:xfrm>
              <a:off x="7542212" y="48944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6" name="Oval 65"/>
            <p:cNvSpPr/>
            <p:nvPr/>
          </p:nvSpPr>
          <p:spPr>
            <a:xfrm>
              <a:off x="63992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7" name="Oval 66"/>
            <p:cNvSpPr/>
            <p:nvPr/>
          </p:nvSpPr>
          <p:spPr>
            <a:xfrm>
              <a:off x="71612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8" name="Oval 67"/>
            <p:cNvSpPr/>
            <p:nvPr/>
          </p:nvSpPr>
          <p:spPr>
            <a:xfrm>
              <a:off x="79994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cxnSp>
          <p:nvCxnSpPr>
            <p:cNvPr id="70" name="Straight Arrow Connector 69"/>
            <p:cNvCxnSpPr>
              <a:stCxn id="63" idx="4"/>
              <a:endCxn id="64" idx="0"/>
            </p:cNvCxnSpPr>
            <p:nvPr/>
          </p:nvCxnSpPr>
          <p:spPr>
            <a:xfrm flipH="1">
              <a:off x="7046912" y="4208672"/>
              <a:ext cx="304800" cy="6858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2" name="Straight Arrow Connector 71"/>
            <p:cNvCxnSpPr>
              <a:stCxn id="63" idx="4"/>
              <a:endCxn id="65" idx="0"/>
            </p:cNvCxnSpPr>
            <p:nvPr/>
          </p:nvCxnSpPr>
          <p:spPr>
            <a:xfrm>
              <a:off x="7351712" y="4208672"/>
              <a:ext cx="304800" cy="6858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a:stCxn id="64" idx="4"/>
            </p:cNvCxnSpPr>
            <p:nvPr/>
          </p:nvCxnSpPr>
          <p:spPr>
            <a:xfrm>
              <a:off x="7046912" y="5123072"/>
              <a:ext cx="190500" cy="6858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a:stCxn id="64" idx="3"/>
              <a:endCxn id="66" idx="0"/>
            </p:cNvCxnSpPr>
            <p:nvPr/>
          </p:nvCxnSpPr>
          <p:spPr>
            <a:xfrm flipH="1">
              <a:off x="6513512" y="5089594"/>
              <a:ext cx="452578" cy="719278"/>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a:stCxn id="65" idx="5"/>
              <a:endCxn id="68" idx="0"/>
            </p:cNvCxnSpPr>
            <p:nvPr/>
          </p:nvCxnSpPr>
          <p:spPr>
            <a:xfrm>
              <a:off x="7737334" y="5089594"/>
              <a:ext cx="376378" cy="719278"/>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8304212" y="3980072"/>
              <a:ext cx="533400" cy="228600"/>
            </a:xfrm>
            <a:prstGeom prst="rect">
              <a:avLst/>
            </a:prstGeom>
            <a:noFill/>
            <a:ln>
              <a:noFill/>
            </a:ln>
          </p:spPr>
          <p:txBody>
            <a:bodyPr wrap="none" lIns="0" tIns="0" rIns="0" bIns="0" rtlCol="0">
              <a:noAutofit/>
            </a:bodyPr>
            <a:lstStyle/>
            <a:p>
              <a:r>
                <a:rPr lang="en-US" sz="1400" dirty="0">
                  <a:solidFill>
                    <a:schemeClr val="bg1"/>
                  </a:solidFill>
                </a:rPr>
                <a:t>Donor</a:t>
              </a:r>
            </a:p>
          </p:txBody>
        </p:sp>
        <p:sp>
          <p:nvSpPr>
            <p:cNvPr id="82" name="TextBox 81"/>
            <p:cNvSpPr txBox="1"/>
            <p:nvPr/>
          </p:nvSpPr>
          <p:spPr>
            <a:xfrm>
              <a:off x="8380412" y="4894472"/>
              <a:ext cx="533400" cy="228600"/>
            </a:xfrm>
            <a:prstGeom prst="rect">
              <a:avLst/>
            </a:prstGeom>
            <a:noFill/>
            <a:ln>
              <a:noFill/>
            </a:ln>
          </p:spPr>
          <p:txBody>
            <a:bodyPr wrap="none" lIns="0" tIns="0" rIns="0" bIns="0" rtlCol="0">
              <a:noAutofit/>
            </a:bodyPr>
            <a:lstStyle/>
            <a:p>
              <a:r>
                <a:rPr lang="en-US" sz="1100" dirty="0">
                  <a:solidFill>
                    <a:schemeClr val="bg1"/>
                  </a:solidFill>
                </a:rPr>
                <a:t>Hop 1</a:t>
              </a:r>
            </a:p>
          </p:txBody>
        </p:sp>
        <p:sp>
          <p:nvSpPr>
            <p:cNvPr id="83" name="TextBox 82"/>
            <p:cNvSpPr txBox="1"/>
            <p:nvPr/>
          </p:nvSpPr>
          <p:spPr>
            <a:xfrm>
              <a:off x="8380412" y="5808872"/>
              <a:ext cx="533400" cy="228600"/>
            </a:xfrm>
            <a:prstGeom prst="rect">
              <a:avLst/>
            </a:prstGeom>
            <a:noFill/>
            <a:ln>
              <a:noFill/>
            </a:ln>
          </p:spPr>
          <p:txBody>
            <a:bodyPr wrap="none" lIns="0" tIns="0" rIns="0" bIns="0" rtlCol="0">
              <a:noAutofit/>
            </a:bodyPr>
            <a:lstStyle/>
            <a:p>
              <a:r>
                <a:rPr lang="en-US" sz="1100" dirty="0">
                  <a:solidFill>
                    <a:schemeClr val="bg1"/>
                  </a:solidFill>
                </a:rPr>
                <a:t>Hop 2</a:t>
              </a:r>
            </a:p>
          </p:txBody>
        </p:sp>
        <p:sp>
          <p:nvSpPr>
            <p:cNvPr id="84" name="Oval 83"/>
            <p:cNvSpPr/>
            <p:nvPr/>
          </p:nvSpPr>
          <p:spPr>
            <a:xfrm>
              <a:off x="9828212" y="39800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5" name="Oval 84"/>
            <p:cNvSpPr/>
            <p:nvPr/>
          </p:nvSpPr>
          <p:spPr>
            <a:xfrm>
              <a:off x="9523412" y="48944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6" name="Oval 85"/>
            <p:cNvSpPr/>
            <p:nvPr/>
          </p:nvSpPr>
          <p:spPr>
            <a:xfrm>
              <a:off x="10133012" y="48944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7" name="Oval 86"/>
            <p:cNvSpPr/>
            <p:nvPr/>
          </p:nvSpPr>
          <p:spPr>
            <a:xfrm>
              <a:off x="89900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8" name="Oval 87"/>
            <p:cNvSpPr/>
            <p:nvPr/>
          </p:nvSpPr>
          <p:spPr>
            <a:xfrm>
              <a:off x="97520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9" name="Oval 88"/>
            <p:cNvSpPr/>
            <p:nvPr/>
          </p:nvSpPr>
          <p:spPr>
            <a:xfrm>
              <a:off x="10590212" y="5808872"/>
              <a:ext cx="228600" cy="228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cxnSp>
          <p:nvCxnSpPr>
            <p:cNvPr id="92" name="Straight Arrow Connector 91"/>
            <p:cNvCxnSpPr>
              <a:stCxn id="84" idx="3"/>
              <a:endCxn id="85" idx="0"/>
            </p:cNvCxnSpPr>
            <p:nvPr/>
          </p:nvCxnSpPr>
          <p:spPr>
            <a:xfrm flipH="1">
              <a:off x="9637712" y="4175194"/>
              <a:ext cx="223978" cy="719278"/>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a:stCxn id="84" idx="5"/>
              <a:endCxn id="86" idx="0"/>
            </p:cNvCxnSpPr>
            <p:nvPr/>
          </p:nvCxnSpPr>
          <p:spPr>
            <a:xfrm>
              <a:off x="10023334" y="4175194"/>
              <a:ext cx="223978" cy="719278"/>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a:stCxn id="84" idx="4"/>
              <a:endCxn id="88" idx="0"/>
            </p:cNvCxnSpPr>
            <p:nvPr/>
          </p:nvCxnSpPr>
          <p:spPr>
            <a:xfrm flipH="1">
              <a:off x="9866312" y="4208672"/>
              <a:ext cx="76200" cy="16002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a:stCxn id="84" idx="2"/>
              <a:endCxn id="87" idx="0"/>
            </p:cNvCxnSpPr>
            <p:nvPr/>
          </p:nvCxnSpPr>
          <p:spPr>
            <a:xfrm flipH="1">
              <a:off x="9104312" y="4094372"/>
              <a:ext cx="723900" cy="17145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a:stCxn id="84" idx="6"/>
              <a:endCxn id="89" idx="0"/>
            </p:cNvCxnSpPr>
            <p:nvPr/>
          </p:nvCxnSpPr>
          <p:spPr>
            <a:xfrm>
              <a:off x="10056812" y="4094372"/>
              <a:ext cx="647700" cy="1714500"/>
            </a:xfrm>
            <a:prstGeom prst="straightConnector1">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sp>
          <p:nvSpPr>
            <p:cNvPr id="106" name="TextBox 105"/>
            <p:cNvSpPr txBox="1"/>
            <p:nvPr/>
          </p:nvSpPr>
          <p:spPr>
            <a:xfrm>
              <a:off x="6998432" y="6040607"/>
              <a:ext cx="914400" cy="457200"/>
            </a:xfrm>
            <a:prstGeom prst="rect">
              <a:avLst/>
            </a:prstGeom>
            <a:solidFill>
              <a:srgbClr val="044E82"/>
            </a:solidFill>
            <a:ln>
              <a:noFill/>
            </a:ln>
          </p:spPr>
          <p:txBody>
            <a:bodyPr wrap="none" lIns="91440" tIns="91440" rIns="91440" bIns="91440" rtlCol="0">
              <a:noAutofit/>
            </a:bodyPr>
            <a:lstStyle/>
            <a:p>
              <a:r>
                <a:rPr lang="en-US" sz="1100" dirty="0">
                  <a:solidFill>
                    <a:schemeClr val="bg1"/>
                  </a:solidFill>
                </a:rPr>
                <a:t>MT U-Plane</a:t>
              </a:r>
            </a:p>
            <a:p>
              <a:r>
                <a:rPr lang="en-US" sz="1100" dirty="0">
                  <a:solidFill>
                    <a:schemeClr val="bg1"/>
                  </a:solidFill>
                </a:rPr>
                <a:t>UE C/U-Plane</a:t>
              </a:r>
            </a:p>
          </p:txBody>
        </p:sp>
        <p:sp>
          <p:nvSpPr>
            <p:cNvPr id="107" name="TextBox 106"/>
            <p:cNvSpPr txBox="1"/>
            <p:nvPr/>
          </p:nvSpPr>
          <p:spPr>
            <a:xfrm>
              <a:off x="9513032" y="6075572"/>
              <a:ext cx="914400" cy="457200"/>
            </a:xfrm>
            <a:prstGeom prst="rect">
              <a:avLst/>
            </a:prstGeom>
            <a:solidFill>
              <a:srgbClr val="044E82"/>
            </a:solidFill>
            <a:ln>
              <a:noFill/>
            </a:ln>
          </p:spPr>
          <p:txBody>
            <a:bodyPr wrap="none" lIns="91440" tIns="91440" rIns="91440" bIns="91440" rtlCol="0">
              <a:noAutofit/>
            </a:bodyPr>
            <a:lstStyle/>
            <a:p>
              <a:r>
                <a:rPr lang="en-US" sz="1100" dirty="0">
                  <a:solidFill>
                    <a:schemeClr val="bg1"/>
                  </a:solidFill>
                </a:rPr>
                <a:t>MT C-Plane</a:t>
              </a:r>
            </a:p>
          </p:txBody>
        </p:sp>
      </p:grpSp>
      <p:sp>
        <p:nvSpPr>
          <p:cNvPr id="6" name="Title 5">
            <a:extLst>
              <a:ext uri="{FF2B5EF4-FFF2-40B4-BE49-F238E27FC236}">
                <a16:creationId xmlns:a16="http://schemas.microsoft.com/office/drawing/2014/main" id="{8A2CC629-755F-4883-8CCD-83274D9A6007}"/>
              </a:ext>
            </a:extLst>
          </p:cNvPr>
          <p:cNvSpPr>
            <a:spLocks noGrp="1"/>
          </p:cNvSpPr>
          <p:nvPr>
            <p:ph type="title"/>
          </p:nvPr>
        </p:nvSpPr>
        <p:spPr>
          <a:xfrm>
            <a:off x="488897" y="432270"/>
            <a:ext cx="11209064" cy="342206"/>
          </a:xfrm>
        </p:spPr>
        <p:txBody>
          <a:bodyPr/>
          <a:lstStyle/>
          <a:p>
            <a:r>
              <a:rPr lang="en-US" dirty="0"/>
              <a:t>Mobile IAB</a:t>
            </a:r>
          </a:p>
        </p:txBody>
      </p:sp>
      <p:pic>
        <p:nvPicPr>
          <p:cNvPr id="5" name="Picture 4"/>
          <p:cNvPicPr>
            <a:picLocks noChangeAspect="1"/>
          </p:cNvPicPr>
          <p:nvPr/>
        </p:nvPicPr>
        <p:blipFill>
          <a:blip r:embed="rId2"/>
          <a:stretch>
            <a:fillRect/>
          </a:stretch>
        </p:blipFill>
        <p:spPr>
          <a:xfrm>
            <a:off x="659584" y="3595430"/>
            <a:ext cx="5583528" cy="2932616"/>
          </a:xfrm>
          <a:prstGeom prst="rect">
            <a:avLst/>
          </a:prstGeom>
          <a:ln>
            <a:solidFill>
              <a:schemeClr val="accent1"/>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257638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6</a:t>
            </a:fld>
            <a:r>
              <a:rPr lang="en-US"/>
              <a:t> </a:t>
            </a:r>
            <a:endParaRPr lang="en-US" dirty="0"/>
          </a:p>
        </p:txBody>
      </p:sp>
      <p:sp>
        <p:nvSpPr>
          <p:cNvPr id="3" name="Title 2"/>
          <p:cNvSpPr>
            <a:spLocks noGrp="1"/>
          </p:cNvSpPr>
          <p:nvPr>
            <p:ph type="title"/>
          </p:nvPr>
        </p:nvSpPr>
        <p:spPr>
          <a:xfrm>
            <a:off x="490939" y="522779"/>
            <a:ext cx="11209064" cy="342206"/>
          </a:xfrm>
        </p:spPr>
        <p:txBody>
          <a:bodyPr/>
          <a:lstStyle/>
          <a:p>
            <a:r>
              <a:rPr lang="en-US" dirty="0"/>
              <a:t>Mesh topologies and local routing for IAB</a:t>
            </a:r>
          </a:p>
        </p:txBody>
      </p:sp>
      <p:sp>
        <p:nvSpPr>
          <p:cNvPr id="4" name="Content Placeholder 3"/>
          <p:cNvSpPr>
            <a:spLocks noGrp="1"/>
          </p:cNvSpPr>
          <p:nvPr>
            <p:ph sz="quarter" idx="12"/>
          </p:nvPr>
        </p:nvSpPr>
        <p:spPr>
          <a:xfrm>
            <a:off x="488897" y="1084990"/>
            <a:ext cx="10280155" cy="4688019"/>
          </a:xfrm>
        </p:spPr>
        <p:txBody>
          <a:bodyPr/>
          <a:lstStyle/>
          <a:p>
            <a:pPr marL="342900" lvl="0" indent="-342900">
              <a:buFont typeface="Arial" panose="020B0604020202020204" pitchFamily="34" charset="0"/>
              <a:buChar char="•"/>
            </a:pPr>
            <a:r>
              <a:rPr lang="en-GB" sz="2000" dirty="0"/>
              <a:t>A mesh topology for IAB is beneficial to enable more responsive inter-node coordination and to reduce user plane latency </a:t>
            </a:r>
            <a:r>
              <a:rPr lang="en-US" sz="2000" dirty="0"/>
              <a:t>for local traffic</a:t>
            </a:r>
          </a:p>
          <a:p>
            <a:pPr marL="342900" lvl="0" indent="-342900">
              <a:buFont typeface="Arial" panose="020B0604020202020204" pitchFamily="34" charset="0"/>
              <a:buChar char="•"/>
            </a:pPr>
            <a:r>
              <a:rPr lang="en-GB" sz="2000" dirty="0"/>
              <a:t>The mesh network could be designed to exist either independently or to co-exist with the current hierarchical IAB network design (with the existing hierarchical IAB network to exercising some control of mesh capability of IAB nodes in terms of configuration, etc.)</a:t>
            </a:r>
            <a:endParaRPr lang="en-US" sz="2000" dirty="0"/>
          </a:p>
          <a:p>
            <a:pPr marL="342900" lvl="0" indent="-342900">
              <a:buFont typeface="Arial" panose="020B0604020202020204" pitchFamily="34" charset="0"/>
              <a:buChar char="•"/>
            </a:pPr>
            <a:r>
              <a:rPr lang="en-US" sz="2000" dirty="0"/>
              <a:t>Multiple options are possible for the design of a </a:t>
            </a:r>
            <a:r>
              <a:rPr lang="en-GB" sz="2000" dirty="0"/>
              <a:t>new IAB-node to IAB-node interface to support mesh connectivity</a:t>
            </a:r>
            <a:r>
              <a:rPr lang="en-US" sz="2000" dirty="0"/>
              <a:t>, however a </a:t>
            </a:r>
            <a:r>
              <a:rPr lang="en-GB" sz="2000" dirty="0"/>
              <a:t>PC5-based interface between peer IAB-MTs of two IAB nodes is preferred since it allows reuse of the existing </a:t>
            </a:r>
            <a:r>
              <a:rPr lang="en-GB" sz="2000" dirty="0" err="1"/>
              <a:t>Sidelink</a:t>
            </a:r>
            <a:r>
              <a:rPr lang="en-GB" sz="2000" dirty="0"/>
              <a:t> functionality.</a:t>
            </a:r>
            <a:endParaRPr lang="en-US" sz="2000" dirty="0"/>
          </a:p>
          <a:p>
            <a:pPr>
              <a:buClr>
                <a:srgbClr val="0C2577"/>
              </a:buClr>
            </a:pPr>
            <a:endParaRPr lang="en-US" sz="2000" dirty="0"/>
          </a:p>
          <a:p>
            <a:pPr marL="342900" indent="-342900">
              <a:buClr>
                <a:srgbClr val="0C2577"/>
              </a:buClr>
              <a:buFont typeface="Arial" panose="020B0604020202020204" pitchFamily="34" charset="0"/>
              <a:buChar char="•"/>
            </a:pPr>
            <a:endParaRPr lang="en-US" sz="2000" dirty="0"/>
          </a:p>
          <a:p>
            <a:pPr marL="342900" indent="-342900">
              <a:buClr>
                <a:srgbClr val="0C2577"/>
              </a:buClr>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sp>
        <p:nvSpPr>
          <p:cNvPr id="5" name="TextBox 4">
            <a:extLst>
              <a:ext uri="{FF2B5EF4-FFF2-40B4-BE49-F238E27FC236}">
                <a16:creationId xmlns:a16="http://schemas.microsoft.com/office/drawing/2014/main" id="{CCEC4A76-FA8C-0D41-8E1A-27A7AFE76773}"/>
              </a:ext>
            </a:extLst>
          </p:cNvPr>
          <p:cNvSpPr txBox="1"/>
          <p:nvPr/>
        </p:nvSpPr>
        <p:spPr>
          <a:xfrm>
            <a:off x="1192192" y="243068"/>
            <a:ext cx="0" cy="0"/>
          </a:xfrm>
          <a:prstGeom prst="rect">
            <a:avLst/>
          </a:prstGeom>
          <a:noFill/>
          <a:ln>
            <a:noFill/>
          </a:ln>
        </p:spPr>
        <p:txBody>
          <a:bodyPr wrap="none" lIns="0" tIns="0" rIns="0" bIns="0" rtlCol="0">
            <a:noAutofit/>
          </a:bodyPr>
          <a:lstStyle/>
          <a:p>
            <a:endParaRPr lang="en-US" sz="1400" dirty="0" err="1">
              <a:solidFill>
                <a:schemeClr val="tx2"/>
              </a:solidFill>
            </a:endParaRPr>
          </a:p>
        </p:txBody>
      </p:sp>
      <p:pic>
        <p:nvPicPr>
          <p:cNvPr id="35" name="Picture 34">
            <a:extLst>
              <a:ext uri="{FF2B5EF4-FFF2-40B4-BE49-F238E27FC236}">
                <a16:creationId xmlns:a16="http://schemas.microsoft.com/office/drawing/2014/main" id="{A9CAE4F0-8908-0647-8886-0C9FA53B97F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2796" y="4131012"/>
            <a:ext cx="4288514" cy="1778184"/>
          </a:xfrm>
          <a:prstGeom prst="rect">
            <a:avLst/>
          </a:prstGeom>
          <a:noFill/>
        </p:spPr>
      </p:pic>
    </p:spTree>
    <p:extLst>
      <p:ext uri="{BB962C8B-B14F-4D97-AF65-F5344CB8AC3E}">
        <p14:creationId xmlns:p14="http://schemas.microsoft.com/office/powerpoint/2010/main" val="402407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7</a:t>
            </a:fld>
            <a:r>
              <a:rPr lang="en-US"/>
              <a:t> </a:t>
            </a:r>
            <a:endParaRPr lang="en-US" dirty="0"/>
          </a:p>
        </p:txBody>
      </p:sp>
      <p:sp>
        <p:nvSpPr>
          <p:cNvPr id="3" name="Title 2"/>
          <p:cNvSpPr>
            <a:spLocks noGrp="1"/>
          </p:cNvSpPr>
          <p:nvPr>
            <p:ph type="title"/>
          </p:nvPr>
        </p:nvSpPr>
        <p:spPr/>
        <p:txBody>
          <a:bodyPr/>
          <a:lstStyle/>
          <a:p>
            <a:r>
              <a:rPr lang="en-US" dirty="0"/>
              <a:t>Multi-hop Scheduling Enhancement</a:t>
            </a:r>
          </a:p>
        </p:txBody>
      </p:sp>
      <p:sp>
        <p:nvSpPr>
          <p:cNvPr id="4" name="Content Placeholder 3"/>
          <p:cNvSpPr>
            <a:spLocks noGrp="1"/>
          </p:cNvSpPr>
          <p:nvPr>
            <p:ph sz="quarter" idx="12"/>
          </p:nvPr>
        </p:nvSpPr>
        <p:spPr>
          <a:xfrm>
            <a:off x="338539" y="1139370"/>
            <a:ext cx="7061328" cy="4812167"/>
          </a:xfrm>
        </p:spPr>
        <p:txBody>
          <a:bodyPr/>
          <a:lstStyle/>
          <a:p>
            <a:pPr marL="571500" lvl="2" indent="-342900">
              <a:buClr>
                <a:srgbClr val="0C2577"/>
              </a:buClr>
            </a:pPr>
            <a:r>
              <a:rPr lang="en-US" sz="2000" dirty="0"/>
              <a:t>Introduce generic field at BAP layer (BAP CE or header) to allow exchange of benefit metric between child and parent IAB nodes</a:t>
            </a:r>
          </a:p>
          <a:p>
            <a:pPr marL="571500" lvl="2" indent="-342900">
              <a:buClr>
                <a:srgbClr val="0C2577"/>
              </a:buClr>
            </a:pPr>
            <a:r>
              <a:rPr lang="en-US" sz="2000" dirty="0"/>
              <a:t>Specific benefit metric need not be defined (left up to companies to innovate upon)</a:t>
            </a:r>
          </a:p>
          <a:p>
            <a:pPr marL="571500" lvl="2" indent="-342900">
              <a:buClr>
                <a:srgbClr val="0C2577"/>
              </a:buClr>
            </a:pPr>
            <a:r>
              <a:rPr lang="en-US" sz="2000" dirty="0"/>
              <a:t>Enabler for radio-aware multi-hop scheduling</a:t>
            </a:r>
          </a:p>
          <a:p>
            <a:pPr marL="571500" lvl="2" indent="-342900">
              <a:buClr>
                <a:srgbClr val="0C2577"/>
              </a:buClr>
            </a:pPr>
            <a:r>
              <a:rPr lang="en-US" sz="2000" dirty="0"/>
              <a:t>Shown to provide significant improvement to experienced user throughput:</a:t>
            </a:r>
          </a:p>
          <a:p>
            <a:pPr marL="1028700" lvl="4" indent="-342900">
              <a:buClr>
                <a:srgbClr val="0C2577"/>
              </a:buClr>
            </a:pPr>
            <a:r>
              <a:rPr lang="en-US" sz="2000" dirty="0"/>
              <a:t>E.g. multi-hop scheduling metric computed based on multi-hop capacity derived from access and backhaul link effective SINR values shows significant improvement in user experienced throughput (simulation results from fully dynamic event-driven system-level simulation of an IAB network)</a:t>
            </a:r>
          </a:p>
          <a:p>
            <a:endParaRPr lang="en-US" dirty="0"/>
          </a:p>
        </p:txBody>
      </p:sp>
      <p:pic>
        <p:nvPicPr>
          <p:cNvPr id="5" name="Picture 4"/>
          <p:cNvPicPr>
            <a:picLocks noChangeAspect="1"/>
          </p:cNvPicPr>
          <p:nvPr/>
        </p:nvPicPr>
        <p:blipFill>
          <a:blip r:embed="rId2"/>
          <a:stretch>
            <a:fillRect/>
          </a:stretch>
        </p:blipFill>
        <p:spPr>
          <a:xfrm>
            <a:off x="7422266" y="1139370"/>
            <a:ext cx="4766560" cy="3576563"/>
          </a:xfrm>
          <a:prstGeom prst="rect">
            <a:avLst/>
          </a:prstGeom>
        </p:spPr>
      </p:pic>
    </p:spTree>
    <p:extLst>
      <p:ext uri="{BB962C8B-B14F-4D97-AF65-F5344CB8AC3E}">
        <p14:creationId xmlns:p14="http://schemas.microsoft.com/office/powerpoint/2010/main" val="3826735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8</a:t>
            </a:fld>
            <a:r>
              <a:rPr lang="en-US"/>
              <a:t> </a:t>
            </a:r>
            <a:endParaRPr lang="en-US" dirty="0"/>
          </a:p>
        </p:txBody>
      </p:sp>
      <p:sp>
        <p:nvSpPr>
          <p:cNvPr id="3" name="Title 2"/>
          <p:cNvSpPr>
            <a:spLocks noGrp="1"/>
          </p:cNvSpPr>
          <p:nvPr>
            <p:ph type="title"/>
          </p:nvPr>
        </p:nvSpPr>
        <p:spPr>
          <a:xfrm>
            <a:off x="473640" y="582643"/>
            <a:ext cx="11209064" cy="342206"/>
          </a:xfrm>
        </p:spPr>
        <p:txBody>
          <a:bodyPr/>
          <a:lstStyle/>
          <a:p>
            <a:r>
              <a:rPr lang="en-US" dirty="0"/>
              <a:t>Network Fountain Coding for IAB</a:t>
            </a:r>
          </a:p>
        </p:txBody>
      </p:sp>
      <p:sp>
        <p:nvSpPr>
          <p:cNvPr id="4" name="Content Placeholder 3"/>
          <p:cNvSpPr>
            <a:spLocks noGrp="1"/>
          </p:cNvSpPr>
          <p:nvPr>
            <p:ph sz="quarter" idx="12"/>
          </p:nvPr>
        </p:nvSpPr>
        <p:spPr>
          <a:xfrm>
            <a:off x="447065" y="1371362"/>
            <a:ext cx="7379611" cy="1876246"/>
          </a:xfrm>
        </p:spPr>
        <p:txBody>
          <a:bodyPr/>
          <a:lstStyle/>
          <a:p>
            <a:pPr marL="342900" indent="-342900">
              <a:buClr>
                <a:schemeClr val="accent4"/>
              </a:buClr>
              <a:buFont typeface="Arial" panose="020B0604020202020204" pitchFamily="34" charset="0"/>
              <a:buChar char="•"/>
            </a:pPr>
            <a:r>
              <a:rPr lang="en-US" sz="2000" dirty="0"/>
              <a:t>Packet duplication via multiple IAB paths/links can provide good reliability but it is highly inefficient</a:t>
            </a:r>
          </a:p>
          <a:p>
            <a:pPr marL="342900" indent="-342900">
              <a:buClr>
                <a:schemeClr val="accent4"/>
              </a:buClr>
              <a:buFont typeface="Arial" panose="020B0604020202020204" pitchFamily="34" charset="0"/>
              <a:buChar char="•"/>
            </a:pPr>
            <a:r>
              <a:rPr lang="en-US" sz="2000" dirty="0"/>
              <a:t>Fountain code is an outer rate-less code applied at a higher layer (FEC at PHY is not touched) </a:t>
            </a:r>
          </a:p>
          <a:p>
            <a:pPr marL="571500" lvl="2" indent="-342900">
              <a:buClr>
                <a:schemeClr val="accent4"/>
              </a:buClr>
            </a:pPr>
            <a:r>
              <a:rPr lang="en-US" sz="1800" dirty="0"/>
              <a:t>Fountain coded segments are transmitted over multiple paths/links</a:t>
            </a:r>
          </a:p>
          <a:p>
            <a:pPr marL="571500" lvl="2" indent="-342900">
              <a:buClr>
                <a:schemeClr val="accent4"/>
              </a:buClr>
            </a:pPr>
            <a:r>
              <a:rPr lang="en-US" sz="1800" dirty="0"/>
              <a:t>Any combination of N coded segments from any paths can be used to decode</a:t>
            </a:r>
          </a:p>
          <a:p>
            <a:pPr marL="571500" lvl="2" indent="-342900">
              <a:buClr>
                <a:schemeClr val="accent4"/>
              </a:buClr>
            </a:pPr>
            <a:r>
              <a:rPr lang="en-US" sz="1800" dirty="0"/>
              <a:t>Can achieve the same reliability as packet duplication with much less overhead</a:t>
            </a:r>
          </a:p>
        </p:txBody>
      </p:sp>
      <p:grpSp>
        <p:nvGrpSpPr>
          <p:cNvPr id="6" name="Group 5"/>
          <p:cNvGrpSpPr/>
          <p:nvPr/>
        </p:nvGrpSpPr>
        <p:grpSpPr>
          <a:xfrm>
            <a:off x="1050001" y="4201862"/>
            <a:ext cx="9853839" cy="2308794"/>
            <a:chOff x="879154" y="3279370"/>
            <a:chExt cx="9853839" cy="2308794"/>
          </a:xfrm>
        </p:grpSpPr>
        <p:sp>
          <p:nvSpPr>
            <p:cNvPr id="82" name="Rectangle 81">
              <a:extLst>
                <a:ext uri="{FF2B5EF4-FFF2-40B4-BE49-F238E27FC236}">
                  <a16:creationId xmlns:a16="http://schemas.microsoft.com/office/drawing/2014/main" id="{8EE92C3E-5F7D-D84F-9A9E-A88291B17E2C}"/>
                </a:ext>
              </a:extLst>
            </p:cNvPr>
            <p:cNvSpPr/>
            <p:nvPr/>
          </p:nvSpPr>
          <p:spPr>
            <a:xfrm>
              <a:off x="3862426" y="3880740"/>
              <a:ext cx="723218" cy="962194"/>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dirty="0">
                <a:solidFill>
                  <a:schemeClr val="tx1"/>
                </a:solidFill>
              </a:endParaRPr>
            </a:p>
          </p:txBody>
        </p:sp>
        <p:sp>
          <p:nvSpPr>
            <p:cNvPr id="83" name="TextBox 82">
              <a:extLst>
                <a:ext uri="{FF2B5EF4-FFF2-40B4-BE49-F238E27FC236}">
                  <a16:creationId xmlns:a16="http://schemas.microsoft.com/office/drawing/2014/main" id="{F932BB83-D605-6E44-97A8-3B420E52B476}"/>
                </a:ext>
              </a:extLst>
            </p:cNvPr>
            <p:cNvSpPr txBox="1"/>
            <p:nvPr/>
          </p:nvSpPr>
          <p:spPr>
            <a:xfrm>
              <a:off x="3909594" y="4894033"/>
              <a:ext cx="632815" cy="220109"/>
            </a:xfrm>
            <a:prstGeom prst="rect">
              <a:avLst/>
            </a:prstGeom>
            <a:noFill/>
            <a:ln>
              <a:noFill/>
            </a:ln>
          </p:spPr>
          <p:txBody>
            <a:bodyPr wrap="square" lIns="0" tIns="0" rIns="0" bIns="0" rtlCol="0">
              <a:noAutofit/>
            </a:bodyPr>
            <a:lstStyle/>
            <a:p>
              <a:r>
                <a:rPr lang="en-US" sz="1050" dirty="0">
                  <a:solidFill>
                    <a:schemeClr val="accent4"/>
                  </a:solidFill>
                </a:rPr>
                <a:t>Fountain Encoder</a:t>
              </a:r>
            </a:p>
          </p:txBody>
        </p:sp>
        <p:sp>
          <p:nvSpPr>
            <p:cNvPr id="84" name="Rectangle 83">
              <a:extLst>
                <a:ext uri="{FF2B5EF4-FFF2-40B4-BE49-F238E27FC236}">
                  <a16:creationId xmlns:a16="http://schemas.microsoft.com/office/drawing/2014/main" id="{5729C8E0-27B1-864B-9BBA-D0AC70E7275D}"/>
                </a:ext>
              </a:extLst>
            </p:cNvPr>
            <p:cNvSpPr/>
            <p:nvPr/>
          </p:nvSpPr>
          <p:spPr>
            <a:xfrm>
              <a:off x="6997728" y="4092990"/>
              <a:ext cx="753876" cy="537018"/>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dirty="0">
                <a:solidFill>
                  <a:schemeClr val="tx1"/>
                </a:solidFill>
              </a:endParaRPr>
            </a:p>
          </p:txBody>
        </p:sp>
        <p:sp>
          <p:nvSpPr>
            <p:cNvPr id="86" name="TextBox 85">
              <a:extLst>
                <a:ext uri="{FF2B5EF4-FFF2-40B4-BE49-F238E27FC236}">
                  <a16:creationId xmlns:a16="http://schemas.microsoft.com/office/drawing/2014/main" id="{D2661280-D077-DA4F-B5DD-701C3390BD15}"/>
                </a:ext>
              </a:extLst>
            </p:cNvPr>
            <p:cNvSpPr txBox="1"/>
            <p:nvPr/>
          </p:nvSpPr>
          <p:spPr>
            <a:xfrm>
              <a:off x="7054328" y="4635402"/>
              <a:ext cx="740201" cy="254698"/>
            </a:xfrm>
            <a:prstGeom prst="rect">
              <a:avLst/>
            </a:prstGeom>
            <a:noFill/>
            <a:ln>
              <a:noFill/>
            </a:ln>
          </p:spPr>
          <p:txBody>
            <a:bodyPr wrap="square" lIns="0" tIns="0" rIns="0" bIns="0" rtlCol="0">
              <a:noAutofit/>
            </a:bodyPr>
            <a:lstStyle/>
            <a:p>
              <a:r>
                <a:rPr lang="en-US" sz="1050" dirty="0">
                  <a:solidFill>
                    <a:schemeClr val="bg1"/>
                  </a:solidFill>
                </a:rPr>
                <a:t>Decoder</a:t>
              </a:r>
            </a:p>
            <a:p>
              <a:r>
                <a:rPr lang="en-US" sz="1050" dirty="0">
                  <a:solidFill>
                    <a:schemeClr val="accent4"/>
                  </a:solidFill>
                </a:rPr>
                <a:t>Message Passing</a:t>
              </a:r>
            </a:p>
          </p:txBody>
        </p:sp>
        <p:sp>
          <p:nvSpPr>
            <p:cNvPr id="172" name="Cloud 171">
              <a:extLst>
                <a:ext uri="{FF2B5EF4-FFF2-40B4-BE49-F238E27FC236}">
                  <a16:creationId xmlns:a16="http://schemas.microsoft.com/office/drawing/2014/main" id="{76C2BD46-953F-F740-BEB8-7421EAEE9A34}"/>
                </a:ext>
              </a:extLst>
            </p:cNvPr>
            <p:cNvSpPr/>
            <p:nvPr/>
          </p:nvSpPr>
          <p:spPr>
            <a:xfrm>
              <a:off x="5489665" y="4092990"/>
              <a:ext cx="841847" cy="536124"/>
            </a:xfrm>
            <a:prstGeom prst="cloud">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solidFill>
                  <a:schemeClr val="accent3"/>
                </a:solidFill>
              </a:endParaRPr>
            </a:p>
          </p:txBody>
        </p:sp>
        <p:sp>
          <p:nvSpPr>
            <p:cNvPr id="173" name="Cloud 172">
              <a:extLst>
                <a:ext uri="{FF2B5EF4-FFF2-40B4-BE49-F238E27FC236}">
                  <a16:creationId xmlns:a16="http://schemas.microsoft.com/office/drawing/2014/main" id="{24E642D7-F8FB-E046-86C7-6D1479ACC3CB}"/>
                </a:ext>
              </a:extLst>
            </p:cNvPr>
            <p:cNvSpPr/>
            <p:nvPr/>
          </p:nvSpPr>
          <p:spPr>
            <a:xfrm>
              <a:off x="5461437" y="3279370"/>
              <a:ext cx="841847" cy="536124"/>
            </a:xfrm>
            <a:prstGeom prst="cloud">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solidFill>
                  <a:schemeClr val="accent3"/>
                </a:solidFill>
              </a:endParaRPr>
            </a:p>
          </p:txBody>
        </p:sp>
        <p:sp>
          <p:nvSpPr>
            <p:cNvPr id="174" name="Cloud 173">
              <a:extLst>
                <a:ext uri="{FF2B5EF4-FFF2-40B4-BE49-F238E27FC236}">
                  <a16:creationId xmlns:a16="http://schemas.microsoft.com/office/drawing/2014/main" id="{3644823C-EE17-9C4E-8CC5-C3E2BBF4E64B}"/>
                </a:ext>
              </a:extLst>
            </p:cNvPr>
            <p:cNvSpPr/>
            <p:nvPr/>
          </p:nvSpPr>
          <p:spPr>
            <a:xfrm>
              <a:off x="5461437" y="4878310"/>
              <a:ext cx="841847" cy="536124"/>
            </a:xfrm>
            <a:prstGeom prst="cloud">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solidFill>
                  <a:schemeClr val="accent3"/>
                </a:solidFill>
              </a:endParaRPr>
            </a:p>
          </p:txBody>
        </p:sp>
        <p:cxnSp>
          <p:nvCxnSpPr>
            <p:cNvPr id="175" name="Elbow Connector 174">
              <a:extLst>
                <a:ext uri="{FF2B5EF4-FFF2-40B4-BE49-F238E27FC236}">
                  <a16:creationId xmlns:a16="http://schemas.microsoft.com/office/drawing/2014/main" id="{34016A8A-A4D8-A84B-AF44-DB06FE4DC9D3}"/>
                </a:ext>
              </a:extLst>
            </p:cNvPr>
            <p:cNvCxnSpPr>
              <a:stCxn id="82" idx="3"/>
              <a:endCxn id="173" idx="2"/>
            </p:cNvCxnSpPr>
            <p:nvPr/>
          </p:nvCxnSpPr>
          <p:spPr>
            <a:xfrm flipV="1">
              <a:off x="4585643" y="3547433"/>
              <a:ext cx="878406" cy="814405"/>
            </a:xfrm>
            <a:prstGeom prst="bentConnector3">
              <a:avLst>
                <a:gd name="adj1" fmla="val 50000"/>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6" name="Elbow Connector 175">
              <a:extLst>
                <a:ext uri="{FF2B5EF4-FFF2-40B4-BE49-F238E27FC236}">
                  <a16:creationId xmlns:a16="http://schemas.microsoft.com/office/drawing/2014/main" id="{92DF8895-1865-654F-B51A-A39899492880}"/>
                </a:ext>
              </a:extLst>
            </p:cNvPr>
            <p:cNvCxnSpPr>
              <a:stCxn id="82" idx="3"/>
              <a:endCxn id="172" idx="2"/>
            </p:cNvCxnSpPr>
            <p:nvPr/>
          </p:nvCxnSpPr>
          <p:spPr>
            <a:xfrm flipV="1">
              <a:off x="4585643" y="4361053"/>
              <a:ext cx="906633" cy="785"/>
            </a:xfrm>
            <a:prstGeom prst="bentConnector3">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7" name="Elbow Connector 176">
              <a:extLst>
                <a:ext uri="{FF2B5EF4-FFF2-40B4-BE49-F238E27FC236}">
                  <a16:creationId xmlns:a16="http://schemas.microsoft.com/office/drawing/2014/main" id="{1ED3C408-34D7-B947-AB9B-07191F41059C}"/>
                </a:ext>
              </a:extLst>
            </p:cNvPr>
            <p:cNvCxnSpPr>
              <a:stCxn id="82" idx="3"/>
              <a:endCxn id="174" idx="2"/>
            </p:cNvCxnSpPr>
            <p:nvPr/>
          </p:nvCxnSpPr>
          <p:spPr>
            <a:xfrm>
              <a:off x="4585643" y="4361838"/>
              <a:ext cx="878406" cy="784535"/>
            </a:xfrm>
            <a:prstGeom prst="bentConnector3">
              <a:avLst>
                <a:gd name="adj1" fmla="val 50000"/>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sp>
          <p:nvSpPr>
            <p:cNvPr id="178" name="TextBox 177">
              <a:extLst>
                <a:ext uri="{FF2B5EF4-FFF2-40B4-BE49-F238E27FC236}">
                  <a16:creationId xmlns:a16="http://schemas.microsoft.com/office/drawing/2014/main" id="{D52EEBD7-1A6A-EE4D-9483-552402144BC1}"/>
                </a:ext>
              </a:extLst>
            </p:cNvPr>
            <p:cNvSpPr txBox="1"/>
            <p:nvPr/>
          </p:nvSpPr>
          <p:spPr>
            <a:xfrm>
              <a:off x="5580067" y="3369772"/>
              <a:ext cx="594296" cy="238976"/>
            </a:xfrm>
            <a:prstGeom prst="rect">
              <a:avLst/>
            </a:prstGeom>
            <a:noFill/>
            <a:ln>
              <a:noFill/>
            </a:ln>
          </p:spPr>
          <p:txBody>
            <a:bodyPr wrap="none" lIns="0" tIns="0" rIns="0" bIns="0" rtlCol="0">
              <a:noAutofit/>
            </a:bodyPr>
            <a:lstStyle/>
            <a:p>
              <a:r>
                <a:rPr lang="en-US" sz="1400" dirty="0">
                  <a:solidFill>
                    <a:schemeClr val="accent4"/>
                  </a:solidFill>
                </a:rPr>
                <a:t>Path 1</a:t>
              </a:r>
            </a:p>
          </p:txBody>
        </p:sp>
        <p:sp>
          <p:nvSpPr>
            <p:cNvPr id="179" name="TextBox 178">
              <a:extLst>
                <a:ext uri="{FF2B5EF4-FFF2-40B4-BE49-F238E27FC236}">
                  <a16:creationId xmlns:a16="http://schemas.microsoft.com/office/drawing/2014/main" id="{F2F8C77F-2274-1346-ABCB-FE8E15667131}"/>
                </a:ext>
              </a:extLst>
            </p:cNvPr>
            <p:cNvSpPr txBox="1"/>
            <p:nvPr/>
          </p:nvSpPr>
          <p:spPr>
            <a:xfrm>
              <a:off x="5580067" y="4183392"/>
              <a:ext cx="594296" cy="238976"/>
            </a:xfrm>
            <a:prstGeom prst="rect">
              <a:avLst/>
            </a:prstGeom>
            <a:noFill/>
            <a:ln>
              <a:noFill/>
            </a:ln>
          </p:spPr>
          <p:txBody>
            <a:bodyPr wrap="none" lIns="0" tIns="0" rIns="0" bIns="0" rtlCol="0">
              <a:noAutofit/>
            </a:bodyPr>
            <a:lstStyle/>
            <a:p>
              <a:r>
                <a:rPr lang="en-US" sz="1400" dirty="0">
                  <a:solidFill>
                    <a:schemeClr val="accent4"/>
                  </a:solidFill>
                </a:rPr>
                <a:t>Path 2</a:t>
              </a:r>
            </a:p>
          </p:txBody>
        </p:sp>
        <p:sp>
          <p:nvSpPr>
            <p:cNvPr id="180" name="TextBox 179">
              <a:extLst>
                <a:ext uri="{FF2B5EF4-FFF2-40B4-BE49-F238E27FC236}">
                  <a16:creationId xmlns:a16="http://schemas.microsoft.com/office/drawing/2014/main" id="{B49C3A0F-7EB0-9143-9CFC-A962E625D36C}"/>
                </a:ext>
              </a:extLst>
            </p:cNvPr>
            <p:cNvSpPr txBox="1"/>
            <p:nvPr/>
          </p:nvSpPr>
          <p:spPr>
            <a:xfrm>
              <a:off x="5580067" y="4997012"/>
              <a:ext cx="594296" cy="238976"/>
            </a:xfrm>
            <a:prstGeom prst="rect">
              <a:avLst/>
            </a:prstGeom>
            <a:noFill/>
            <a:ln>
              <a:noFill/>
            </a:ln>
          </p:spPr>
          <p:txBody>
            <a:bodyPr wrap="none" lIns="0" tIns="0" rIns="0" bIns="0" rtlCol="0">
              <a:noAutofit/>
            </a:bodyPr>
            <a:lstStyle/>
            <a:p>
              <a:r>
                <a:rPr lang="en-US" sz="1400" dirty="0">
                  <a:solidFill>
                    <a:schemeClr val="accent4"/>
                  </a:solidFill>
                </a:rPr>
                <a:t>Path 3</a:t>
              </a:r>
            </a:p>
          </p:txBody>
        </p:sp>
        <p:cxnSp>
          <p:nvCxnSpPr>
            <p:cNvPr id="181" name="Elbow Connector 180">
              <a:extLst>
                <a:ext uri="{FF2B5EF4-FFF2-40B4-BE49-F238E27FC236}">
                  <a16:creationId xmlns:a16="http://schemas.microsoft.com/office/drawing/2014/main" id="{355311CD-1810-2346-A30C-2F61EBB4837C}"/>
                </a:ext>
              </a:extLst>
            </p:cNvPr>
            <p:cNvCxnSpPr>
              <a:stCxn id="173" idx="0"/>
            </p:cNvCxnSpPr>
            <p:nvPr/>
          </p:nvCxnSpPr>
          <p:spPr>
            <a:xfrm>
              <a:off x="6302584" y="3547433"/>
              <a:ext cx="704578" cy="616307"/>
            </a:xfrm>
            <a:prstGeom prst="bentConnector3">
              <a:avLst>
                <a:gd name="adj1" fmla="val 79455"/>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2" name="Elbow Connector 181">
              <a:extLst>
                <a:ext uri="{FF2B5EF4-FFF2-40B4-BE49-F238E27FC236}">
                  <a16:creationId xmlns:a16="http://schemas.microsoft.com/office/drawing/2014/main" id="{4E9D5C1C-F5C6-EA4D-8A3B-DD02FB8AE58B}"/>
                </a:ext>
              </a:extLst>
            </p:cNvPr>
            <p:cNvCxnSpPr>
              <a:stCxn id="174" idx="0"/>
            </p:cNvCxnSpPr>
            <p:nvPr/>
          </p:nvCxnSpPr>
          <p:spPr>
            <a:xfrm flipV="1">
              <a:off x="6302584" y="4531637"/>
              <a:ext cx="695144" cy="614735"/>
            </a:xfrm>
            <a:prstGeom prst="bentConnector3">
              <a:avLst>
                <a:gd name="adj1" fmla="val 79855"/>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3" name="Elbow Connector 182">
              <a:extLst>
                <a:ext uri="{FF2B5EF4-FFF2-40B4-BE49-F238E27FC236}">
                  <a16:creationId xmlns:a16="http://schemas.microsoft.com/office/drawing/2014/main" id="{AD4E058A-E36C-984F-BFDE-2C94BAC46494}"/>
                </a:ext>
              </a:extLst>
            </p:cNvPr>
            <p:cNvCxnSpPr>
              <a:stCxn id="172" idx="0"/>
              <a:endCxn id="84" idx="1"/>
            </p:cNvCxnSpPr>
            <p:nvPr/>
          </p:nvCxnSpPr>
          <p:spPr>
            <a:xfrm>
              <a:off x="6330811" y="4361053"/>
              <a:ext cx="666917" cy="446"/>
            </a:xfrm>
            <a:prstGeom prst="bentConnector3">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sp>
          <p:nvSpPr>
            <p:cNvPr id="89" name="Rectangle 88">
              <a:extLst>
                <a:ext uri="{FF2B5EF4-FFF2-40B4-BE49-F238E27FC236}">
                  <a16:creationId xmlns:a16="http://schemas.microsoft.com/office/drawing/2014/main" id="{D112CCD7-94F7-6E48-AB43-D73C45A3FBDA}"/>
                </a:ext>
              </a:extLst>
            </p:cNvPr>
            <p:cNvSpPr/>
            <p:nvPr/>
          </p:nvSpPr>
          <p:spPr>
            <a:xfrm>
              <a:off x="1783175" y="4454599"/>
              <a:ext cx="528263" cy="292432"/>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err="1"/>
                <a:t>pkt</a:t>
              </a:r>
              <a:endParaRPr lang="en-US" sz="1050" dirty="0"/>
            </a:p>
          </p:txBody>
        </p:sp>
        <p:sp>
          <p:nvSpPr>
            <p:cNvPr id="90" name="Rectangle 89">
              <a:extLst>
                <a:ext uri="{FF2B5EF4-FFF2-40B4-BE49-F238E27FC236}">
                  <a16:creationId xmlns:a16="http://schemas.microsoft.com/office/drawing/2014/main" id="{077110E6-841E-EE49-BE13-267FAF2295DF}"/>
                </a:ext>
              </a:extLst>
            </p:cNvPr>
            <p:cNvSpPr/>
            <p:nvPr/>
          </p:nvSpPr>
          <p:spPr>
            <a:xfrm>
              <a:off x="879154" y="4092990"/>
              <a:ext cx="813620" cy="542413"/>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a:solidFill>
                    <a:srgbClr val="009FDB"/>
                  </a:solidFill>
                </a:rPr>
                <a:t>Core </a:t>
              </a:r>
            </a:p>
            <a:p>
              <a:pPr algn="ctr"/>
              <a:r>
                <a:rPr lang="en-US" sz="1050" dirty="0">
                  <a:solidFill>
                    <a:srgbClr val="009FDB"/>
                  </a:solidFill>
                </a:rPr>
                <a:t>Network</a:t>
              </a:r>
            </a:p>
          </p:txBody>
        </p:sp>
        <p:sp>
          <p:nvSpPr>
            <p:cNvPr id="91" name="Rectangle 90">
              <a:extLst>
                <a:ext uri="{FF2B5EF4-FFF2-40B4-BE49-F238E27FC236}">
                  <a16:creationId xmlns:a16="http://schemas.microsoft.com/office/drawing/2014/main" id="{B844830B-1125-5249-858A-F18F411BCA2C}"/>
                </a:ext>
              </a:extLst>
            </p:cNvPr>
            <p:cNvSpPr/>
            <p:nvPr/>
          </p:nvSpPr>
          <p:spPr>
            <a:xfrm>
              <a:off x="2415991" y="4092989"/>
              <a:ext cx="542413" cy="542414"/>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a:solidFill>
                    <a:srgbClr val="009FDB"/>
                  </a:solidFill>
                </a:rPr>
                <a:t>IAB Donor</a:t>
              </a:r>
            </a:p>
          </p:txBody>
        </p:sp>
        <p:cxnSp>
          <p:nvCxnSpPr>
            <p:cNvPr id="92" name="Straight Arrow Connector 91">
              <a:extLst>
                <a:ext uri="{FF2B5EF4-FFF2-40B4-BE49-F238E27FC236}">
                  <a16:creationId xmlns:a16="http://schemas.microsoft.com/office/drawing/2014/main" id="{23A21D1B-D04C-9A4E-BB03-BF2B44DE84E2}"/>
                </a:ext>
              </a:extLst>
            </p:cNvPr>
            <p:cNvCxnSpPr>
              <a:stCxn id="90" idx="3"/>
              <a:endCxn id="91" idx="1"/>
            </p:cNvCxnSpPr>
            <p:nvPr/>
          </p:nvCxnSpPr>
          <p:spPr>
            <a:xfrm>
              <a:off x="1692774" y="4364196"/>
              <a:ext cx="723218" cy="0"/>
            </a:xfrm>
            <a:prstGeom prst="straightConnector1">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3" name="Straight Arrow Connector 92">
              <a:extLst>
                <a:ext uri="{FF2B5EF4-FFF2-40B4-BE49-F238E27FC236}">
                  <a16:creationId xmlns:a16="http://schemas.microsoft.com/office/drawing/2014/main" id="{571A27EC-D196-9D49-B91A-0E4AAC36D230}"/>
                </a:ext>
              </a:extLst>
            </p:cNvPr>
            <p:cNvCxnSpPr>
              <a:stCxn id="91" idx="3"/>
              <a:endCxn id="82" idx="1"/>
            </p:cNvCxnSpPr>
            <p:nvPr/>
          </p:nvCxnSpPr>
          <p:spPr>
            <a:xfrm flipV="1">
              <a:off x="2958405" y="4361838"/>
              <a:ext cx="904021" cy="2359"/>
            </a:xfrm>
            <a:prstGeom prst="straightConnector1">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94" name="Group 93">
              <a:extLst>
                <a:ext uri="{FF2B5EF4-FFF2-40B4-BE49-F238E27FC236}">
                  <a16:creationId xmlns:a16="http://schemas.microsoft.com/office/drawing/2014/main" id="{283FA3FC-A31F-4148-90FF-B7C06B830615}"/>
                </a:ext>
              </a:extLst>
            </p:cNvPr>
            <p:cNvGrpSpPr/>
            <p:nvPr/>
          </p:nvGrpSpPr>
          <p:grpSpPr>
            <a:xfrm>
              <a:off x="3048806" y="4454599"/>
              <a:ext cx="723216" cy="271208"/>
              <a:chOff x="2132013" y="5867400"/>
              <a:chExt cx="609599" cy="228601"/>
            </a:xfrm>
          </p:grpSpPr>
          <p:sp>
            <p:nvSpPr>
              <p:cNvPr id="169" name="Rectangle 168">
                <a:extLst>
                  <a:ext uri="{FF2B5EF4-FFF2-40B4-BE49-F238E27FC236}">
                    <a16:creationId xmlns:a16="http://schemas.microsoft.com/office/drawing/2014/main" id="{CC1D516D-0A38-DB4D-8DE2-BD4A45622144}"/>
                  </a:ext>
                </a:extLst>
              </p:cNvPr>
              <p:cNvSpPr/>
              <p:nvPr/>
            </p:nvSpPr>
            <p:spPr>
              <a:xfrm>
                <a:off x="2132013" y="5867401"/>
                <a:ext cx="152400" cy="228600"/>
              </a:xfrm>
              <a:prstGeom prst="rect">
                <a:avLst/>
              </a:prstGeom>
              <a:solidFill>
                <a:srgbClr val="FF00FF"/>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70" name="Rectangle 169">
                <a:extLst>
                  <a:ext uri="{FF2B5EF4-FFF2-40B4-BE49-F238E27FC236}">
                    <a16:creationId xmlns:a16="http://schemas.microsoft.com/office/drawing/2014/main" id="{F40C8E2D-001F-FC49-A148-AD02216052D4}"/>
                  </a:ext>
                </a:extLst>
              </p:cNvPr>
              <p:cNvSpPr/>
              <p:nvPr/>
            </p:nvSpPr>
            <p:spPr>
              <a:xfrm>
                <a:off x="2360612" y="5867400"/>
                <a:ext cx="152400" cy="228600"/>
              </a:xfrm>
              <a:prstGeom prst="rect">
                <a:avLst/>
              </a:prstGeom>
              <a:solidFill>
                <a:srgbClr val="00FF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71" name="Rectangle 170">
                <a:extLst>
                  <a:ext uri="{FF2B5EF4-FFF2-40B4-BE49-F238E27FC236}">
                    <a16:creationId xmlns:a16="http://schemas.microsoft.com/office/drawing/2014/main" id="{9450DE82-DFFF-ED46-BBA4-8BF4DC434474}"/>
                  </a:ext>
                </a:extLst>
              </p:cNvPr>
              <p:cNvSpPr/>
              <p:nvPr/>
            </p:nvSpPr>
            <p:spPr>
              <a:xfrm>
                <a:off x="2589212" y="5867400"/>
                <a:ext cx="152400" cy="228600"/>
              </a:xfrm>
              <a:prstGeom prst="rect">
                <a:avLst/>
              </a:prstGeom>
              <a:solidFill>
                <a:srgbClr val="00FFFF"/>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95" name="Group 94">
              <a:extLst>
                <a:ext uri="{FF2B5EF4-FFF2-40B4-BE49-F238E27FC236}">
                  <a16:creationId xmlns:a16="http://schemas.microsoft.com/office/drawing/2014/main" id="{D4B6EAAB-FED6-774F-888E-799F624F992D}"/>
                </a:ext>
              </a:extLst>
            </p:cNvPr>
            <p:cNvGrpSpPr/>
            <p:nvPr/>
          </p:nvGrpSpPr>
          <p:grpSpPr>
            <a:xfrm>
              <a:off x="4676045" y="3640979"/>
              <a:ext cx="452010" cy="271208"/>
              <a:chOff x="2132013" y="5867400"/>
              <a:chExt cx="380999" cy="228601"/>
            </a:xfrm>
          </p:grpSpPr>
          <p:sp>
            <p:nvSpPr>
              <p:cNvPr id="167" name="Rectangle 166">
                <a:extLst>
                  <a:ext uri="{FF2B5EF4-FFF2-40B4-BE49-F238E27FC236}">
                    <a16:creationId xmlns:a16="http://schemas.microsoft.com/office/drawing/2014/main" id="{94684FA9-07B4-4A4D-A6C1-FDD4652DC7A4}"/>
                  </a:ext>
                </a:extLst>
              </p:cNvPr>
              <p:cNvSpPr/>
              <p:nvPr/>
            </p:nvSpPr>
            <p:spPr>
              <a:xfrm>
                <a:off x="2132013" y="5867401"/>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68" name="Rectangle 167">
                <a:extLst>
                  <a:ext uri="{FF2B5EF4-FFF2-40B4-BE49-F238E27FC236}">
                    <a16:creationId xmlns:a16="http://schemas.microsoft.com/office/drawing/2014/main" id="{9FF9A56B-74A0-C74C-90D9-6B0988978098}"/>
                  </a:ext>
                </a:extLst>
              </p:cNvPr>
              <p:cNvSpPr/>
              <p:nvPr/>
            </p:nvSpPr>
            <p:spPr>
              <a:xfrm>
                <a:off x="2360612" y="5867400"/>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96" name="Group 95">
              <a:extLst>
                <a:ext uri="{FF2B5EF4-FFF2-40B4-BE49-F238E27FC236}">
                  <a16:creationId xmlns:a16="http://schemas.microsoft.com/office/drawing/2014/main" id="{32911C88-5F3B-FF41-9097-DCC69BF01AD3}"/>
                </a:ext>
              </a:extLst>
            </p:cNvPr>
            <p:cNvGrpSpPr/>
            <p:nvPr/>
          </p:nvGrpSpPr>
          <p:grpSpPr>
            <a:xfrm>
              <a:off x="4676045" y="5268218"/>
              <a:ext cx="452010" cy="271208"/>
              <a:chOff x="2132013" y="5867400"/>
              <a:chExt cx="380999" cy="228601"/>
            </a:xfrm>
          </p:grpSpPr>
          <p:sp>
            <p:nvSpPr>
              <p:cNvPr id="165" name="Rectangle 164">
                <a:extLst>
                  <a:ext uri="{FF2B5EF4-FFF2-40B4-BE49-F238E27FC236}">
                    <a16:creationId xmlns:a16="http://schemas.microsoft.com/office/drawing/2014/main" id="{49F5AE22-320F-5C4A-B00B-F2FE21033931}"/>
                  </a:ext>
                </a:extLst>
              </p:cNvPr>
              <p:cNvSpPr/>
              <p:nvPr/>
            </p:nvSpPr>
            <p:spPr>
              <a:xfrm>
                <a:off x="2132013" y="5867401"/>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66" name="Rectangle 165">
                <a:extLst>
                  <a:ext uri="{FF2B5EF4-FFF2-40B4-BE49-F238E27FC236}">
                    <a16:creationId xmlns:a16="http://schemas.microsoft.com/office/drawing/2014/main" id="{5C41FF54-07C5-B94C-8694-8A2987622E8C}"/>
                  </a:ext>
                </a:extLst>
              </p:cNvPr>
              <p:cNvSpPr/>
              <p:nvPr/>
            </p:nvSpPr>
            <p:spPr>
              <a:xfrm>
                <a:off x="2360612" y="5867400"/>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99" name="Group 98">
              <a:extLst>
                <a:ext uri="{FF2B5EF4-FFF2-40B4-BE49-F238E27FC236}">
                  <a16:creationId xmlns:a16="http://schemas.microsoft.com/office/drawing/2014/main" id="{3B13F5A3-61C8-564D-B9FE-FE9D74290E0D}"/>
                </a:ext>
              </a:extLst>
            </p:cNvPr>
            <p:cNvGrpSpPr/>
            <p:nvPr/>
          </p:nvGrpSpPr>
          <p:grpSpPr>
            <a:xfrm>
              <a:off x="4676047" y="4454597"/>
              <a:ext cx="452010" cy="271208"/>
              <a:chOff x="2132013" y="5867400"/>
              <a:chExt cx="380999" cy="228601"/>
            </a:xfrm>
          </p:grpSpPr>
          <p:sp>
            <p:nvSpPr>
              <p:cNvPr id="160" name="Rectangle 159">
                <a:extLst>
                  <a:ext uri="{FF2B5EF4-FFF2-40B4-BE49-F238E27FC236}">
                    <a16:creationId xmlns:a16="http://schemas.microsoft.com/office/drawing/2014/main" id="{7A60EB94-7D91-4044-A0AC-8FC0DE3B2EE2}"/>
                  </a:ext>
                </a:extLst>
              </p:cNvPr>
              <p:cNvSpPr/>
              <p:nvPr/>
            </p:nvSpPr>
            <p:spPr>
              <a:xfrm>
                <a:off x="2132013" y="5867401"/>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61" name="Rectangle 160">
                <a:extLst>
                  <a:ext uri="{FF2B5EF4-FFF2-40B4-BE49-F238E27FC236}">
                    <a16:creationId xmlns:a16="http://schemas.microsoft.com/office/drawing/2014/main" id="{BA997534-A90F-1448-BBF9-4BED8ACBDE37}"/>
                  </a:ext>
                </a:extLst>
              </p:cNvPr>
              <p:cNvSpPr/>
              <p:nvPr/>
            </p:nvSpPr>
            <p:spPr>
              <a:xfrm>
                <a:off x="2360612" y="5867400"/>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101" name="Group 100">
              <a:extLst>
                <a:ext uri="{FF2B5EF4-FFF2-40B4-BE49-F238E27FC236}">
                  <a16:creationId xmlns:a16="http://schemas.microsoft.com/office/drawing/2014/main" id="{853C15B4-FFD9-F143-B1A1-23AE83EF183B}"/>
                </a:ext>
              </a:extLst>
            </p:cNvPr>
            <p:cNvGrpSpPr/>
            <p:nvPr/>
          </p:nvGrpSpPr>
          <p:grpSpPr>
            <a:xfrm>
              <a:off x="6303285" y="3640979"/>
              <a:ext cx="452010" cy="271208"/>
              <a:chOff x="2132013" y="5867400"/>
              <a:chExt cx="380999" cy="228601"/>
            </a:xfrm>
          </p:grpSpPr>
          <p:sp>
            <p:nvSpPr>
              <p:cNvPr id="155" name="Rectangle 154">
                <a:extLst>
                  <a:ext uri="{FF2B5EF4-FFF2-40B4-BE49-F238E27FC236}">
                    <a16:creationId xmlns:a16="http://schemas.microsoft.com/office/drawing/2014/main" id="{B8CB6AFB-0897-1B4C-A3BA-5D73EC9ED60D}"/>
                  </a:ext>
                </a:extLst>
              </p:cNvPr>
              <p:cNvSpPr/>
              <p:nvPr/>
            </p:nvSpPr>
            <p:spPr>
              <a:xfrm>
                <a:off x="2132013" y="5867401"/>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57" name="Rectangle 156">
                <a:extLst>
                  <a:ext uri="{FF2B5EF4-FFF2-40B4-BE49-F238E27FC236}">
                    <a16:creationId xmlns:a16="http://schemas.microsoft.com/office/drawing/2014/main" id="{04AEF7BA-3C73-594D-9B6E-6285D0A53585}"/>
                  </a:ext>
                </a:extLst>
              </p:cNvPr>
              <p:cNvSpPr/>
              <p:nvPr/>
            </p:nvSpPr>
            <p:spPr>
              <a:xfrm>
                <a:off x="2360612" y="5867400"/>
                <a:ext cx="152400" cy="228600"/>
              </a:xfrm>
              <a:prstGeom prst="rect">
                <a:avLst/>
              </a:prstGeom>
              <a:solidFill>
                <a:schemeClr val="tx2"/>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107" name="Group 106">
              <a:extLst>
                <a:ext uri="{FF2B5EF4-FFF2-40B4-BE49-F238E27FC236}">
                  <a16:creationId xmlns:a16="http://schemas.microsoft.com/office/drawing/2014/main" id="{CD18A150-C52E-C240-9658-A5A8EA233DB9}"/>
                </a:ext>
              </a:extLst>
            </p:cNvPr>
            <p:cNvGrpSpPr/>
            <p:nvPr/>
          </p:nvGrpSpPr>
          <p:grpSpPr>
            <a:xfrm>
              <a:off x="6303285" y="5268218"/>
              <a:ext cx="452010" cy="271208"/>
              <a:chOff x="2132013" y="5867400"/>
              <a:chExt cx="380999" cy="228601"/>
            </a:xfrm>
          </p:grpSpPr>
          <p:sp>
            <p:nvSpPr>
              <p:cNvPr id="146" name="Rectangle 145">
                <a:extLst>
                  <a:ext uri="{FF2B5EF4-FFF2-40B4-BE49-F238E27FC236}">
                    <a16:creationId xmlns:a16="http://schemas.microsoft.com/office/drawing/2014/main" id="{F1644306-0CBB-DD4D-9C47-AED7FBE4DD38}"/>
                  </a:ext>
                </a:extLst>
              </p:cNvPr>
              <p:cNvSpPr/>
              <p:nvPr/>
            </p:nvSpPr>
            <p:spPr>
              <a:xfrm>
                <a:off x="2132013" y="5867401"/>
                <a:ext cx="152400" cy="228600"/>
              </a:xfrm>
              <a:prstGeom prst="rect">
                <a:avLst/>
              </a:prstGeom>
              <a:solidFill>
                <a:schemeClr val="tx2"/>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48" name="Rectangle 147">
                <a:extLst>
                  <a:ext uri="{FF2B5EF4-FFF2-40B4-BE49-F238E27FC236}">
                    <a16:creationId xmlns:a16="http://schemas.microsoft.com/office/drawing/2014/main" id="{F964EF88-E7E1-4343-854D-8C5E19415260}"/>
                  </a:ext>
                </a:extLst>
              </p:cNvPr>
              <p:cNvSpPr/>
              <p:nvPr/>
            </p:nvSpPr>
            <p:spPr>
              <a:xfrm>
                <a:off x="2360612" y="5867400"/>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grpSp>
          <p:nvGrpSpPr>
            <p:cNvPr id="121" name="Group 120">
              <a:extLst>
                <a:ext uri="{FF2B5EF4-FFF2-40B4-BE49-F238E27FC236}">
                  <a16:creationId xmlns:a16="http://schemas.microsoft.com/office/drawing/2014/main" id="{D534CF12-D6A9-A54D-A988-2F3C8F5CCCAC}"/>
                </a:ext>
              </a:extLst>
            </p:cNvPr>
            <p:cNvGrpSpPr/>
            <p:nvPr/>
          </p:nvGrpSpPr>
          <p:grpSpPr>
            <a:xfrm>
              <a:off x="6303285" y="4454599"/>
              <a:ext cx="452010" cy="271208"/>
              <a:chOff x="2132013" y="5867400"/>
              <a:chExt cx="380999" cy="228601"/>
            </a:xfrm>
          </p:grpSpPr>
          <p:sp>
            <p:nvSpPr>
              <p:cNvPr id="144" name="Rectangle 143">
                <a:extLst>
                  <a:ext uri="{FF2B5EF4-FFF2-40B4-BE49-F238E27FC236}">
                    <a16:creationId xmlns:a16="http://schemas.microsoft.com/office/drawing/2014/main" id="{7AF231CF-0F63-0C43-BBFC-EC1C200B8FD3}"/>
                  </a:ext>
                </a:extLst>
              </p:cNvPr>
              <p:cNvSpPr/>
              <p:nvPr/>
            </p:nvSpPr>
            <p:spPr>
              <a:xfrm>
                <a:off x="2132013" y="5867401"/>
                <a:ext cx="152400" cy="228600"/>
              </a:xfrm>
              <a:prstGeom prst="rect">
                <a:avLst/>
              </a:prstGeom>
              <a:solidFill>
                <a:srgbClr val="FFC0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45" name="Rectangle 144">
                <a:extLst>
                  <a:ext uri="{FF2B5EF4-FFF2-40B4-BE49-F238E27FC236}">
                    <a16:creationId xmlns:a16="http://schemas.microsoft.com/office/drawing/2014/main" id="{AD872545-1617-3F4B-9060-03C2766B42C3}"/>
                  </a:ext>
                </a:extLst>
              </p:cNvPr>
              <p:cNvSpPr/>
              <p:nvPr/>
            </p:nvSpPr>
            <p:spPr>
              <a:xfrm>
                <a:off x="2360612" y="5867400"/>
                <a:ext cx="152400" cy="228600"/>
              </a:xfrm>
              <a:prstGeom prst="rect">
                <a:avLst/>
              </a:prstGeom>
              <a:solidFill>
                <a:schemeClr val="tx2"/>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sp>
          <p:nvSpPr>
            <p:cNvPr id="122" name="Rectangle 121">
              <a:extLst>
                <a:ext uri="{FF2B5EF4-FFF2-40B4-BE49-F238E27FC236}">
                  <a16:creationId xmlns:a16="http://schemas.microsoft.com/office/drawing/2014/main" id="{B887EF10-9198-6948-B221-62D47AB0ABA4}"/>
                </a:ext>
              </a:extLst>
            </p:cNvPr>
            <p:cNvSpPr/>
            <p:nvPr/>
          </p:nvSpPr>
          <p:spPr>
            <a:xfrm>
              <a:off x="9919373" y="4092990"/>
              <a:ext cx="813620" cy="542413"/>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a:solidFill>
                    <a:srgbClr val="009FDB"/>
                  </a:solidFill>
                </a:rPr>
                <a:t>Access UE</a:t>
              </a:r>
            </a:p>
          </p:txBody>
        </p:sp>
        <p:grpSp>
          <p:nvGrpSpPr>
            <p:cNvPr id="123" name="Group 122">
              <a:extLst>
                <a:ext uri="{FF2B5EF4-FFF2-40B4-BE49-F238E27FC236}">
                  <a16:creationId xmlns:a16="http://schemas.microsoft.com/office/drawing/2014/main" id="{9E22CF3B-3D3F-2B43-BF70-E42CAC53A978}"/>
                </a:ext>
              </a:extLst>
            </p:cNvPr>
            <p:cNvGrpSpPr/>
            <p:nvPr/>
          </p:nvGrpSpPr>
          <p:grpSpPr>
            <a:xfrm>
              <a:off x="7840122" y="4454599"/>
              <a:ext cx="723216" cy="271208"/>
              <a:chOff x="2132013" y="5867400"/>
              <a:chExt cx="609599" cy="228601"/>
            </a:xfrm>
          </p:grpSpPr>
          <p:sp>
            <p:nvSpPr>
              <p:cNvPr id="141" name="Rectangle 140">
                <a:extLst>
                  <a:ext uri="{FF2B5EF4-FFF2-40B4-BE49-F238E27FC236}">
                    <a16:creationId xmlns:a16="http://schemas.microsoft.com/office/drawing/2014/main" id="{956F18A6-38EF-C24E-83E6-F6F2A77E1155}"/>
                  </a:ext>
                </a:extLst>
              </p:cNvPr>
              <p:cNvSpPr/>
              <p:nvPr/>
            </p:nvSpPr>
            <p:spPr>
              <a:xfrm>
                <a:off x="2132013" y="5867401"/>
                <a:ext cx="152400" cy="228600"/>
              </a:xfrm>
              <a:prstGeom prst="rect">
                <a:avLst/>
              </a:prstGeom>
              <a:solidFill>
                <a:srgbClr val="FF00FF"/>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42" name="Rectangle 141">
                <a:extLst>
                  <a:ext uri="{FF2B5EF4-FFF2-40B4-BE49-F238E27FC236}">
                    <a16:creationId xmlns:a16="http://schemas.microsoft.com/office/drawing/2014/main" id="{F0B47C9F-B796-B34B-8957-7D11599AE4B8}"/>
                  </a:ext>
                </a:extLst>
              </p:cNvPr>
              <p:cNvSpPr/>
              <p:nvPr/>
            </p:nvSpPr>
            <p:spPr>
              <a:xfrm>
                <a:off x="2360612" y="5867400"/>
                <a:ext cx="152400" cy="228600"/>
              </a:xfrm>
              <a:prstGeom prst="rect">
                <a:avLst/>
              </a:prstGeom>
              <a:solidFill>
                <a:srgbClr val="00FF00"/>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sp>
            <p:nvSpPr>
              <p:cNvPr id="143" name="Rectangle 142">
                <a:extLst>
                  <a:ext uri="{FF2B5EF4-FFF2-40B4-BE49-F238E27FC236}">
                    <a16:creationId xmlns:a16="http://schemas.microsoft.com/office/drawing/2014/main" id="{251636D8-61E7-8942-9A56-1FAF4A5C594F}"/>
                  </a:ext>
                </a:extLst>
              </p:cNvPr>
              <p:cNvSpPr/>
              <p:nvPr/>
            </p:nvSpPr>
            <p:spPr>
              <a:xfrm>
                <a:off x="2589212" y="5867400"/>
                <a:ext cx="152400" cy="228600"/>
              </a:xfrm>
              <a:prstGeom prst="rect">
                <a:avLst/>
              </a:prstGeom>
              <a:solidFill>
                <a:srgbClr val="00FFFF"/>
              </a:solidFill>
              <a:ln w="28575">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050" dirty="0"/>
              </a:p>
            </p:txBody>
          </p:sp>
        </p:grpSp>
        <p:sp>
          <p:nvSpPr>
            <p:cNvPr id="124" name="Rectangle 123">
              <a:extLst>
                <a:ext uri="{FF2B5EF4-FFF2-40B4-BE49-F238E27FC236}">
                  <a16:creationId xmlns:a16="http://schemas.microsoft.com/office/drawing/2014/main" id="{F558794D-5003-AF4C-AC26-C299EF8BE92A}"/>
                </a:ext>
              </a:extLst>
            </p:cNvPr>
            <p:cNvSpPr/>
            <p:nvPr/>
          </p:nvSpPr>
          <p:spPr>
            <a:xfrm>
              <a:off x="8653742" y="4092990"/>
              <a:ext cx="542413" cy="542414"/>
            </a:xfrm>
            <a:prstGeom prst="rect">
              <a:avLst/>
            </a:prstGeom>
            <a:solidFill>
              <a:schemeClr val="bg1"/>
            </a:solidFill>
            <a:ln w="28575">
              <a:solidFill>
                <a:srgbClr val="044E8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a:solidFill>
                    <a:srgbClr val="009FDB"/>
                  </a:solidFill>
                </a:rPr>
                <a:t>Access </a:t>
              </a:r>
            </a:p>
            <a:p>
              <a:pPr algn="ctr"/>
              <a:r>
                <a:rPr lang="en-US" sz="1050" dirty="0">
                  <a:solidFill>
                    <a:srgbClr val="009FDB"/>
                  </a:solidFill>
                </a:rPr>
                <a:t>IAB</a:t>
              </a:r>
            </a:p>
          </p:txBody>
        </p:sp>
        <p:cxnSp>
          <p:nvCxnSpPr>
            <p:cNvPr id="125" name="Straight Arrow Connector 124">
              <a:extLst>
                <a:ext uri="{FF2B5EF4-FFF2-40B4-BE49-F238E27FC236}">
                  <a16:creationId xmlns:a16="http://schemas.microsoft.com/office/drawing/2014/main" id="{4D7F4C17-EF12-6B44-9AAC-5F85278FB899}"/>
                </a:ext>
              </a:extLst>
            </p:cNvPr>
            <p:cNvCxnSpPr>
              <a:stCxn id="84" idx="3"/>
              <a:endCxn id="124" idx="1"/>
            </p:cNvCxnSpPr>
            <p:nvPr/>
          </p:nvCxnSpPr>
          <p:spPr>
            <a:xfrm>
              <a:off x="7751604" y="4361499"/>
              <a:ext cx="902138" cy="2699"/>
            </a:xfrm>
            <a:prstGeom prst="straightConnector1">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6" name="Straight Arrow Connector 125">
              <a:extLst>
                <a:ext uri="{FF2B5EF4-FFF2-40B4-BE49-F238E27FC236}">
                  <a16:creationId xmlns:a16="http://schemas.microsoft.com/office/drawing/2014/main" id="{FDE81423-8B0E-CC4A-92CD-C7AC330F8A95}"/>
                </a:ext>
              </a:extLst>
            </p:cNvPr>
            <p:cNvCxnSpPr>
              <a:stCxn id="124" idx="3"/>
              <a:endCxn id="122" idx="1"/>
            </p:cNvCxnSpPr>
            <p:nvPr/>
          </p:nvCxnSpPr>
          <p:spPr>
            <a:xfrm flipV="1">
              <a:off x="9196156" y="4364196"/>
              <a:ext cx="723218" cy="1"/>
            </a:xfrm>
            <a:prstGeom prst="straightConnector1">
              <a:avLst/>
            </a:prstGeom>
            <a:ln w="6350" cmpd="sng">
              <a:solidFill>
                <a:srgbClr val="044E82"/>
              </a:solidFill>
              <a:tailEnd type="triangle"/>
            </a:ln>
            <a:effectLst/>
          </p:spPr>
          <p:style>
            <a:lnRef idx="2">
              <a:schemeClr val="accent1"/>
            </a:lnRef>
            <a:fillRef idx="0">
              <a:schemeClr val="accent1"/>
            </a:fillRef>
            <a:effectRef idx="1">
              <a:schemeClr val="accent1"/>
            </a:effectRef>
            <a:fontRef idx="minor">
              <a:schemeClr val="tx1"/>
            </a:fontRef>
          </p:style>
        </p:cxnSp>
        <p:sp>
          <p:nvSpPr>
            <p:cNvPr id="139" name="Rectangle 138">
              <a:extLst>
                <a:ext uri="{FF2B5EF4-FFF2-40B4-BE49-F238E27FC236}">
                  <a16:creationId xmlns:a16="http://schemas.microsoft.com/office/drawing/2014/main" id="{20250615-7FF8-2C42-82F6-7FA56C5F217B}"/>
                </a:ext>
              </a:extLst>
            </p:cNvPr>
            <p:cNvSpPr/>
            <p:nvPr/>
          </p:nvSpPr>
          <p:spPr>
            <a:xfrm>
              <a:off x="9286558" y="4454599"/>
              <a:ext cx="528263" cy="292432"/>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50" dirty="0" err="1"/>
                <a:t>pkt</a:t>
              </a:r>
              <a:endParaRPr lang="en-US" sz="1050" dirty="0"/>
            </a:p>
          </p:txBody>
        </p:sp>
        <p:sp>
          <p:nvSpPr>
            <p:cNvPr id="140" name="TextBox 139">
              <a:extLst>
                <a:ext uri="{FF2B5EF4-FFF2-40B4-BE49-F238E27FC236}">
                  <a16:creationId xmlns:a16="http://schemas.microsoft.com/office/drawing/2014/main" id="{B3DB3AC6-9DA0-CD46-815B-39F9630C28A7}"/>
                </a:ext>
              </a:extLst>
            </p:cNvPr>
            <p:cNvSpPr txBox="1"/>
            <p:nvPr/>
          </p:nvSpPr>
          <p:spPr>
            <a:xfrm>
              <a:off x="7857416" y="4868876"/>
              <a:ext cx="1649563" cy="719288"/>
            </a:xfrm>
            <a:prstGeom prst="rect">
              <a:avLst/>
            </a:prstGeom>
            <a:noFill/>
            <a:ln>
              <a:noFill/>
            </a:ln>
          </p:spPr>
          <p:txBody>
            <a:bodyPr wrap="square" lIns="0" tIns="0" rIns="0" bIns="0" rtlCol="0">
              <a:noAutofit/>
            </a:bodyPr>
            <a:lstStyle/>
            <a:p>
              <a:r>
                <a:rPr lang="en-US" sz="1100" b="1" dirty="0">
                  <a:solidFill>
                    <a:srgbClr val="FF0000"/>
                  </a:solidFill>
                </a:rPr>
                <a:t>Any combination of 3 segments from any path is enough to decode</a:t>
              </a:r>
            </a:p>
          </p:txBody>
        </p:sp>
        <p:pic>
          <p:nvPicPr>
            <p:cNvPr id="80" name="Picture 79">
              <a:extLst>
                <a:ext uri="{FF2B5EF4-FFF2-40B4-BE49-F238E27FC236}">
                  <a16:creationId xmlns:a16="http://schemas.microsoft.com/office/drawing/2014/main" id="{CF2CB199-3F18-0042-A34F-79308054E08A}"/>
                </a:ext>
              </a:extLst>
            </p:cNvPr>
            <p:cNvPicPr>
              <a:picLocks noChangeAspect="1"/>
            </p:cNvPicPr>
            <p:nvPr/>
          </p:nvPicPr>
          <p:blipFill>
            <a:blip r:embed="rId2"/>
            <a:stretch>
              <a:fillRect/>
            </a:stretch>
          </p:blipFill>
          <p:spPr>
            <a:xfrm>
              <a:off x="7043010" y="4156664"/>
              <a:ext cx="658216" cy="424806"/>
            </a:xfrm>
            <a:prstGeom prst="rect">
              <a:avLst/>
            </a:prstGeom>
          </p:spPr>
        </p:pic>
        <p:pic>
          <p:nvPicPr>
            <p:cNvPr id="81" name="Picture 80">
              <a:extLst>
                <a:ext uri="{FF2B5EF4-FFF2-40B4-BE49-F238E27FC236}">
                  <a16:creationId xmlns:a16="http://schemas.microsoft.com/office/drawing/2014/main" id="{B289B38C-E982-D046-B7EC-47476CF2379D}"/>
                </a:ext>
              </a:extLst>
            </p:cNvPr>
            <p:cNvPicPr>
              <a:picLocks noChangeAspect="1"/>
            </p:cNvPicPr>
            <p:nvPr/>
          </p:nvPicPr>
          <p:blipFill>
            <a:blip r:embed="rId3"/>
            <a:stretch>
              <a:fillRect/>
            </a:stretch>
          </p:blipFill>
          <p:spPr>
            <a:xfrm>
              <a:off x="3884748" y="3905578"/>
              <a:ext cx="679196" cy="960604"/>
            </a:xfrm>
            <a:prstGeom prst="rect">
              <a:avLst/>
            </a:prstGeom>
          </p:spPr>
        </p:pic>
      </p:grpSp>
      <p:pic>
        <p:nvPicPr>
          <p:cNvPr id="184" name="Picture 183"/>
          <p:cNvPicPr>
            <a:picLocks noChangeAspect="1"/>
          </p:cNvPicPr>
          <p:nvPr/>
        </p:nvPicPr>
        <p:blipFill>
          <a:blip r:embed="rId4"/>
          <a:stretch>
            <a:fillRect/>
          </a:stretch>
        </p:blipFill>
        <p:spPr>
          <a:xfrm>
            <a:off x="8015136" y="1291478"/>
            <a:ext cx="4115156" cy="2469094"/>
          </a:xfrm>
          <a:prstGeom prst="rect">
            <a:avLst/>
          </a:prstGeom>
        </p:spPr>
      </p:pic>
    </p:spTree>
    <p:extLst>
      <p:ext uri="{BB962C8B-B14F-4D97-AF65-F5344CB8AC3E}">
        <p14:creationId xmlns:p14="http://schemas.microsoft.com/office/powerpoint/2010/main" val="2803680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9</a:t>
            </a:fld>
            <a:r>
              <a:rPr lang="en-US"/>
              <a:t> </a:t>
            </a:r>
            <a:endParaRPr lang="en-US" dirty="0"/>
          </a:p>
        </p:txBody>
      </p:sp>
      <p:sp>
        <p:nvSpPr>
          <p:cNvPr id="3" name="Title 2"/>
          <p:cNvSpPr>
            <a:spLocks noGrp="1"/>
          </p:cNvSpPr>
          <p:nvPr>
            <p:ph type="title"/>
          </p:nvPr>
        </p:nvSpPr>
        <p:spPr/>
        <p:txBody>
          <a:bodyPr/>
          <a:lstStyle/>
          <a:p>
            <a:r>
              <a:rPr lang="en-US" dirty="0"/>
              <a:t>IAB Enhancements – Proposal (1)</a:t>
            </a:r>
          </a:p>
        </p:txBody>
      </p:sp>
      <p:sp>
        <p:nvSpPr>
          <p:cNvPr id="4" name="Content Placeholder 3"/>
          <p:cNvSpPr>
            <a:spLocks noGrp="1"/>
          </p:cNvSpPr>
          <p:nvPr>
            <p:ph sz="quarter" idx="12"/>
          </p:nvPr>
        </p:nvSpPr>
        <p:spPr>
          <a:xfrm>
            <a:off x="488897" y="1225525"/>
            <a:ext cx="10758839" cy="4812167"/>
          </a:xfrm>
        </p:spPr>
        <p:txBody>
          <a:bodyPr/>
          <a:lstStyle/>
          <a:p>
            <a:pPr lvl="1">
              <a:spcAft>
                <a:spcPts val="0"/>
              </a:spcAft>
              <a:buClr>
                <a:srgbClr val="0C2577"/>
              </a:buClr>
            </a:pPr>
            <a:r>
              <a:rPr lang="en-US" sz="1200" b="1" dirty="0"/>
              <a:t>Proposal: Rel-17 IAB WI should include the following objectives:</a:t>
            </a:r>
          </a:p>
          <a:p>
            <a:pPr lvl="2" indent="0">
              <a:spcAft>
                <a:spcPts val="0"/>
              </a:spcAft>
              <a:buClr>
                <a:srgbClr val="0C2577"/>
              </a:buClr>
              <a:buNone/>
            </a:pPr>
            <a:endParaRPr lang="en-GB" sz="1200" dirty="0">
              <a:latin typeface="Times New Roman" panose="02020603050405020304" pitchFamily="18" charset="0"/>
              <a:ea typeface="MS Mincho" panose="02020609040205080304" pitchFamily="49" charset="-128"/>
            </a:endParaRPr>
          </a:p>
          <a:p>
            <a:r>
              <a:rPr lang="en-GB" sz="1200" b="1" dirty="0">
                <a:latin typeface="Times New Roman" panose="02020603050405020304" pitchFamily="18" charset="0"/>
                <a:ea typeface="MS Mincho" panose="02020609040205080304" pitchFamily="49" charset="-128"/>
              </a:rPr>
              <a:t>Duplexing enhancements:</a:t>
            </a:r>
          </a:p>
          <a:p>
            <a:pPr marL="171450" lvl="0" indent="-171450">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IAB node resource allocation and configuration enhancements to support simultaneous multi-panel and multi-parent transmission/reception for IAB:</a:t>
            </a:r>
          </a:p>
          <a:p>
            <a:pPr marL="400050" lvl="2" indent="-171450">
              <a:buClr>
                <a:schemeClr val="tx1"/>
              </a:buClr>
            </a:pPr>
            <a:r>
              <a:rPr lang="en-GB" sz="1000" dirty="0">
                <a:latin typeface="Times New Roman" panose="02020603050405020304" pitchFamily="18" charset="0"/>
                <a:ea typeface="MS Mincho" panose="02020609040205080304" pitchFamily="49" charset="-128"/>
              </a:rPr>
              <a:t>SDM: Simultaneously Tx or Rx on backhaul and access links</a:t>
            </a:r>
          </a:p>
          <a:p>
            <a:pPr marL="400050" lvl="2" indent="-171450">
              <a:buClr>
                <a:schemeClr val="tx1"/>
              </a:buClr>
            </a:pPr>
            <a:r>
              <a:rPr lang="en-GB" sz="1000" dirty="0">
                <a:latin typeface="Times New Roman" panose="02020603050405020304" pitchFamily="18" charset="0"/>
                <a:ea typeface="MS Mincho" panose="02020609040205080304" pitchFamily="49" charset="-128"/>
              </a:rPr>
              <a:t>MPTR: Simultaneously Tx and Rx on backhaul and access links (UEs to remain half-duplex)</a:t>
            </a:r>
          </a:p>
          <a:p>
            <a:pPr marL="400050" lvl="2" indent="-171450">
              <a:buClr>
                <a:schemeClr val="tx1"/>
              </a:buClr>
            </a:pPr>
            <a:r>
              <a:rPr lang="en-GB" sz="1000" dirty="0">
                <a:latin typeface="Times New Roman" panose="02020603050405020304" pitchFamily="18" charset="0"/>
                <a:ea typeface="MS Mincho" panose="02020609040205080304" pitchFamily="49" charset="-128"/>
              </a:rPr>
              <a:t>Multi-parent: Mechanisms to support semi-static and dynamic resource coordination between parent IAB-DUs/donors of the same child IAB node</a:t>
            </a:r>
          </a:p>
          <a:p>
            <a:pPr marL="171450" lvl="0" indent="-171450">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Support for Case 6 and Case 7 timing (as described in 38.874) to enable aligned DU/MT Rx and Tx timing</a:t>
            </a:r>
          </a:p>
          <a:p>
            <a:pPr marL="171450" lvl="0" indent="-171450">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Power control enhancements to support FDM/SDM of backhaul and access Tx/Rx functions on the same RF chains (or panels).</a:t>
            </a:r>
          </a:p>
          <a:p>
            <a:pPr marL="171450" lvl="0" indent="-171450">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Enhancements supporting intra-IAB node/ inter-IAB node CLI measurement and mitigation in case of SDM/MPTR</a:t>
            </a:r>
          </a:p>
          <a:p>
            <a:pPr lvl="0"/>
            <a:endParaRPr lang="en-GB" sz="1200" dirty="0">
              <a:latin typeface="Times New Roman" panose="02020603050405020304" pitchFamily="18" charset="0"/>
              <a:ea typeface="MS Mincho" panose="02020609040205080304" pitchFamily="49" charset="-128"/>
            </a:endParaRPr>
          </a:p>
          <a:p>
            <a:r>
              <a:rPr lang="en-GB" sz="1200" b="1" dirty="0">
                <a:latin typeface="Times New Roman" panose="02020603050405020304" pitchFamily="18" charset="0"/>
                <a:ea typeface="MS Mincho" panose="02020609040205080304" pitchFamily="49" charset="-128"/>
              </a:rPr>
              <a:t>Mobile IAB:</a:t>
            </a:r>
            <a:endParaRPr lang="en-US" sz="1200" b="1" dirty="0">
              <a:latin typeface="Times New Roman" panose="02020603050405020304" pitchFamily="18" charset="0"/>
              <a:ea typeface="MS Mincho" panose="02020609040205080304" pitchFamily="49" charset="-128"/>
            </a:endParaRPr>
          </a:p>
          <a:p>
            <a:pPr marL="171450" lvl="1" indent="-171450">
              <a:buClr>
                <a:schemeClr val="tx1"/>
              </a:buClr>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Separation of CP connectivity via single-hop FR1 links and UP connectivity via multi-hop FR2 link(s). </a:t>
            </a:r>
            <a:endParaRPr lang="en-US" sz="1200" dirty="0">
              <a:latin typeface="Times New Roman" panose="02020603050405020304" pitchFamily="18" charset="0"/>
              <a:ea typeface="MS Mincho" panose="02020609040205080304" pitchFamily="49" charset="-128"/>
            </a:endParaRPr>
          </a:p>
          <a:p>
            <a:pPr marL="171450" lvl="1" indent="-171450">
              <a:buClr>
                <a:schemeClr val="tx1"/>
              </a:buClr>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Inter-donor topology adaptation</a:t>
            </a:r>
            <a:endParaRPr lang="en-US" sz="1200" dirty="0">
              <a:latin typeface="Times New Roman" panose="02020603050405020304" pitchFamily="18" charset="0"/>
              <a:ea typeface="MS Mincho" panose="02020609040205080304" pitchFamily="49" charset="-128"/>
            </a:endParaRPr>
          </a:p>
          <a:p>
            <a:pPr marL="171450" lvl="1" indent="-171450">
              <a:buClr>
                <a:schemeClr val="tx1"/>
              </a:buClr>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Support for group mobility – optimizing and reducing impact on control plane signalling for UEs during mobile IAB node handover events</a:t>
            </a:r>
            <a:endParaRPr lang="en-US" sz="1200" dirty="0">
              <a:latin typeface="Times New Roman" panose="02020603050405020304" pitchFamily="18" charset="0"/>
              <a:ea typeface="MS Mincho" panose="02020609040205080304" pitchFamily="49" charset="-128"/>
            </a:endParaRPr>
          </a:p>
          <a:p>
            <a:pPr marL="171450" indent="-171450">
              <a:buFont typeface="Arial" panose="020B0604020202020204" pitchFamily="34" charset="0"/>
              <a:buChar char="•"/>
            </a:pPr>
            <a:r>
              <a:rPr lang="en-GB" sz="1200" dirty="0">
                <a:latin typeface="Times New Roman" panose="02020603050405020304" pitchFamily="18" charset="0"/>
                <a:ea typeface="MS Mincho" panose="02020609040205080304" pitchFamily="49" charset="-128"/>
              </a:rPr>
              <a:t>IAB-aware UE cell-selection enhancements </a:t>
            </a:r>
          </a:p>
        </p:txBody>
      </p:sp>
    </p:spTree>
    <p:extLst>
      <p:ext uri="{BB962C8B-B14F-4D97-AF65-F5344CB8AC3E}">
        <p14:creationId xmlns:p14="http://schemas.microsoft.com/office/powerpoint/2010/main" val="3505448352"/>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51301</TotalTime>
  <Words>1147</Words>
  <Application>Microsoft Office PowerPoint</Application>
  <PresentationFormat>Custom</PresentationFormat>
  <Paragraphs>119</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ATT Aleck Sans</vt:lpstr>
      <vt:lpstr>Calibri</vt:lpstr>
      <vt:lpstr>Lucida Grande</vt:lpstr>
      <vt:lpstr>Symbol</vt:lpstr>
      <vt:lpstr>Times New Roman</vt:lpstr>
      <vt:lpstr>att_int_wde_globe_att</vt:lpstr>
      <vt:lpstr>3GPP TSG RAN Plenary Meeting #86            RP-192709 Sitges, Spain: December 9-12, 2019  Agenda item: 9.1.2 Source:  AT&amp;T  Title:  IAB Enhancements for Rel-17 Document for: Discussion/Decision </vt:lpstr>
      <vt:lpstr>IAB Enhancements - Overview</vt:lpstr>
      <vt:lpstr>Duplexing Enhancements</vt:lpstr>
      <vt:lpstr>IAB Power Control </vt:lpstr>
      <vt:lpstr>Mobile IAB</vt:lpstr>
      <vt:lpstr>Mesh topologies and local routing for IAB</vt:lpstr>
      <vt:lpstr>Multi-hop Scheduling Enhancement</vt:lpstr>
      <vt:lpstr>Network Fountain Coding for IAB</vt:lpstr>
      <vt:lpstr>IAB Enhancements – Proposal (1)</vt:lpstr>
      <vt:lpstr>IAB Enhancements – Proposal (2)</vt:lpstr>
      <vt:lpstr>PowerPoint Presentation</vt:lpstr>
    </vt:vector>
  </TitlesOfParts>
  <Manager/>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Wireless Technologies</dc:title>
  <dc:subject/>
  <dc:creator>Ghosh, Arunabha</dc:creator>
  <cp:keywords/>
  <dc:description/>
  <cp:lastModifiedBy>MAJMUNDAR, MILAP</cp:lastModifiedBy>
  <cp:revision>507</cp:revision>
  <cp:lastPrinted>2019-05-22T13:53:28Z</cp:lastPrinted>
  <dcterms:created xsi:type="dcterms:W3CDTF">2017-10-03T19:56:26Z</dcterms:created>
  <dcterms:modified xsi:type="dcterms:W3CDTF">2019-12-02T21:43:50Z</dcterms:modified>
  <cp:category/>
</cp:coreProperties>
</file>