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285" r:id="rId2"/>
    <p:sldId id="398" r:id="rId3"/>
    <p:sldId id="383" r:id="rId4"/>
    <p:sldId id="394" r:id="rId5"/>
    <p:sldId id="399" r:id="rId6"/>
    <p:sldId id="395" r:id="rId7"/>
    <p:sldId id="396" r:id="rId8"/>
    <p:sldId id="400" r:id="rId9"/>
    <p:sldId id="402" r:id="rId10"/>
    <p:sldId id="393" r:id="rId11"/>
    <p:sldId id="392" r:id="rId12"/>
    <p:sldId id="403" r:id="rId13"/>
    <p:sldId id="284" r:id="rId14"/>
  </p:sldIdLst>
  <p:sldSz cx="12188825" cy="6858000"/>
  <p:notesSz cx="6400800" cy="117316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A6BFC381-9DBC-9B47-9D16-E651729A1C82}">
          <p14:sldIdLst>
            <p14:sldId id="285"/>
            <p14:sldId id="398"/>
            <p14:sldId id="383"/>
            <p14:sldId id="394"/>
            <p14:sldId id="399"/>
            <p14:sldId id="395"/>
            <p14:sldId id="396"/>
            <p14:sldId id="400"/>
            <p14:sldId id="402"/>
            <p14:sldId id="393"/>
            <p14:sldId id="392"/>
            <p14:sldId id="403"/>
            <p14:sldId id="284"/>
          </p14:sldIdLst>
        </p14:section>
        <p14:section name="Titles and Dividers" id="{1E7DD9E6-8846-8448-AF36-6CA7C36D3FBC}">
          <p14:sldIdLst/>
        </p14:section>
        <p14:section name="Content" id="{380C3243-BEFC-A549-B533-A4F0BFEA40A1}">
          <p14:sldIdLst/>
        </p14:section>
        <p14:section name="Example slides" id="{6F4BDC45-F9AA-BE40-B27C-BCB372411A4C}">
          <p14:sldIdLst/>
        </p14:section>
      </p14:sectionLst>
    </p:ext>
    <p:ext uri="{EFAFB233-063F-42B5-8137-9DF3F51BA10A}">
      <p15:sldGuideLst xmlns:p15="http://schemas.microsoft.com/office/powerpoint/2012/main">
        <p15:guide id="1" orient="horz" pos="232">
          <p15:clr>
            <a:srgbClr val="A4A3A4"/>
          </p15:clr>
        </p15:guide>
        <p15:guide id="2" orient="horz" pos="4096">
          <p15:clr>
            <a:srgbClr val="A4A3A4"/>
          </p15:clr>
        </p15:guide>
        <p15:guide id="3" orient="horz" pos="3688">
          <p15:clr>
            <a:srgbClr val="A4A3A4"/>
          </p15:clr>
        </p15:guide>
        <p15:guide id="4" orient="horz" pos="760">
          <p15:clr>
            <a:srgbClr val="A4A3A4"/>
          </p15:clr>
        </p15:guide>
        <p15:guide id="5" orient="horz" pos="488">
          <p15:clr>
            <a:srgbClr val="A4A3A4"/>
          </p15:clr>
        </p15:guide>
        <p15:guide id="6" pos="309">
          <p15:clr>
            <a:srgbClr val="A4A3A4"/>
          </p15:clr>
        </p15:guide>
        <p15:guide id="7" pos="7371">
          <p15:clr>
            <a:srgbClr val="A4A3A4"/>
          </p15:clr>
        </p15:guide>
        <p15:guide id="8"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2577"/>
    <a:srgbClr val="4CA90C"/>
    <a:srgbClr val="009FDB"/>
    <a:srgbClr val="FFCC99"/>
    <a:srgbClr val="007A3E"/>
    <a:srgbClr val="00FF00"/>
    <a:srgbClr val="FF00FF"/>
    <a:srgbClr val="00FFFF"/>
    <a:srgbClr val="FF99F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35" autoAdjust="0"/>
    <p:restoredTop sz="75264" autoAdjust="0"/>
  </p:normalViewPr>
  <p:slideViewPr>
    <p:cSldViewPr snapToGrid="0">
      <p:cViewPr varScale="1">
        <p:scale>
          <a:sx n="110" d="100"/>
          <a:sy n="110" d="100"/>
        </p:scale>
        <p:origin x="510" y="108"/>
      </p:cViewPr>
      <p:guideLst>
        <p:guide orient="horz" pos="232"/>
        <p:guide orient="horz" pos="4096"/>
        <p:guide orient="horz" pos="3688"/>
        <p:guide orient="horz" pos="760"/>
        <p:guide orient="horz" pos="488"/>
        <p:guide pos="309"/>
        <p:guide pos="7371"/>
        <p:guide pos="3839"/>
      </p:guideLst>
    </p:cSldViewPr>
  </p:slideViewPr>
  <p:outlineViewPr>
    <p:cViewPr>
      <p:scale>
        <a:sx n="33" d="100"/>
        <a:sy n="33" d="100"/>
      </p:scale>
      <p:origin x="0" y="-2964"/>
    </p:cViewPr>
  </p:outlineViewPr>
  <p:notesTextViewPr>
    <p:cViewPr>
      <p:scale>
        <a:sx n="100" d="100"/>
        <a:sy n="100" d="100"/>
      </p:scale>
      <p:origin x="0" y="0"/>
    </p:cViewPr>
  </p:notesTextViewPr>
  <p:sorterViewPr>
    <p:cViewPr>
      <p:scale>
        <a:sx n="66" d="100"/>
        <a:sy n="66" d="100"/>
      </p:scale>
      <p:origin x="0" y="40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773680" cy="586581"/>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3625639" y="0"/>
            <a:ext cx="2773680" cy="586581"/>
          </a:xfrm>
          <a:prstGeom prst="rect">
            <a:avLst/>
          </a:prstGeom>
        </p:spPr>
        <p:txBody>
          <a:bodyPr vert="horz" lIns="96661" tIns="48331" rIns="96661" bIns="48331" rtlCol="0"/>
          <a:lstStyle>
            <a:lvl1pPr algn="r">
              <a:defRPr sz="1300"/>
            </a:lvl1pPr>
          </a:lstStyle>
          <a:p>
            <a:fld id="{D4A5829C-7C6A-DF41-92FC-FE30E34D6DBD}" type="datetimeFigureOut">
              <a:rPr lang="en-US" smtClean="0"/>
              <a:t>12/2/2019</a:t>
            </a:fld>
            <a:endParaRPr lang="en-US"/>
          </a:p>
        </p:txBody>
      </p:sp>
      <p:sp>
        <p:nvSpPr>
          <p:cNvPr id="4" name="Footer Placeholder 3"/>
          <p:cNvSpPr>
            <a:spLocks noGrp="1"/>
          </p:cNvSpPr>
          <p:nvPr>
            <p:ph type="ftr" sz="quarter" idx="2"/>
          </p:nvPr>
        </p:nvSpPr>
        <p:spPr>
          <a:xfrm>
            <a:off x="0" y="11143008"/>
            <a:ext cx="2773680" cy="586581"/>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3625639" y="11143008"/>
            <a:ext cx="2773680" cy="586581"/>
          </a:xfrm>
          <a:prstGeom prst="rect">
            <a:avLst/>
          </a:prstGeom>
        </p:spPr>
        <p:txBody>
          <a:bodyPr vert="horz" lIns="96661" tIns="48331" rIns="96661" bIns="48331" rtlCol="0" anchor="b"/>
          <a:lstStyle>
            <a:lvl1pPr algn="r">
              <a:defRPr sz="1300"/>
            </a:lvl1pPr>
          </a:lstStyle>
          <a:p>
            <a:fld id="{C600A37F-B7DA-9E4D-A068-4D61982E80FA}" type="slidenum">
              <a:rPr lang="en-US" smtClean="0"/>
              <a:t>‹#›</a:t>
            </a:fld>
            <a:endParaRPr lang="en-US"/>
          </a:p>
        </p:txBody>
      </p:sp>
    </p:spTree>
    <p:extLst>
      <p:ext uri="{BB962C8B-B14F-4D97-AF65-F5344CB8AC3E}">
        <p14:creationId xmlns:p14="http://schemas.microsoft.com/office/powerpoint/2010/main" val="238516570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773680" cy="586581"/>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3625639" y="0"/>
            <a:ext cx="2773680" cy="586581"/>
          </a:xfrm>
          <a:prstGeom prst="rect">
            <a:avLst/>
          </a:prstGeom>
        </p:spPr>
        <p:txBody>
          <a:bodyPr vert="horz" lIns="96661" tIns="48331" rIns="96661" bIns="48331" rtlCol="0"/>
          <a:lstStyle>
            <a:lvl1pPr algn="r">
              <a:defRPr sz="1300"/>
            </a:lvl1pPr>
          </a:lstStyle>
          <a:p>
            <a:fld id="{16C7A9F4-9AF1-BE4F-A500-2756F8488435}" type="datetimeFigureOut">
              <a:rPr lang="en-US" smtClean="0"/>
              <a:t>12/2/2019</a:t>
            </a:fld>
            <a:endParaRPr lang="en-US"/>
          </a:p>
        </p:txBody>
      </p:sp>
      <p:sp>
        <p:nvSpPr>
          <p:cNvPr id="4" name="Slide Image Placeholder 3"/>
          <p:cNvSpPr>
            <a:spLocks noGrp="1" noRot="1" noChangeAspect="1"/>
          </p:cNvSpPr>
          <p:nvPr>
            <p:ph type="sldImg" idx="2"/>
          </p:nvPr>
        </p:nvSpPr>
        <p:spPr>
          <a:xfrm>
            <a:off x="-708025" y="881063"/>
            <a:ext cx="7816850" cy="4398962"/>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640080" y="5572522"/>
            <a:ext cx="5120640" cy="5279231"/>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11143008"/>
            <a:ext cx="2773680" cy="586581"/>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3625639" y="11143008"/>
            <a:ext cx="2773680" cy="586581"/>
          </a:xfrm>
          <a:prstGeom prst="rect">
            <a:avLst/>
          </a:prstGeom>
        </p:spPr>
        <p:txBody>
          <a:bodyPr vert="horz" lIns="96661" tIns="48331" rIns="96661" bIns="48331" rtlCol="0" anchor="b"/>
          <a:lstStyle>
            <a:lvl1pPr algn="r">
              <a:defRPr sz="1300"/>
            </a:lvl1pPr>
          </a:lstStyle>
          <a:p>
            <a:fld id="{BCFD9196-B747-C840-B910-EBFFFCF7545D}" type="slidenum">
              <a:rPr lang="en-US" smtClean="0"/>
              <a:t>‹#›</a:t>
            </a:fld>
            <a:endParaRPr lang="en-US"/>
          </a:p>
        </p:txBody>
      </p:sp>
    </p:spTree>
    <p:extLst>
      <p:ext uri="{BB962C8B-B14F-4D97-AF65-F5344CB8AC3E}">
        <p14:creationId xmlns:p14="http://schemas.microsoft.com/office/powerpoint/2010/main" val="394186214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Option 1">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2019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8799" y="594859"/>
            <a:ext cx="5609823" cy="244486"/>
          </a:xfrm>
        </p:spPr>
        <p:txBody>
          <a:bodyPr/>
          <a:lstStyle>
            <a:lvl1pPr marL="0" indent="0">
              <a:spcAft>
                <a:spcPts val="400"/>
              </a:spcAft>
              <a:buFontTx/>
              <a:buNone/>
              <a:defRPr sz="1400" b="0" i="0">
                <a:solidFill>
                  <a:schemeClr val="bg2"/>
                </a:solidFill>
              </a:defRPr>
            </a:lvl1pPr>
            <a:lvl2pPr marL="0" indent="0">
              <a:spcAft>
                <a:spcPts val="400"/>
              </a:spcAft>
              <a:buFontTx/>
              <a:buNone/>
              <a:defRPr sz="1400">
                <a:solidFill>
                  <a:schemeClr val="bg2"/>
                </a:solidFill>
              </a:defRPr>
            </a:lvl2pPr>
            <a:lvl3pPr marL="0" indent="0">
              <a:spcAft>
                <a:spcPts val="400"/>
              </a:spcAft>
              <a:buFontTx/>
              <a:buNone/>
              <a:defRPr sz="1400">
                <a:solidFill>
                  <a:schemeClr val="bg2"/>
                </a:solidFill>
              </a:defRPr>
            </a:lvl3pPr>
            <a:lvl4pPr marL="0" indent="0">
              <a:spcAft>
                <a:spcPts val="400"/>
              </a:spcAft>
              <a:buFontTx/>
              <a:buNone/>
              <a:defRPr sz="1400">
                <a:solidFill>
                  <a:schemeClr val="bg2"/>
                </a:solidFill>
              </a:defRPr>
            </a:lvl4pPr>
            <a:lvl5pPr marL="0" indent="0">
              <a:spcAft>
                <a:spcPts val="400"/>
              </a:spcAft>
              <a:buFontTx/>
              <a:buNone/>
              <a:defRPr sz="14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8798" y="927100"/>
            <a:ext cx="11209064" cy="1523098"/>
          </a:xfrm>
          <a:effectLst/>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8"/>
          </p:nvPr>
        </p:nvSpPr>
        <p:spPr>
          <a:xfrm>
            <a:off x="498798" y="2459736"/>
            <a:ext cx="11213719" cy="914400"/>
          </a:xfrm>
          <a:effectLst/>
        </p:spPr>
        <p:txBody>
          <a:bodyPr/>
          <a:lstStyle>
            <a:lvl1pPr>
              <a:defRPr/>
            </a:lvl1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a:solidFill>
                  <a:schemeClr val="bg2"/>
                </a:solidFill>
              </a:defRPr>
            </a:lvl1pPr>
            <a:lvl2pPr marL="0" indent="0">
              <a:lnSpc>
                <a:spcPct val="100000"/>
              </a:lnSpc>
              <a:spcAft>
                <a:spcPts val="600"/>
              </a:spcAft>
              <a:buFontTx/>
              <a:buNone/>
              <a:defRPr sz="2000">
                <a:solidFill>
                  <a:schemeClr val="bg2"/>
                </a:solidFill>
              </a:defRPr>
            </a:lvl2pPr>
            <a:lvl3pPr marL="0" indent="0">
              <a:lnSpc>
                <a:spcPct val="100000"/>
              </a:lnSpc>
              <a:spcAft>
                <a:spcPts val="600"/>
              </a:spcAft>
              <a:buFontTx/>
              <a:buNone/>
              <a:defRPr sz="2000">
                <a:solidFill>
                  <a:schemeClr val="bg2"/>
                </a:solidFill>
              </a:defRPr>
            </a:lvl3pPr>
            <a:lvl4pPr marL="0" indent="0">
              <a:lnSpc>
                <a:spcPct val="100000"/>
              </a:lnSpc>
              <a:spcAft>
                <a:spcPts val="600"/>
              </a:spcAft>
              <a:buFontTx/>
              <a:buNone/>
              <a:defRPr sz="2000">
                <a:solidFill>
                  <a:schemeClr val="bg2"/>
                </a:solidFill>
              </a:defRPr>
            </a:lvl4pPr>
            <a:lvl5pPr marL="0" indent="0">
              <a:lnSpc>
                <a:spcPct val="100000"/>
              </a:lnSpc>
              <a:spcAft>
                <a:spcPts val="600"/>
              </a:spcAft>
              <a:buFontTx/>
              <a:buNone/>
              <a:defRPr sz="20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89914394"/>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Option 2">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34067"/>
            <a:ext cx="11209064" cy="1515534"/>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chemeClr val="tx1"/>
                </a:solidFill>
              </a:defRPr>
            </a:lvl1pPr>
            <a:lvl2pPr marL="0" indent="0">
              <a:lnSpc>
                <a:spcPct val="90000"/>
              </a:lnSpc>
              <a:spcAft>
                <a:spcPts val="600"/>
              </a:spcAft>
              <a:buFontTx/>
              <a:buNone/>
              <a:defRPr sz="2400">
                <a:solidFill>
                  <a:schemeClr val="tx1"/>
                </a:solidFill>
              </a:defRPr>
            </a:lvl2pPr>
            <a:lvl3pPr marL="0" indent="0">
              <a:lnSpc>
                <a:spcPct val="90000"/>
              </a:lnSpc>
              <a:spcAft>
                <a:spcPts val="600"/>
              </a:spcAft>
              <a:buFontTx/>
              <a:buNone/>
              <a:defRPr sz="2400">
                <a:solidFill>
                  <a:schemeClr val="tx1"/>
                </a:solidFill>
              </a:defRPr>
            </a:lvl3pPr>
            <a:lvl4pPr marL="0" indent="0">
              <a:lnSpc>
                <a:spcPct val="90000"/>
              </a:lnSpc>
              <a:spcAft>
                <a:spcPts val="600"/>
              </a:spcAft>
              <a:buFontTx/>
              <a:buNone/>
              <a:defRPr sz="2400">
                <a:solidFill>
                  <a:schemeClr val="tx1"/>
                </a:solidFill>
              </a:defRPr>
            </a:lvl4pPr>
            <a:lvl5pPr marL="0" indent="0">
              <a:lnSpc>
                <a:spcPct val="90000"/>
              </a:lnSpc>
              <a:spcAft>
                <a:spcPts val="600"/>
              </a:spcAft>
              <a:buFontTx/>
              <a:buNone/>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11494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Option 3">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42533"/>
            <a:ext cx="11209064" cy="1512147"/>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rgbClr val="FFFFFF"/>
                </a:solidFill>
              </a:defRPr>
            </a:lvl1pPr>
            <a:lvl2pPr marL="0" indent="0">
              <a:lnSpc>
                <a:spcPct val="90000"/>
              </a:lnSpc>
              <a:spcAft>
                <a:spcPts val="600"/>
              </a:spcAft>
              <a:buFontTx/>
              <a:buNone/>
              <a:defRPr sz="2400">
                <a:solidFill>
                  <a:srgbClr val="FFFFFF"/>
                </a:solidFill>
              </a:defRPr>
            </a:lvl2pPr>
            <a:lvl3pPr marL="0" indent="0">
              <a:lnSpc>
                <a:spcPct val="90000"/>
              </a:lnSpc>
              <a:spcAft>
                <a:spcPts val="600"/>
              </a:spcAft>
              <a:buFontTx/>
              <a:buNone/>
              <a:defRPr sz="2400">
                <a:solidFill>
                  <a:srgbClr val="FFFFFF"/>
                </a:solidFill>
              </a:defRPr>
            </a:lvl3pPr>
            <a:lvl4pPr marL="0" indent="0">
              <a:lnSpc>
                <a:spcPct val="90000"/>
              </a:lnSpc>
              <a:spcAft>
                <a:spcPts val="600"/>
              </a:spcAft>
              <a:buFontTx/>
              <a:buNone/>
              <a:defRPr sz="2400">
                <a:solidFill>
                  <a:srgbClr val="FFFFFF"/>
                </a:solidFill>
              </a:defRPr>
            </a:lvl4pPr>
            <a:lvl5pPr marL="0" indent="0">
              <a:lnSpc>
                <a:spcPct val="90000"/>
              </a:lnSpc>
              <a:spcAft>
                <a:spcPts val="600"/>
              </a:spcAft>
              <a:buFontTx/>
              <a:buNone/>
              <a:defRPr sz="2400">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44483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Option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8798" y="1642533"/>
            <a:ext cx="11209064" cy="1512147"/>
          </a:xfrm>
        </p:spPr>
        <p:txBody>
          <a:bodyPr anchor="b" anchorCtr="0"/>
          <a:lstStyle>
            <a:lvl1pPr>
              <a:lnSpc>
                <a:spcPct val="82000"/>
              </a:lnSpc>
              <a:spcAft>
                <a:spcPts val="800"/>
              </a:spcAft>
              <a:defRPr sz="3600">
                <a:solidFill>
                  <a:schemeClr val="tx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94639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Option 5">
    <p:spTree>
      <p:nvGrpSpPr>
        <p:cNvPr id="1" name=""/>
        <p:cNvGrpSpPr/>
        <p:nvPr/>
      </p:nvGrpSpPr>
      <p:grpSpPr>
        <a:xfrm>
          <a:off x="0" y="0"/>
          <a:ext cx="0" cy="0"/>
          <a:chOff x="0" y="0"/>
          <a:chExt cx="0" cy="0"/>
        </a:xfrm>
      </p:grpSpPr>
      <p:sp>
        <p:nvSpPr>
          <p:cNvPr id="6" name="Picture Placeholder 5"/>
          <p:cNvSpPr>
            <a:spLocks noGrp="1"/>
          </p:cNvSpPr>
          <p:nvPr>
            <p:ph type="pic" sz="quarter" idx="14" hasCustomPrompt="1"/>
          </p:nvPr>
        </p:nvSpPr>
        <p:spPr>
          <a:xfrm>
            <a:off x="0" y="774700"/>
            <a:ext cx="12188825" cy="6083300"/>
          </a:xfrm>
          <a:solidFill>
            <a:schemeClr val="bg2"/>
          </a:solidFill>
        </p:spPr>
        <p:txBody>
          <a:bodyPr/>
          <a:lstStyle>
            <a:lvl1pPr>
              <a:defRPr sz="1800">
                <a:solidFill>
                  <a:schemeClr val="bg1"/>
                </a:solidFill>
              </a:defRPr>
            </a:lvl1pPr>
          </a:lstStyle>
          <a:p>
            <a:r>
              <a:rPr lang="en-US" dirty="0"/>
              <a:t>Drag picture to placeholder or click icon to add. Globe logo should sit on top of picture.</a:t>
            </a:r>
          </a:p>
        </p:txBody>
      </p:sp>
      <p:sp>
        <p:nvSpPr>
          <p:cNvPr id="2" name="Title 1"/>
          <p:cNvSpPr>
            <a:spLocks noGrp="1"/>
          </p:cNvSpPr>
          <p:nvPr>
            <p:ph type="title" hasCustomPrompt="1"/>
          </p:nvPr>
        </p:nvSpPr>
        <p:spPr bwMode="white">
          <a:xfrm>
            <a:off x="498798" y="1638300"/>
            <a:ext cx="11209064" cy="1516378"/>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769542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5" name="Content Placeholder 4"/>
          <p:cNvSpPr>
            <a:spLocks noGrp="1"/>
          </p:cNvSpPr>
          <p:nvPr>
            <p:ph sz="quarter" idx="12"/>
          </p:nvPr>
        </p:nvSpPr>
        <p:spPr>
          <a:xfrm>
            <a:off x="490939" y="1139370"/>
            <a:ext cx="11209064" cy="48121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472222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5" name="Content Placeholder 4"/>
          <p:cNvSpPr>
            <a:spLocks noGrp="1"/>
          </p:cNvSpPr>
          <p:nvPr>
            <p:ph sz="quarter" idx="12"/>
          </p:nvPr>
        </p:nvSpPr>
        <p:spPr>
          <a:xfrm>
            <a:off x="490939" y="1139629"/>
            <a:ext cx="11209064" cy="4800600"/>
          </a:xfrm>
        </p:spPr>
        <p:txBody>
          <a:bodyPr/>
          <a:lstStyle>
            <a:lvl1pPr>
              <a:lnSpc>
                <a:spcPct val="90000"/>
              </a:lnSpc>
              <a:spcAft>
                <a:spcPts val="600"/>
              </a:spcAft>
              <a:defRPr sz="2400" baseline="0"/>
            </a:lvl1pPr>
            <a:lvl2pPr>
              <a:defRPr b="1">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227092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Col">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239751"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592282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Col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3"/>
          <p:cNvSpPr>
            <a:spLocks noGrp="1"/>
          </p:cNvSpPr>
          <p:nvPr>
            <p:ph type="pic" sz="quarter" idx="14"/>
          </p:nvPr>
        </p:nvSpPr>
        <p:spPr>
          <a:xfrm>
            <a:off x="6227426" y="1206500"/>
            <a:ext cx="5474693" cy="4648200"/>
          </a:xfrm>
        </p:spPr>
        <p:txBody>
          <a:bodyPr/>
          <a:lstStyle>
            <a:lvl1pPr>
              <a:defRPr sz="1800">
                <a:solidFill>
                  <a:schemeClr val="bg2"/>
                </a:solidFill>
              </a:defRPr>
            </a:lvl1pPr>
          </a:lstStyle>
          <a:p>
            <a:r>
              <a:rPr lang="en-US"/>
              <a:t>Click icon to add picture</a:t>
            </a:r>
            <a:endParaRPr lang="en-US" dirty="0"/>
          </a:p>
        </p:txBody>
      </p:sp>
    </p:spTree>
    <p:extLst>
      <p:ext uri="{BB962C8B-B14F-4D97-AF65-F5344CB8AC3E}">
        <p14:creationId xmlns:p14="http://schemas.microsoft.com/office/powerpoint/2010/main" val="4076965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Col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p:spPr>
        <p:txBody>
          <a:bodyPr/>
          <a:lstStyle>
            <a:lvl1pPr>
              <a:defRPr>
                <a:solidFill>
                  <a:schemeClr val="bg1"/>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87661" y="1139546"/>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2261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3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8" y="1143000"/>
            <a:ext cx="699935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7746809" y="1143000"/>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75673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Option 2">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11" name="TextBox 10"/>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2019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9064" y="594859"/>
            <a:ext cx="5609823" cy="244486"/>
          </a:xfrm>
        </p:spPr>
        <p:txBody>
          <a:bodyPr/>
          <a:lstStyle>
            <a:lvl1pPr marL="0" indent="0">
              <a:spcAft>
                <a:spcPts val="400"/>
              </a:spcAft>
              <a:buFontTx/>
              <a:buNone/>
              <a:defRPr sz="1400">
                <a:solidFill>
                  <a:schemeClr val="tx2"/>
                </a:solidFill>
              </a:defRPr>
            </a:lvl1pPr>
            <a:lvl2pPr marL="0" indent="0">
              <a:spcAft>
                <a:spcPts val="400"/>
              </a:spcAft>
              <a:buFontTx/>
              <a:buNone/>
              <a:defRPr sz="1400">
                <a:solidFill>
                  <a:schemeClr val="tx2"/>
                </a:solidFill>
              </a:defRPr>
            </a:lvl2pPr>
            <a:lvl3pPr marL="0" indent="0">
              <a:spcAft>
                <a:spcPts val="400"/>
              </a:spcAft>
              <a:buFontTx/>
              <a:buNone/>
              <a:defRPr sz="1400">
                <a:solidFill>
                  <a:schemeClr val="tx2"/>
                </a:solidFill>
              </a:defRPr>
            </a:lvl3pPr>
            <a:lvl4pPr marL="0" indent="0">
              <a:spcAft>
                <a:spcPts val="400"/>
              </a:spcAft>
              <a:buFontTx/>
              <a:buNone/>
              <a:defRPr sz="1400">
                <a:solidFill>
                  <a:schemeClr val="tx2"/>
                </a:solidFill>
              </a:defRPr>
            </a:lvl4pPr>
            <a:lvl5pPr marL="0" indent="0">
              <a:spcAft>
                <a:spcPts val="400"/>
              </a:spcAft>
              <a:buFontTx/>
              <a:buNone/>
              <a:defRPr sz="1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9063" y="939800"/>
            <a:ext cx="11209064" cy="1511764"/>
          </a:xfrm>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5"/>
          </p:nvPr>
        </p:nvSpPr>
        <p:spPr>
          <a:xfrm>
            <a:off x="499063" y="2459736"/>
            <a:ext cx="11213719" cy="914400"/>
          </a:xfrm>
        </p:spPr>
        <p:txBody>
          <a:bodyPr/>
          <a:lstStyle>
            <a:lvl1pPr>
              <a:defRPr sz="2400" baseline="0"/>
            </a:lvl1pPr>
            <a:lvl2pPr>
              <a:defRPr sz="2000" baseline="0"/>
            </a:lvl2pPr>
            <a:lvl3pPr>
              <a:defRPr sz="2000" baseline="0"/>
            </a:lvl3pPr>
            <a:lvl4pPr>
              <a:defRPr sz="2000" baseline="0"/>
            </a:lvl4pPr>
            <a:lvl5pPr>
              <a:defRPr sz="2000" baseline="0"/>
            </a:lvl5pPr>
          </a:lstStyle>
          <a:p>
            <a:pPr lvl="0"/>
            <a:r>
              <a:rPr lang="en-US"/>
              <a:t>Click to edit Master text styles</a:t>
            </a:r>
          </a:p>
        </p:txBody>
      </p:sp>
      <p:sp>
        <p:nvSpPr>
          <p:cNvPr id="10" name="Text Placeholder 9"/>
          <p:cNvSpPr>
            <a:spLocks noGrp="1"/>
          </p:cNvSpPr>
          <p:nvPr>
            <p:ph type="body" sz="quarter" idx="13"/>
          </p:nvPr>
        </p:nvSpPr>
        <p:spPr>
          <a:xfrm>
            <a:off x="499064" y="3474721"/>
            <a:ext cx="5609823" cy="2335211"/>
          </a:xfrm>
        </p:spPr>
        <p:txBody>
          <a:bodyPr/>
          <a:lstStyle>
            <a:lvl1pPr marL="0" indent="0">
              <a:lnSpc>
                <a:spcPct val="100000"/>
              </a:lnSpc>
              <a:spcAft>
                <a:spcPts val="600"/>
              </a:spcAft>
              <a:buFontTx/>
              <a:buNone/>
              <a:defRPr sz="2000" baseline="0">
                <a:solidFill>
                  <a:schemeClr val="tx2"/>
                </a:solidFill>
              </a:defRPr>
            </a:lvl1pPr>
            <a:lvl2pPr marL="0" indent="0">
              <a:lnSpc>
                <a:spcPct val="100000"/>
              </a:lnSpc>
              <a:spcAft>
                <a:spcPts val="600"/>
              </a:spcAft>
              <a:buFontTx/>
              <a:buNone/>
              <a:defRPr sz="2000" baseline="0">
                <a:solidFill>
                  <a:schemeClr val="tx2"/>
                </a:solidFill>
              </a:defRPr>
            </a:lvl2pPr>
            <a:lvl3pPr marL="0" indent="0">
              <a:lnSpc>
                <a:spcPct val="100000"/>
              </a:lnSpc>
              <a:spcAft>
                <a:spcPts val="600"/>
              </a:spcAft>
              <a:buFontTx/>
              <a:buNone/>
              <a:defRPr sz="2000" baseline="0">
                <a:solidFill>
                  <a:schemeClr val="tx2"/>
                </a:solidFill>
              </a:defRPr>
            </a:lvl3pPr>
            <a:lvl4pPr marL="0" indent="0">
              <a:lnSpc>
                <a:spcPct val="100000"/>
              </a:lnSpc>
              <a:spcAft>
                <a:spcPts val="600"/>
              </a:spcAft>
              <a:buFontTx/>
              <a:buNone/>
              <a:defRPr sz="2000" baseline="0">
                <a:solidFill>
                  <a:schemeClr val="tx2"/>
                </a:solidFill>
              </a:defRPr>
            </a:lvl4pPr>
            <a:lvl5pPr marL="0" indent="0">
              <a:lnSpc>
                <a:spcPct val="100000"/>
              </a:lnSpc>
              <a:spcAft>
                <a:spcPts val="600"/>
              </a:spcAft>
              <a:buFontTx/>
              <a:buNone/>
              <a:defRPr sz="20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345090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3 Pho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Picture Placeholder 3"/>
          <p:cNvSpPr>
            <a:spLocks noGrp="1"/>
          </p:cNvSpPr>
          <p:nvPr>
            <p:ph type="pic" sz="quarter" idx="14"/>
          </p:nvPr>
        </p:nvSpPr>
        <p:spPr>
          <a:xfrm>
            <a:off x="490940" y="1206501"/>
            <a:ext cx="6994062" cy="4648199"/>
          </a:xfrm>
        </p:spPr>
        <p:txBody>
          <a:bodyPr/>
          <a:lstStyle>
            <a:lvl1pPr>
              <a:defRPr sz="1800">
                <a:solidFill>
                  <a:schemeClr val="bg2"/>
                </a:solidFill>
              </a:defRPr>
            </a:lvl1pPr>
          </a:lstStyle>
          <a:p>
            <a:r>
              <a:rPr lang="en-US"/>
              <a:t>Click icon to add picture</a:t>
            </a:r>
          </a:p>
        </p:txBody>
      </p:sp>
      <p:sp>
        <p:nvSpPr>
          <p:cNvPr id="11" name="Content Placeholder 5"/>
          <p:cNvSpPr>
            <a:spLocks noGrp="1"/>
          </p:cNvSpPr>
          <p:nvPr>
            <p:ph sz="quarter" idx="13"/>
          </p:nvPr>
        </p:nvSpPr>
        <p:spPr>
          <a:xfrm>
            <a:off x="7746809" y="1139825"/>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516893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3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9" name="Straight Connector 8"/>
          <p:cNvCxnSpPr/>
          <p:nvPr userDrawn="1"/>
        </p:nvCxnSpPr>
        <p:spPr>
          <a:xfrm>
            <a:off x="760775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687207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7855021" y="1139825"/>
            <a:ext cx="3844981"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05778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 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quarter" idx="14"/>
          </p:nvPr>
        </p:nvSpPr>
        <p:spPr>
          <a:xfrm>
            <a:off x="6337490" y="1118312"/>
            <a:ext cx="5362514" cy="4833226"/>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907734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Text Placeholder 3"/>
          <p:cNvSpPr>
            <a:spLocks noGrp="1"/>
          </p:cNvSpPr>
          <p:nvPr>
            <p:ph type="body" sz="quarter" idx="14"/>
          </p:nvPr>
        </p:nvSpPr>
        <p:spPr>
          <a:xfrm>
            <a:off x="487662" y="1117916"/>
            <a:ext cx="11213296" cy="4833623"/>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52289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2" hasCustomPrompt="1"/>
          </p:nvPr>
        </p:nvSpPr>
        <p:spPr>
          <a:xfrm>
            <a:off x="1" y="1206500"/>
            <a:ext cx="12188825"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Globe logo should sit on top of picture.</a:t>
            </a:r>
          </a:p>
          <a:p>
            <a:endParaRPr lang="en-US" dirty="0"/>
          </a:p>
        </p:txBody>
      </p:sp>
    </p:spTree>
    <p:extLst>
      <p:ext uri="{BB962C8B-B14F-4D97-AF65-F5344CB8AC3E}">
        <p14:creationId xmlns:p14="http://schemas.microsoft.com/office/powerpoint/2010/main" val="10032806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2" hasCustomPrompt="1"/>
          </p:nvPr>
        </p:nvSpPr>
        <p:spPr>
          <a:xfrm>
            <a:off x="0" y="1206500"/>
            <a:ext cx="610660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a:t>
            </a:r>
          </a:p>
        </p:txBody>
      </p:sp>
      <p:sp>
        <p:nvSpPr>
          <p:cNvPr id="9" name="Picture Placeholder 5"/>
          <p:cNvSpPr>
            <a:spLocks noGrp="1"/>
          </p:cNvSpPr>
          <p:nvPr>
            <p:ph type="pic" sz="quarter" idx="13" hasCustomPrompt="1"/>
          </p:nvPr>
        </p:nvSpPr>
        <p:spPr>
          <a:xfrm>
            <a:off x="6094413" y="1206500"/>
            <a:ext cx="609441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Globe logo should sit on top of picture.</a:t>
            </a:r>
          </a:p>
          <a:p>
            <a:endParaRPr lang="en-US" dirty="0"/>
          </a:p>
        </p:txBody>
      </p:sp>
    </p:spTree>
    <p:extLst>
      <p:ext uri="{BB962C8B-B14F-4D97-AF65-F5344CB8AC3E}">
        <p14:creationId xmlns:p14="http://schemas.microsoft.com/office/powerpoint/2010/main" val="35647848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3" name="Straight Connector 12"/>
          <p:cNvCxnSpPr/>
          <p:nvPr userDrawn="1"/>
        </p:nvCxnSpPr>
        <p:spPr>
          <a:xfrm flipH="1">
            <a:off x="490939" y="3520578"/>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6"/>
          </p:nvPr>
        </p:nvSpPr>
        <p:spPr>
          <a:xfrm>
            <a:off x="487661" y="1206500"/>
            <a:ext cx="2844059" cy="2128838"/>
          </a:xfrm>
        </p:spPr>
        <p:txBody>
          <a:bodyPr/>
          <a:lstStyle>
            <a:lvl1pPr>
              <a:defRPr sz="1800">
                <a:solidFill>
                  <a:schemeClr val="bg2"/>
                </a:solidFill>
              </a:defRPr>
            </a:lvl1pPr>
          </a:lstStyle>
          <a:p>
            <a:r>
              <a:rPr lang="en-US"/>
              <a:t>Click icon to add picture</a:t>
            </a:r>
            <a:endParaRPr lang="en-US" dirty="0"/>
          </a:p>
        </p:txBody>
      </p:sp>
      <p:sp>
        <p:nvSpPr>
          <p:cNvPr id="21" name="Text Placeholder 20"/>
          <p:cNvSpPr>
            <a:spLocks noGrp="1"/>
          </p:cNvSpPr>
          <p:nvPr>
            <p:ph type="body" sz="quarter" idx="18"/>
          </p:nvPr>
        </p:nvSpPr>
        <p:spPr>
          <a:xfrm>
            <a:off x="3675693" y="1145571"/>
            <a:ext cx="8024310" cy="2306404"/>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Picture Placeholder 5"/>
          <p:cNvSpPr>
            <a:spLocks noGrp="1"/>
          </p:cNvSpPr>
          <p:nvPr>
            <p:ph type="pic" sz="quarter" idx="17"/>
          </p:nvPr>
        </p:nvSpPr>
        <p:spPr>
          <a:xfrm>
            <a:off x="487661" y="3721100"/>
            <a:ext cx="2844059" cy="2133600"/>
          </a:xfrm>
        </p:spPr>
        <p:txBody>
          <a:bodyPr/>
          <a:lstStyle>
            <a:lvl1pPr>
              <a:defRPr sz="1800">
                <a:solidFill>
                  <a:schemeClr val="bg2"/>
                </a:solidFill>
              </a:defRPr>
            </a:lvl1pPr>
          </a:lstStyle>
          <a:p>
            <a:r>
              <a:rPr lang="en-US"/>
              <a:t>Click icon to add picture</a:t>
            </a:r>
          </a:p>
        </p:txBody>
      </p:sp>
      <p:sp>
        <p:nvSpPr>
          <p:cNvPr id="22" name="Text Placeholder 20"/>
          <p:cNvSpPr>
            <a:spLocks noGrp="1"/>
          </p:cNvSpPr>
          <p:nvPr>
            <p:ph type="body" sz="quarter" idx="19"/>
          </p:nvPr>
        </p:nvSpPr>
        <p:spPr>
          <a:xfrm>
            <a:off x="3675693" y="3632261"/>
            <a:ext cx="8024310" cy="2309752"/>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588660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3" name="Straight Connector 12"/>
          <p:cNvCxnSpPr/>
          <p:nvPr userDrawn="1"/>
        </p:nvCxnSpPr>
        <p:spPr>
          <a:xfrm flipH="1">
            <a:off x="490939" y="2690205"/>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490939" y="4365061"/>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6"/>
          </p:nvPr>
        </p:nvSpPr>
        <p:spPr>
          <a:xfrm>
            <a:off x="490939" y="1209839"/>
            <a:ext cx="2844059" cy="1299796"/>
          </a:xfrm>
        </p:spPr>
        <p:txBody>
          <a:bodyPr/>
          <a:lstStyle>
            <a:lvl1pPr>
              <a:defRPr sz="1800">
                <a:solidFill>
                  <a:schemeClr val="bg2"/>
                </a:solidFill>
              </a:defRPr>
            </a:lvl1pPr>
          </a:lstStyle>
          <a:p>
            <a:r>
              <a:rPr lang="en-US"/>
              <a:t>Click icon to add picture</a:t>
            </a:r>
            <a:endParaRPr lang="en-US" dirty="0"/>
          </a:p>
        </p:txBody>
      </p:sp>
      <p:sp>
        <p:nvSpPr>
          <p:cNvPr id="21" name="Text Placeholder 20"/>
          <p:cNvSpPr>
            <a:spLocks noGrp="1"/>
          </p:cNvSpPr>
          <p:nvPr>
            <p:ph type="body" sz="quarter" idx="18"/>
          </p:nvPr>
        </p:nvSpPr>
        <p:spPr>
          <a:xfrm>
            <a:off x="3675693" y="1146867"/>
            <a:ext cx="8024310" cy="1461642"/>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7" name="Picture Placeholder 5"/>
          <p:cNvSpPr>
            <a:spLocks noGrp="1"/>
          </p:cNvSpPr>
          <p:nvPr>
            <p:ph type="pic" sz="quarter" idx="19"/>
          </p:nvPr>
        </p:nvSpPr>
        <p:spPr>
          <a:xfrm>
            <a:off x="490939" y="2868174"/>
            <a:ext cx="2844059" cy="1299796"/>
          </a:xfrm>
        </p:spPr>
        <p:txBody>
          <a:bodyPr/>
          <a:lstStyle>
            <a:lvl1pPr>
              <a:defRPr sz="1800">
                <a:solidFill>
                  <a:schemeClr val="bg2"/>
                </a:solidFill>
              </a:defRPr>
            </a:lvl1pPr>
          </a:lstStyle>
          <a:p>
            <a:r>
              <a:rPr lang="en-US"/>
              <a:t>Click icon to add picture</a:t>
            </a:r>
            <a:endParaRPr lang="en-US" dirty="0"/>
          </a:p>
        </p:txBody>
      </p:sp>
      <p:sp>
        <p:nvSpPr>
          <p:cNvPr id="38" name="Text Placeholder 20"/>
          <p:cNvSpPr>
            <a:spLocks noGrp="1"/>
          </p:cNvSpPr>
          <p:nvPr>
            <p:ph type="body" sz="quarter" idx="20"/>
          </p:nvPr>
        </p:nvSpPr>
        <p:spPr>
          <a:xfrm>
            <a:off x="3675693" y="2778378"/>
            <a:ext cx="8024310" cy="1456917"/>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9" name="Picture Placeholder 5"/>
          <p:cNvSpPr>
            <a:spLocks noGrp="1"/>
          </p:cNvSpPr>
          <p:nvPr>
            <p:ph type="pic" sz="quarter" idx="21"/>
          </p:nvPr>
        </p:nvSpPr>
        <p:spPr>
          <a:xfrm>
            <a:off x="490939" y="4546625"/>
            <a:ext cx="2844059" cy="1299796"/>
          </a:xfrm>
        </p:spPr>
        <p:txBody>
          <a:bodyPr/>
          <a:lstStyle>
            <a:lvl1pPr>
              <a:defRPr sz="1800">
                <a:solidFill>
                  <a:schemeClr val="bg2"/>
                </a:solidFill>
              </a:defRPr>
            </a:lvl1pPr>
          </a:lstStyle>
          <a:p>
            <a:r>
              <a:rPr lang="en-US"/>
              <a:t>Click icon to add picture</a:t>
            </a:r>
            <a:endParaRPr lang="en-US" dirty="0"/>
          </a:p>
        </p:txBody>
      </p:sp>
      <p:sp>
        <p:nvSpPr>
          <p:cNvPr id="40" name="Text Placeholder 20"/>
          <p:cNvSpPr>
            <a:spLocks noGrp="1"/>
          </p:cNvSpPr>
          <p:nvPr>
            <p:ph type="body" sz="quarter" idx="22"/>
          </p:nvPr>
        </p:nvSpPr>
        <p:spPr>
          <a:xfrm>
            <a:off x="3675693" y="4465965"/>
            <a:ext cx="8024310" cy="1485573"/>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81221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19" name="Picture Placeholder 18"/>
          <p:cNvSpPr>
            <a:spLocks noGrp="1"/>
          </p:cNvSpPr>
          <p:nvPr>
            <p:ph type="pic" sz="quarter" idx="14"/>
          </p:nvPr>
        </p:nvSpPr>
        <p:spPr>
          <a:xfrm>
            <a:off x="486707" y="1209839"/>
            <a:ext cx="5360121"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15"/>
          </p:nvPr>
        </p:nvSpPr>
        <p:spPr>
          <a:xfrm>
            <a:off x="6339882" y="1209839"/>
            <a:ext cx="5360121" cy="2317504"/>
          </a:xfrm>
        </p:spPr>
        <p:txBody>
          <a:bodyPr/>
          <a:lstStyle>
            <a:lvl1pPr>
              <a:defRPr sz="1800">
                <a:solidFill>
                  <a:schemeClr val="bg2"/>
                </a:solidFill>
              </a:defRPr>
            </a:lvl1pPr>
          </a:lstStyle>
          <a:p>
            <a:r>
              <a:rPr lang="en-US"/>
              <a:t>Click icon to add picture</a:t>
            </a:r>
          </a:p>
        </p:txBody>
      </p:sp>
      <p:sp>
        <p:nvSpPr>
          <p:cNvPr id="6" name="Content Placeholder 5"/>
          <p:cNvSpPr>
            <a:spLocks noGrp="1"/>
          </p:cNvSpPr>
          <p:nvPr>
            <p:ph sz="quarter" idx="12"/>
          </p:nvPr>
        </p:nvSpPr>
        <p:spPr>
          <a:xfrm>
            <a:off x="486707"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64711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414290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20" name="Picture Placeholder 18"/>
          <p:cNvSpPr>
            <a:spLocks noGrp="1"/>
          </p:cNvSpPr>
          <p:nvPr>
            <p:ph type="pic" sz="quarter" idx="14"/>
          </p:nvPr>
        </p:nvSpPr>
        <p:spPr>
          <a:xfrm>
            <a:off x="486706" y="1208088"/>
            <a:ext cx="3400552"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20"/>
          </p:nvPr>
        </p:nvSpPr>
        <p:spPr>
          <a:xfrm>
            <a:off x="4396253" y="1208088"/>
            <a:ext cx="3400552" cy="2317504"/>
          </a:xfrm>
        </p:spPr>
        <p:txBody>
          <a:bodyPr/>
          <a:lstStyle>
            <a:lvl1pPr>
              <a:defRPr sz="1800">
                <a:solidFill>
                  <a:schemeClr val="bg2"/>
                </a:solidFill>
              </a:defRPr>
            </a:lvl1pPr>
          </a:lstStyle>
          <a:p>
            <a:r>
              <a:rPr lang="en-US"/>
              <a:t>Click icon to add picture</a:t>
            </a:r>
          </a:p>
        </p:txBody>
      </p:sp>
      <p:sp>
        <p:nvSpPr>
          <p:cNvPr id="22" name="Picture Placeholder 18"/>
          <p:cNvSpPr>
            <a:spLocks noGrp="1"/>
          </p:cNvSpPr>
          <p:nvPr>
            <p:ph type="pic" sz="quarter" idx="21"/>
          </p:nvPr>
        </p:nvSpPr>
        <p:spPr>
          <a:xfrm>
            <a:off x="8299451" y="1208088"/>
            <a:ext cx="3400552" cy="2317504"/>
          </a:xfrm>
        </p:spPr>
        <p:txBody>
          <a:bodyPr/>
          <a:lstStyle>
            <a:lvl1pPr>
              <a:defRPr sz="1800">
                <a:solidFill>
                  <a:schemeClr val="bg2"/>
                </a:solidFill>
              </a:defRPr>
            </a:lvl1pPr>
          </a:lstStyle>
          <a:p>
            <a:r>
              <a:rPr lang="en-US"/>
              <a:t>Click icon to add picture</a:t>
            </a:r>
          </a:p>
        </p:txBody>
      </p:sp>
      <p:sp>
        <p:nvSpPr>
          <p:cNvPr id="14" name="Content Placeholder 5"/>
          <p:cNvSpPr>
            <a:spLocks noGrp="1"/>
          </p:cNvSpPr>
          <p:nvPr>
            <p:ph sz="quarter" idx="17"/>
          </p:nvPr>
        </p:nvSpPr>
        <p:spPr>
          <a:xfrm>
            <a:off x="486707" y="3692708"/>
            <a:ext cx="3405614" cy="225406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8"/>
          </p:nvPr>
        </p:nvSpPr>
        <p:spPr>
          <a:xfrm>
            <a:off x="4393497"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9"/>
          </p:nvPr>
        </p:nvSpPr>
        <p:spPr>
          <a:xfrm>
            <a:off x="8300289"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36026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Option 3">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2019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8799" y="594859"/>
            <a:ext cx="5609823" cy="244486"/>
          </a:xfrm>
        </p:spPr>
        <p:txBody>
          <a:bodyPr/>
          <a:lstStyle>
            <a:lvl1pPr marL="0" indent="0">
              <a:lnSpc>
                <a:spcPct val="90000"/>
              </a:lnSpc>
              <a:spcAft>
                <a:spcPts val="400"/>
              </a:spcAft>
              <a:buFontTx/>
              <a:buNone/>
              <a:defRPr sz="1400">
                <a:solidFill>
                  <a:schemeClr val="tx1"/>
                </a:solidFill>
              </a:defRPr>
            </a:lvl1pPr>
            <a:lvl2pPr marL="0" indent="0">
              <a:lnSpc>
                <a:spcPct val="90000"/>
              </a:lnSpc>
              <a:spcAft>
                <a:spcPts val="400"/>
              </a:spcAft>
              <a:buFontTx/>
              <a:buNone/>
              <a:defRPr sz="1400">
                <a:solidFill>
                  <a:schemeClr val="tx1"/>
                </a:solidFill>
              </a:defRPr>
            </a:lvl2pPr>
            <a:lvl3pPr marL="0" indent="0">
              <a:lnSpc>
                <a:spcPct val="90000"/>
              </a:lnSpc>
              <a:spcAft>
                <a:spcPts val="400"/>
              </a:spcAft>
              <a:buFontTx/>
              <a:buNone/>
              <a:defRPr sz="1400">
                <a:solidFill>
                  <a:schemeClr val="tx1"/>
                </a:solidFill>
              </a:defRPr>
            </a:lvl3pPr>
            <a:lvl4pPr marL="0" indent="0">
              <a:lnSpc>
                <a:spcPct val="90000"/>
              </a:lnSpc>
              <a:spcAft>
                <a:spcPts val="400"/>
              </a:spcAft>
              <a:buFontTx/>
              <a:buNone/>
              <a:defRPr sz="1400">
                <a:solidFill>
                  <a:schemeClr val="tx1"/>
                </a:solidFill>
              </a:defRPr>
            </a:lvl4pPr>
            <a:lvl5pPr marL="0" indent="0">
              <a:lnSpc>
                <a:spcPct val="90000"/>
              </a:lnSpc>
              <a:spcAft>
                <a:spcPts val="400"/>
              </a:spcAft>
              <a:buFontTx/>
              <a:buNone/>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8798" y="939801"/>
            <a:ext cx="11209064" cy="1511763"/>
          </a:xfrm>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5"/>
          </p:nvPr>
        </p:nvSpPr>
        <p:spPr>
          <a:xfrm>
            <a:off x="498798" y="2459736"/>
            <a:ext cx="11213719" cy="914400"/>
          </a:xfrm>
        </p:spPr>
        <p:txBody>
          <a:bodyPr/>
          <a:lstStyle>
            <a:lvl1pPr>
              <a:defRPr sz="2400" baseline="0"/>
            </a:lvl1pPr>
            <a:lvl2pPr>
              <a:defRPr sz="2400" baseline="0"/>
            </a:lvl2pPr>
            <a:lvl3pPr>
              <a:defRPr sz="2400" baseline="0"/>
            </a:lvl3pPr>
            <a:lvl4pPr>
              <a:defRPr sz="2400" baseline="0"/>
            </a:lvl4pPr>
            <a:lvl5pPr>
              <a:defRPr sz="2400" baseline="0"/>
            </a:lvl5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baseline="0">
                <a:solidFill>
                  <a:schemeClr val="bg1"/>
                </a:solidFill>
              </a:defRPr>
            </a:lvl1pPr>
            <a:lvl2pPr marL="0" indent="0">
              <a:lnSpc>
                <a:spcPct val="100000"/>
              </a:lnSpc>
              <a:spcAft>
                <a:spcPts val="600"/>
              </a:spcAft>
              <a:buFontTx/>
              <a:buNone/>
              <a:defRPr sz="2000" baseline="0">
                <a:solidFill>
                  <a:schemeClr val="bg1"/>
                </a:solidFill>
              </a:defRPr>
            </a:lvl2pPr>
            <a:lvl3pPr marL="0" indent="0">
              <a:lnSpc>
                <a:spcPct val="100000"/>
              </a:lnSpc>
              <a:spcAft>
                <a:spcPts val="600"/>
              </a:spcAft>
              <a:buFontTx/>
              <a:buNone/>
              <a:defRPr sz="2000" baseline="0">
                <a:solidFill>
                  <a:schemeClr val="bg1"/>
                </a:solidFill>
              </a:defRPr>
            </a:lvl3pPr>
            <a:lvl4pPr marL="0" indent="0">
              <a:lnSpc>
                <a:spcPct val="100000"/>
              </a:lnSpc>
              <a:spcAft>
                <a:spcPts val="600"/>
              </a:spcAft>
              <a:buFontTx/>
              <a:buNone/>
              <a:defRPr sz="2000" baseline="0">
                <a:solidFill>
                  <a:schemeClr val="bg1"/>
                </a:solidFill>
              </a:defRPr>
            </a:lvl4pPr>
            <a:lvl5pPr marL="0" indent="0">
              <a:lnSpc>
                <a:spcPct val="100000"/>
              </a:lnSpc>
              <a:spcAft>
                <a:spcPts val="600"/>
              </a:spcAft>
              <a:buFontTx/>
              <a:buNone/>
              <a:defRPr sz="2000"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0270181"/>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4" name="Straight Connector 13"/>
          <p:cNvCxnSpPr/>
          <p:nvPr userDrawn="1"/>
        </p:nvCxnSpPr>
        <p:spPr>
          <a:xfrm>
            <a:off x="3167640"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8645" y="1209675"/>
            <a:ext cx="0" cy="4652786"/>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24" name="Picture Placeholder 18"/>
          <p:cNvSpPr>
            <a:spLocks noGrp="1"/>
          </p:cNvSpPr>
          <p:nvPr>
            <p:ph type="pic" sz="quarter" idx="14"/>
          </p:nvPr>
        </p:nvSpPr>
        <p:spPr>
          <a:xfrm>
            <a:off x="486707" y="1208088"/>
            <a:ext cx="2460086" cy="2317504"/>
          </a:xfrm>
        </p:spPr>
        <p:txBody>
          <a:bodyPr/>
          <a:lstStyle>
            <a:lvl1pPr>
              <a:defRPr sz="1800">
                <a:solidFill>
                  <a:schemeClr val="bg2"/>
                </a:solidFill>
              </a:defRPr>
            </a:lvl1pPr>
          </a:lstStyle>
          <a:p>
            <a:r>
              <a:rPr lang="en-US"/>
              <a:t>Click icon to add picture</a:t>
            </a:r>
          </a:p>
        </p:txBody>
      </p:sp>
      <p:sp>
        <p:nvSpPr>
          <p:cNvPr id="25" name="Picture Placeholder 18"/>
          <p:cNvSpPr>
            <a:spLocks noGrp="1"/>
          </p:cNvSpPr>
          <p:nvPr>
            <p:ph type="pic" sz="quarter" idx="21"/>
          </p:nvPr>
        </p:nvSpPr>
        <p:spPr>
          <a:xfrm>
            <a:off x="3412422" y="1208088"/>
            <a:ext cx="2460086" cy="2317504"/>
          </a:xfrm>
        </p:spPr>
        <p:txBody>
          <a:bodyPr/>
          <a:lstStyle>
            <a:lvl1pPr>
              <a:defRPr sz="1800">
                <a:solidFill>
                  <a:schemeClr val="bg2"/>
                </a:solidFill>
              </a:defRPr>
            </a:lvl1pPr>
          </a:lstStyle>
          <a:p>
            <a:r>
              <a:rPr lang="en-US"/>
              <a:t>Click icon to add picture</a:t>
            </a:r>
          </a:p>
        </p:txBody>
      </p:sp>
      <p:sp>
        <p:nvSpPr>
          <p:cNvPr id="26" name="Picture Placeholder 18"/>
          <p:cNvSpPr>
            <a:spLocks noGrp="1"/>
          </p:cNvSpPr>
          <p:nvPr>
            <p:ph type="pic" sz="quarter" idx="22"/>
          </p:nvPr>
        </p:nvSpPr>
        <p:spPr>
          <a:xfrm>
            <a:off x="6332423" y="1208088"/>
            <a:ext cx="2460086" cy="2317504"/>
          </a:xfrm>
        </p:spPr>
        <p:txBody>
          <a:bodyPr/>
          <a:lstStyle>
            <a:lvl1pPr>
              <a:defRPr sz="1800">
                <a:solidFill>
                  <a:schemeClr val="bg2"/>
                </a:solidFill>
              </a:defRPr>
            </a:lvl1pPr>
          </a:lstStyle>
          <a:p>
            <a:r>
              <a:rPr lang="en-US"/>
              <a:t>Click icon to add picture</a:t>
            </a:r>
          </a:p>
        </p:txBody>
      </p:sp>
      <p:sp>
        <p:nvSpPr>
          <p:cNvPr id="27" name="Picture Placeholder 18"/>
          <p:cNvSpPr>
            <a:spLocks noGrp="1"/>
          </p:cNvSpPr>
          <p:nvPr>
            <p:ph type="pic" sz="quarter" idx="23"/>
          </p:nvPr>
        </p:nvSpPr>
        <p:spPr>
          <a:xfrm>
            <a:off x="9239918" y="1208088"/>
            <a:ext cx="2460086" cy="2317504"/>
          </a:xfrm>
        </p:spPr>
        <p:txBody>
          <a:bodyPr/>
          <a:lstStyle>
            <a:lvl1pPr>
              <a:defRPr sz="1800">
                <a:solidFill>
                  <a:schemeClr val="bg2"/>
                </a:solidFill>
              </a:defRPr>
            </a:lvl1pPr>
          </a:lstStyle>
          <a:p>
            <a:r>
              <a:rPr lang="en-US"/>
              <a:t>Click icon to add picture</a:t>
            </a:r>
          </a:p>
        </p:txBody>
      </p:sp>
      <p:sp>
        <p:nvSpPr>
          <p:cNvPr id="13" name="Content Placeholder 5"/>
          <p:cNvSpPr>
            <a:spLocks noGrp="1"/>
          </p:cNvSpPr>
          <p:nvPr>
            <p:ph sz="quarter" idx="17"/>
          </p:nvPr>
        </p:nvSpPr>
        <p:spPr>
          <a:xfrm>
            <a:off x="486707"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3412422"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9"/>
          </p:nvPr>
        </p:nvSpPr>
        <p:spPr>
          <a:xfrm>
            <a:off x="6332423"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5"/>
          <p:cNvSpPr>
            <a:spLocks noGrp="1"/>
          </p:cNvSpPr>
          <p:nvPr>
            <p:ph sz="quarter" idx="20"/>
          </p:nvPr>
        </p:nvSpPr>
        <p:spPr>
          <a:xfrm>
            <a:off x="9255280"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115370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86707" y="1118870"/>
            <a:ext cx="11209064" cy="1340190"/>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86707" y="2624603"/>
            <a:ext cx="5363083" cy="3315823"/>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2623099"/>
            <a:ext cx="5363083" cy="3317327"/>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71570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414290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804969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8670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5"/>
          <p:cNvSpPr>
            <a:spLocks noGrp="1"/>
          </p:cNvSpPr>
          <p:nvPr>
            <p:ph sz="quarter" idx="15"/>
          </p:nvPr>
        </p:nvSpPr>
        <p:spPr>
          <a:xfrm>
            <a:off x="439349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16"/>
          </p:nvPr>
        </p:nvSpPr>
        <p:spPr>
          <a:xfrm>
            <a:off x="8300289"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166598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3167640"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3355"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9019071"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5"/>
          <p:cNvSpPr>
            <a:spLocks noGrp="1"/>
          </p:cNvSpPr>
          <p:nvPr>
            <p:ph sz="quarter" idx="15"/>
          </p:nvPr>
        </p:nvSpPr>
        <p:spPr>
          <a:xfrm>
            <a:off x="48670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5"/>
          <p:cNvSpPr>
            <a:spLocks noGrp="1"/>
          </p:cNvSpPr>
          <p:nvPr>
            <p:ph sz="quarter" idx="16"/>
          </p:nvPr>
        </p:nvSpPr>
        <p:spPr>
          <a:xfrm>
            <a:off x="3412422"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7"/>
          </p:nvPr>
        </p:nvSpPr>
        <p:spPr>
          <a:xfrm>
            <a:off x="633813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9263851"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477487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9"/>
          <p:cNvSpPr>
            <a:spLocks noGrp="1"/>
          </p:cNvSpPr>
          <p:nvPr>
            <p:ph type="body" sz="quarter" idx="16"/>
          </p:nvPr>
        </p:nvSpPr>
        <p:spPr>
          <a:xfrm>
            <a:off x="6327186"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90939" y="2624603"/>
            <a:ext cx="5363083" cy="3315823"/>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2623099"/>
            <a:ext cx="5363083" cy="3317327"/>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28192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414290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 Placeholder 9"/>
          <p:cNvSpPr>
            <a:spLocks noGrp="1"/>
          </p:cNvSpPr>
          <p:nvPr>
            <p:ph type="body" sz="quarter" idx="20"/>
          </p:nvPr>
        </p:nvSpPr>
        <p:spPr>
          <a:xfrm>
            <a:off x="4393498"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 Placeholder 9"/>
          <p:cNvSpPr>
            <a:spLocks noGrp="1"/>
          </p:cNvSpPr>
          <p:nvPr>
            <p:ph type="body" sz="quarter" idx="21"/>
          </p:nvPr>
        </p:nvSpPr>
        <p:spPr>
          <a:xfrm>
            <a:off x="830028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5"/>
          <p:cNvSpPr>
            <a:spLocks noGrp="1"/>
          </p:cNvSpPr>
          <p:nvPr>
            <p:ph sz="quarter" idx="17"/>
          </p:nvPr>
        </p:nvSpPr>
        <p:spPr>
          <a:xfrm>
            <a:off x="490939" y="2623098"/>
            <a:ext cx="3405614" cy="3317328"/>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8"/>
          </p:nvPr>
        </p:nvSpPr>
        <p:spPr>
          <a:xfrm>
            <a:off x="4393497"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9"/>
          </p:nvPr>
        </p:nvSpPr>
        <p:spPr>
          <a:xfrm>
            <a:off x="8300289"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1929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4" name="Straight Connector 13"/>
          <p:cNvCxnSpPr/>
          <p:nvPr userDrawn="1"/>
        </p:nvCxnSpPr>
        <p:spPr>
          <a:xfrm>
            <a:off x="3167640" y="1791167"/>
            <a:ext cx="0" cy="4073058"/>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780313"/>
            <a:ext cx="0" cy="408391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9"/>
          <p:cNvSpPr>
            <a:spLocks noGrp="1"/>
          </p:cNvSpPr>
          <p:nvPr>
            <p:ph type="body" sz="quarter" idx="21"/>
          </p:nvPr>
        </p:nvSpPr>
        <p:spPr>
          <a:xfrm>
            <a:off x="3412422"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9"/>
          <p:cNvSpPr>
            <a:spLocks noGrp="1"/>
          </p:cNvSpPr>
          <p:nvPr>
            <p:ph type="body" sz="quarter" idx="22"/>
          </p:nvPr>
        </p:nvSpPr>
        <p:spPr>
          <a:xfrm>
            <a:off x="6332423"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9"/>
          <p:cNvSpPr>
            <a:spLocks noGrp="1"/>
          </p:cNvSpPr>
          <p:nvPr>
            <p:ph type="body" sz="quarter" idx="23"/>
          </p:nvPr>
        </p:nvSpPr>
        <p:spPr>
          <a:xfrm>
            <a:off x="9255280"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5"/>
          <p:cNvSpPr>
            <a:spLocks noGrp="1"/>
          </p:cNvSpPr>
          <p:nvPr>
            <p:ph sz="quarter" idx="17"/>
          </p:nvPr>
        </p:nvSpPr>
        <p:spPr>
          <a:xfrm>
            <a:off x="490939"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3412422"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9"/>
          </p:nvPr>
        </p:nvSpPr>
        <p:spPr>
          <a:xfrm>
            <a:off x="6332423"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5"/>
          <p:cNvSpPr>
            <a:spLocks noGrp="1"/>
          </p:cNvSpPr>
          <p:nvPr>
            <p:ph sz="quarter" idx="20"/>
          </p:nvPr>
        </p:nvSpPr>
        <p:spPr>
          <a:xfrm>
            <a:off x="9255280"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284981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allout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8" y="1139825"/>
            <a:ext cx="7942744" cy="4806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03261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allout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3"/>
          <p:cNvSpPr>
            <a:spLocks noGrp="1"/>
          </p:cNvSpPr>
          <p:nvPr>
            <p:ph type="pic" sz="quarter" idx="15"/>
          </p:nvPr>
        </p:nvSpPr>
        <p:spPr>
          <a:xfrm>
            <a:off x="490939" y="1206500"/>
            <a:ext cx="7937550" cy="4648200"/>
          </a:xfrm>
        </p:spPr>
        <p:txBody>
          <a:bodyPr/>
          <a:lstStyle>
            <a:lvl1pPr>
              <a:defRPr sz="1800">
                <a:solidFill>
                  <a:schemeClr val="bg2"/>
                </a:solidFill>
              </a:defRPr>
            </a:lvl1pPr>
          </a:lstStyle>
          <a:p>
            <a:r>
              <a:rPr lang="en-US"/>
              <a:t>Click icon to add picture</a:t>
            </a:r>
          </a:p>
        </p:txBody>
      </p:sp>
    </p:spTree>
    <p:extLst>
      <p:ext uri="{BB962C8B-B14F-4D97-AF65-F5344CB8AC3E}">
        <p14:creationId xmlns:p14="http://schemas.microsoft.com/office/powerpoint/2010/main" val="33564600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rom 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5" name="Rectangle 4"/>
          <p:cNvSpPr/>
          <p:nvPr userDrawn="1"/>
        </p:nvSpPr>
        <p:spPr>
          <a:xfrm>
            <a:off x="489338"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a:xfrm>
            <a:off x="6352209"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2" name="Title 1"/>
          <p:cNvSpPr>
            <a:spLocks noGrp="1"/>
          </p:cNvSpPr>
          <p:nvPr>
            <p:ph type="title"/>
          </p:nvPr>
        </p:nvSpPr>
        <p:spPr>
          <a:xfrm>
            <a:off x="489338"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89339" y="1142212"/>
            <a:ext cx="5347755"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729005"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
          <p:cNvSpPr>
            <a:spLocks noGrp="1"/>
          </p:cNvSpPr>
          <p:nvPr>
            <p:ph type="body" sz="quarter" idx="15"/>
          </p:nvPr>
        </p:nvSpPr>
        <p:spPr>
          <a:xfrm>
            <a:off x="6361399" y="1142212"/>
            <a:ext cx="5338604"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16"/>
          </p:nvPr>
        </p:nvSpPr>
        <p:spPr>
          <a:xfrm>
            <a:off x="6586412"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0" name="Picture 9"/>
          <p:cNvPicPr>
            <a:picLocks noChangeAspect="1"/>
          </p:cNvPicPr>
          <p:nvPr userDrawn="1"/>
        </p:nvPicPr>
        <p:blipFill>
          <a:blip r:embed="rId2"/>
          <a:stretch>
            <a:fillRect/>
          </a:stretch>
        </p:blipFill>
        <p:spPr>
          <a:xfrm>
            <a:off x="5983968" y="3217928"/>
            <a:ext cx="253934" cy="596900"/>
          </a:xfrm>
          <a:prstGeom prst="rect">
            <a:avLst/>
          </a:prstGeom>
        </p:spPr>
      </p:pic>
    </p:spTree>
    <p:extLst>
      <p:ext uri="{BB962C8B-B14F-4D97-AF65-F5344CB8AC3E}">
        <p14:creationId xmlns:p14="http://schemas.microsoft.com/office/powerpoint/2010/main" val="1624993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Option 4">
    <p:spTree>
      <p:nvGrpSpPr>
        <p:cNvPr id="1" name=""/>
        <p:cNvGrpSpPr/>
        <p:nvPr/>
      </p:nvGrpSpPr>
      <p:grpSpPr>
        <a:xfrm>
          <a:off x="0" y="0"/>
          <a:ext cx="0" cy="0"/>
          <a:chOff x="0" y="0"/>
          <a:chExt cx="0" cy="0"/>
        </a:xfrm>
      </p:grpSpPr>
      <p:pic>
        <p:nvPicPr>
          <p:cNvPr id="15" name="Picture 1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4" name="Picture Placeholder 3"/>
          <p:cNvSpPr>
            <a:spLocks noGrp="1"/>
          </p:cNvSpPr>
          <p:nvPr>
            <p:ph type="pic" sz="quarter" idx="15"/>
          </p:nvPr>
        </p:nvSpPr>
        <p:spPr>
          <a:xfrm>
            <a:off x="-1" y="0"/>
            <a:ext cx="2999232" cy="1645920"/>
          </a:xfrm>
        </p:spPr>
        <p:txBody>
          <a:bodyPr/>
          <a:lstStyle>
            <a:lvl1pPr>
              <a:defRPr sz="1800">
                <a:solidFill>
                  <a:schemeClr val="bg2"/>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bg2"/>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bg2"/>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bg2"/>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bg2"/>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bg2"/>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bg2"/>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bg2"/>
                </a:solidFill>
              </a:defRPr>
            </a:lvl1pPr>
          </a:lstStyle>
          <a:p>
            <a:r>
              <a:rPr lang="en-US"/>
              <a:t>Click icon to add picture</a:t>
            </a:r>
          </a:p>
        </p:txBody>
      </p:sp>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2019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a:t>
            </a:r>
            <a:r>
              <a:rPr lang="en-US" sz="600" baseline="0" dirty="0">
                <a:solidFill>
                  <a:schemeClr val="tx2"/>
                </a:solidFill>
              </a:rPr>
              <a:t> </a:t>
            </a:r>
            <a:r>
              <a:rPr lang="en-US" sz="600" dirty="0">
                <a:solidFill>
                  <a:schemeClr val="tx2"/>
                </a:solidFill>
              </a:rPr>
              <a:t>All other marks are the property of their respective owners. AT&amp;T Proprietary (Internal Use Only). Not for use or disclosure outside the AT&amp;T companies except under written agreement.</a:t>
            </a:r>
          </a:p>
        </p:txBody>
      </p:sp>
      <p:sp>
        <p:nvSpPr>
          <p:cNvPr id="2" name="Title 1"/>
          <p:cNvSpPr>
            <a:spLocks noGrp="1"/>
          </p:cNvSpPr>
          <p:nvPr>
            <p:ph type="title" hasCustomPrompt="1"/>
          </p:nvPr>
        </p:nvSpPr>
        <p:spPr>
          <a:xfrm>
            <a:off x="499742" y="3657600"/>
            <a:ext cx="11209064" cy="1517904"/>
          </a:xfrm>
        </p:spPr>
        <p:txBody>
          <a:bodyPr anchor="t" anchorCtr="0"/>
          <a:lstStyle>
            <a:lvl1pPr>
              <a:lnSpc>
                <a:spcPct val="82000"/>
              </a:lnSpc>
              <a:spcAft>
                <a:spcPts val="800"/>
              </a:spcAft>
              <a:defRPr sz="3600">
                <a:solidFill>
                  <a:schemeClr val="tx1"/>
                </a:solidFill>
              </a:defRPr>
            </a:lvl1pPr>
          </a:lstStyle>
          <a:p>
            <a:r>
              <a:rPr lang="en-US" dirty="0"/>
              <a:t>Click to edit Master title style</a:t>
            </a:r>
            <a:br>
              <a:rPr lang="en-US" dirty="0"/>
            </a:br>
            <a:r>
              <a:rPr lang="en-US" dirty="0"/>
              <a:t>type style</a:t>
            </a:r>
          </a:p>
        </p:txBody>
      </p:sp>
      <p:sp>
        <p:nvSpPr>
          <p:cNvPr id="5" name="Text Placeholder 4"/>
          <p:cNvSpPr>
            <a:spLocks noGrp="1"/>
          </p:cNvSpPr>
          <p:nvPr>
            <p:ph type="body" sz="quarter" idx="23"/>
          </p:nvPr>
        </p:nvSpPr>
        <p:spPr>
          <a:xfrm>
            <a:off x="499742"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9743"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227882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5240408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Footer Only">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Tree>
    <p:extLst>
      <p:ext uri="{BB962C8B-B14F-4D97-AF65-F5344CB8AC3E}">
        <p14:creationId xmlns:p14="http://schemas.microsoft.com/office/powerpoint/2010/main" val="18014987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Globe White Background">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071100" y="6078714"/>
            <a:ext cx="2117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4306927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Globe Black Background">
    <p:bg>
      <p:bgRef idx="1001">
        <a:schemeClr val="bg2"/>
      </p:bgRef>
    </p:bg>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287000" y="6078714"/>
            <a:ext cx="1901825" cy="77928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066482028"/>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Globe Blue Background">
    <p:bg>
      <p:bgRef idx="1001">
        <a:schemeClr val="bg1"/>
      </p:bgRef>
    </p:bg>
    <p:spTree>
      <p:nvGrpSpPr>
        <p:cNvPr id="1" name=""/>
        <p:cNvGrpSpPr/>
        <p:nvPr/>
      </p:nvGrpSpPr>
      <p:grpSpPr>
        <a:xfrm>
          <a:off x="0" y="0"/>
          <a:ext cx="0" cy="0"/>
          <a:chOff x="0" y="0"/>
          <a:chExt cx="0" cy="0"/>
        </a:xfrm>
      </p:grpSpPr>
      <p:sp>
        <p:nvSpPr>
          <p:cNvPr id="14" name="Rectangle 13"/>
          <p:cNvSpPr/>
          <p:nvPr userDrawn="1"/>
        </p:nvSpPr>
        <p:spPr bwMode="white">
          <a:xfrm>
            <a:off x="1" y="1"/>
            <a:ext cx="4348722"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579100" y="6078714"/>
            <a:ext cx="1609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2888874604"/>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Option 5">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2019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bg2"/>
                </a:solidFill>
              </a:defRPr>
            </a:lvl1pPr>
          </a:lstStyle>
          <a:p>
            <a:r>
              <a:rPr lang="en-US"/>
              <a:t>Click icon to add picture</a:t>
            </a:r>
            <a:endParaRPr lang="en-US" dirty="0"/>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32863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ption 6">
    <p:bg>
      <p:bgRef idx="1001">
        <a:schemeClr val="bg2"/>
      </p:bgRef>
    </p:bg>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2019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4" name="Picture Placeholder 3"/>
          <p:cNvSpPr>
            <a:spLocks noGrp="1"/>
          </p:cNvSpPr>
          <p:nvPr>
            <p:ph type="pic" sz="quarter" idx="15"/>
          </p:nvPr>
        </p:nvSpPr>
        <p:spPr>
          <a:xfrm>
            <a:off x="-1" y="0"/>
            <a:ext cx="2999232" cy="1645920"/>
          </a:xfrm>
        </p:spPr>
        <p:txBody>
          <a:bodyPr/>
          <a:lstStyle>
            <a:lvl1pPr>
              <a:defRPr sz="1800">
                <a:solidFill>
                  <a:schemeClr val="accent6"/>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accent6"/>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accent6"/>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accent6"/>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accent6"/>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accent6"/>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accent6"/>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accent6"/>
                </a:solidFill>
              </a:defRPr>
            </a:lvl1pPr>
          </a:lstStyle>
          <a:p>
            <a:r>
              <a:rPr lang="en-US"/>
              <a:t>Click icon to add picture</a:t>
            </a:r>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5" name="Text Placeholder 4"/>
          <p:cNvSpPr>
            <a:spLocks noGrp="1"/>
          </p:cNvSpPr>
          <p:nvPr>
            <p:ph type="body" sz="quarter" idx="23"/>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86710583"/>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ption 7">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2019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accent6"/>
                </a:solidFill>
              </a:defRPr>
            </a:lvl1pPr>
          </a:lstStyle>
          <a:p>
            <a:r>
              <a:rPr lang="en-US"/>
              <a:t>Click icon to add picture</a:t>
            </a:r>
            <a:endParaRPr lang="en-US" dirty="0"/>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92854984"/>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Option 8">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11124979" y="6075784"/>
            <a:ext cx="661784" cy="496467"/>
          </a:xfrm>
          <a:prstGeom prst="rect">
            <a:avLst/>
          </a:prstGeom>
        </p:spPr>
      </p:pic>
      <p:sp>
        <p:nvSpPr>
          <p:cNvPr id="12" name="Picture Placeholder 3"/>
          <p:cNvSpPr>
            <a:spLocks noGrp="1"/>
          </p:cNvSpPr>
          <p:nvPr>
            <p:ph type="pic" sz="quarter" idx="16" hasCustomPrompt="1"/>
          </p:nvPr>
        </p:nvSpPr>
        <p:spPr>
          <a:xfrm>
            <a:off x="0" y="0"/>
            <a:ext cx="12188825" cy="6858000"/>
          </a:xfrm>
          <a:solidFill>
            <a:schemeClr val="bg2"/>
          </a:solidFill>
        </p:spPr>
        <p:txBody>
          <a:bodyPr/>
          <a:lstStyle>
            <a:lvl1pPr marL="0" marR="0" indent="0" algn="l" defTabSz="457200" rtl="0" eaLnBrk="1" fontAlgn="auto" latinLnBrk="0" hangingPunct="1">
              <a:lnSpc>
                <a:spcPct val="90000"/>
              </a:lnSpc>
              <a:spcBef>
                <a:spcPts val="0"/>
              </a:spcBef>
              <a:spcAft>
                <a:spcPts val="600"/>
              </a:spcAft>
              <a:buClr>
                <a:schemeClr val="tx1"/>
              </a:buClr>
              <a:buSzTx/>
              <a:buFont typeface="Arial"/>
              <a:buNone/>
              <a:tabLst/>
              <a:defRPr sz="1800" baseline="0">
                <a:solidFill>
                  <a:schemeClr val="bg1"/>
                </a:solidFill>
              </a:defRPr>
            </a:lvl1pPr>
          </a:lstStyle>
          <a:p>
            <a:r>
              <a:rPr lang="en-US" dirty="0"/>
              <a:t>Drag picture to placeholder or click icon to add. Globe logo and footer should sit on top of picture.</a:t>
            </a:r>
          </a:p>
        </p:txBody>
      </p:sp>
      <p:sp>
        <p:nvSpPr>
          <p:cNvPr id="2" name="Title 1"/>
          <p:cNvSpPr>
            <a:spLocks noGrp="1"/>
          </p:cNvSpPr>
          <p:nvPr>
            <p:ph type="title"/>
          </p:nvPr>
        </p:nvSpPr>
        <p:spPr bwMode="white">
          <a:xfrm>
            <a:off x="498798" y="3276600"/>
            <a:ext cx="11209064" cy="1510747"/>
          </a:xfrm>
        </p:spPr>
        <p:txBody>
          <a:bodyPr anchor="b" anchorCtr="0"/>
          <a:lstStyle>
            <a:lvl1pPr>
              <a:lnSpc>
                <a:spcPct val="82000"/>
              </a:lnSpc>
              <a:spcAft>
                <a:spcPts val="800"/>
              </a:spcAft>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809744"/>
            <a:ext cx="10885298" cy="444500"/>
          </a:xfrm>
        </p:spPr>
        <p:txBody>
          <a:bodyPr/>
          <a:lstStyle>
            <a:lvl1pPr>
              <a:defRPr>
                <a:solidFill>
                  <a:schemeClr val="bg1"/>
                </a:solidFill>
              </a:defRPr>
            </a:lvl1p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83698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Option 1">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503030" y="1642533"/>
            <a:ext cx="11209064" cy="1512147"/>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1290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FDB"/>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88897" y="6398261"/>
            <a:ext cx="294066" cy="224790"/>
          </a:xfrm>
          <a:prstGeom prst="rect">
            <a:avLst/>
          </a:prstGeom>
        </p:spPr>
        <p:txBody>
          <a:bodyPr vert="horz" lIns="0" tIns="0" rIns="0" bIns="0" rtlCol="0" anchor="t"/>
          <a:lstStyle>
            <a:lvl1pPr algn="l">
              <a:lnSpc>
                <a:spcPts val="1000"/>
              </a:lnSpc>
              <a:defRPr sz="800" b="0">
                <a:solidFill>
                  <a:schemeClr val="bg1"/>
                </a:solidFill>
              </a:defRPr>
            </a:lvl1pPr>
          </a:lstStyle>
          <a:p>
            <a:fld id="{12CB907E-C602-C34B-93F7-CA9E40714286}" type="slidenum">
              <a:rPr lang="en-US" smtClean="0"/>
              <a:pPr/>
              <a:t>‹#›</a:t>
            </a:fld>
            <a:r>
              <a:rPr lang="en-US"/>
              <a:t> </a:t>
            </a:r>
            <a:endParaRPr lang="en-US" dirty="0"/>
          </a:p>
        </p:txBody>
      </p:sp>
      <p:sp>
        <p:nvSpPr>
          <p:cNvPr id="2" name="Title Placeholder 1"/>
          <p:cNvSpPr>
            <a:spLocks noGrp="1"/>
          </p:cNvSpPr>
          <p:nvPr>
            <p:ph type="title"/>
          </p:nvPr>
        </p:nvSpPr>
        <p:spPr>
          <a:xfrm>
            <a:off x="490939" y="522779"/>
            <a:ext cx="11209064" cy="342206"/>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490939" y="1139001"/>
            <a:ext cx="11209064" cy="4803012"/>
          </a:xfrm>
          <a:prstGeom prst="rect">
            <a:avLst/>
          </a:prstGeom>
        </p:spPr>
        <p:txBody>
          <a:bodyPr vert="horz" lIns="0" tIns="0" rIns="0" bIns="0" rtlCol="0">
            <a:noAutofit/>
          </a:bodyPr>
          <a:lstStyle/>
          <a:p>
            <a:pPr lvl="0"/>
            <a:r>
              <a:rPr lang="en-US" dirty="0"/>
              <a:t>Click to edit Master text styles</a:t>
            </a:r>
          </a:p>
          <a:p>
            <a:pPr lvl="1"/>
            <a:r>
              <a:rPr lang="en-US" dirty="0"/>
              <a:t>Second level </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pic>
        <p:nvPicPr>
          <p:cNvPr id="7" name="Picture 6">
            <a:extLst>
              <a:ext uri="{FF2B5EF4-FFF2-40B4-BE49-F238E27FC236}">
                <a16:creationId xmlns:a16="http://schemas.microsoft.com/office/drawing/2014/main" id="{9916E942-B436-4457-8235-3B59F7744429}"/>
              </a:ext>
            </a:extLst>
          </p:cNvPr>
          <p:cNvPicPr>
            <a:picLocks noChangeAspect="1"/>
          </p:cNvPicPr>
          <p:nvPr userDrawn="1"/>
        </p:nvPicPr>
        <p:blipFill>
          <a:blip r:embed="rId46">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Tree>
    <p:extLst>
      <p:ext uri="{BB962C8B-B14F-4D97-AF65-F5344CB8AC3E}">
        <p14:creationId xmlns:p14="http://schemas.microsoft.com/office/powerpoint/2010/main" val="3217863250"/>
      </p:ext>
    </p:extLst>
  </p:cSld>
  <p:clrMap bg1="lt1" tx1="dk1" bg2="lt2" tx2="dk2" accent1="accent1" accent2="accent2" accent3="accent3" accent4="accent4" accent5="accent5" accent6="accent6" hlink="hlink" folHlink="folHlink"/>
  <p:sldLayoutIdLst>
    <p:sldLayoutId id="2147483725" r:id="rId1"/>
    <p:sldLayoutId id="2147483715" r:id="rId2"/>
    <p:sldLayoutId id="2147483724" r:id="rId3"/>
    <p:sldLayoutId id="2147483721" r:id="rId4"/>
    <p:sldLayoutId id="2147483717" r:id="rId5"/>
    <p:sldLayoutId id="2147483729" r:id="rId6"/>
    <p:sldLayoutId id="2147483730" r:id="rId7"/>
    <p:sldLayoutId id="2147483722" r:id="rId8"/>
    <p:sldLayoutId id="2147483718" r:id="rId9"/>
    <p:sldLayoutId id="2147483720" r:id="rId10"/>
    <p:sldLayoutId id="2147483727" r:id="rId11"/>
    <p:sldLayoutId id="2147483728" r:id="rId12"/>
    <p:sldLayoutId id="2147483719" r:id="rId13"/>
    <p:sldLayoutId id="2147483650" r:id="rId14"/>
    <p:sldLayoutId id="2147483701" r:id="rId15"/>
    <p:sldLayoutId id="2147483691" r:id="rId16"/>
    <p:sldLayoutId id="2147483731" r:id="rId17"/>
    <p:sldLayoutId id="2147483698" r:id="rId18"/>
    <p:sldLayoutId id="2147483695" r:id="rId19"/>
    <p:sldLayoutId id="2147483732" r:id="rId20"/>
    <p:sldLayoutId id="2147483699" r:id="rId21"/>
    <p:sldLayoutId id="2147483700" r:id="rId22"/>
    <p:sldLayoutId id="2147483702" r:id="rId23"/>
    <p:sldLayoutId id="2147483679" r:id="rId24"/>
    <p:sldLayoutId id="2147483697" r:id="rId25"/>
    <p:sldLayoutId id="2147483689" r:id="rId26"/>
    <p:sldLayoutId id="2147483703" r:id="rId27"/>
    <p:sldLayoutId id="2147483707" r:id="rId28"/>
    <p:sldLayoutId id="2147483713" r:id="rId29"/>
    <p:sldLayoutId id="2147483714" r:id="rId30"/>
    <p:sldLayoutId id="2147483704" r:id="rId31"/>
    <p:sldLayoutId id="2147483705" r:id="rId32"/>
    <p:sldLayoutId id="2147483706" r:id="rId33"/>
    <p:sldLayoutId id="2147483712" r:id="rId34"/>
    <p:sldLayoutId id="2147483710" r:id="rId35"/>
    <p:sldLayoutId id="2147483711" r:id="rId36"/>
    <p:sldLayoutId id="2147483723" r:id="rId37"/>
    <p:sldLayoutId id="2147483733" r:id="rId38"/>
    <p:sldLayoutId id="2147483696" r:id="rId39"/>
    <p:sldLayoutId id="2147483654" r:id="rId40"/>
    <p:sldLayoutId id="2147483655" r:id="rId41"/>
    <p:sldLayoutId id="2147483660" r:id="rId42"/>
    <p:sldLayoutId id="2147483734" r:id="rId43"/>
    <p:sldLayoutId id="2147483736" r:id="rId44"/>
  </p:sldLayoutIdLst>
  <p:hf hdr="0" ftr="0" dt="0"/>
  <p:txStyles>
    <p:titleStyle>
      <a:lvl1pPr algn="l" defTabSz="457200" rtl="0" eaLnBrk="1" latinLnBrk="0" hangingPunct="1">
        <a:lnSpc>
          <a:spcPct val="110000"/>
        </a:lnSpc>
        <a:spcBef>
          <a:spcPct val="0"/>
        </a:spcBef>
        <a:spcAft>
          <a:spcPts val="1000"/>
        </a:spcAft>
        <a:buNone/>
        <a:defRPr sz="2800" b="1" kern="1200">
          <a:solidFill>
            <a:schemeClr val="bg1"/>
          </a:solidFill>
          <a:latin typeface="+mj-lt"/>
          <a:ea typeface="+mj-ea"/>
          <a:cs typeface="+mj-cs"/>
        </a:defRPr>
      </a:lvl1pPr>
    </p:titleStyle>
    <p:body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25" userDrawn="1">
          <p15:clr>
            <a:srgbClr val="F26B43"/>
          </p15:clr>
        </p15:guide>
        <p15:guide id="2" pos="2880" userDrawn="1">
          <p15:clr>
            <a:srgbClr val="F26B43"/>
          </p15:clr>
        </p15:guide>
        <p15:guide id="3" orient="horz" pos="473" userDrawn="1">
          <p15:clr>
            <a:srgbClr val="F26B43"/>
          </p15:clr>
        </p15:guide>
        <p15:guide id="4" orient="horz" pos="743" userDrawn="1">
          <p15:clr>
            <a:srgbClr val="F26B43"/>
          </p15:clr>
        </p15:guide>
        <p15:guide id="5" orient="horz" pos="3696" userDrawn="1">
          <p15:clr>
            <a:srgbClr val="F26B43"/>
          </p15:clr>
        </p15:guide>
        <p15:guide id="6" orient="horz" pos="4091" userDrawn="1">
          <p15:clr>
            <a:srgbClr val="F26B43"/>
          </p15:clr>
        </p15:guide>
        <p15:guide id="7" pos="231" userDrawn="1">
          <p15:clr>
            <a:srgbClr val="F26B43"/>
          </p15:clr>
        </p15:guide>
        <p15:guide id="8" pos="553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Layout" Target="../slideLayouts/slideLayout14.xml"/><Relationship Id="rId4" Type="http://schemas.openxmlformats.org/officeDocument/2006/relationships/image" Target="../media/image11.sv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89880" y="2195011"/>
            <a:ext cx="11209064" cy="1523098"/>
          </a:xfrm>
        </p:spPr>
        <p:txBody>
          <a:bodyPr/>
          <a:lstStyle/>
          <a:p>
            <a:r>
              <a:rPr lang="en-US" sz="2400" dirty="0"/>
              <a:t>Agenda Item: 9.1.1</a:t>
            </a:r>
            <a:br>
              <a:rPr lang="en-US" sz="2400" dirty="0"/>
            </a:br>
            <a:r>
              <a:rPr lang="en-US" sz="2400" dirty="0"/>
              <a:t>Source: AT&amp;T</a:t>
            </a:r>
            <a:br>
              <a:rPr lang="en-US" sz="2400" dirty="0"/>
            </a:br>
            <a:r>
              <a:rPr lang="en-US" sz="2400" dirty="0"/>
              <a:t>Title: Key Considerations for MIMO Enhancements in Rel. 17</a:t>
            </a:r>
            <a:br>
              <a:rPr lang="en-US" sz="2400" dirty="0"/>
            </a:br>
            <a:r>
              <a:rPr lang="en-US" sz="2400" dirty="0"/>
              <a:t>Document for: Discussion/Decision</a:t>
            </a:r>
          </a:p>
        </p:txBody>
      </p:sp>
      <p:sp>
        <p:nvSpPr>
          <p:cNvPr id="4" name="Text Placeholder 3"/>
          <p:cNvSpPr>
            <a:spLocks noGrp="1"/>
          </p:cNvSpPr>
          <p:nvPr>
            <p:ph type="body" sz="quarter" idx="18"/>
          </p:nvPr>
        </p:nvSpPr>
        <p:spPr>
          <a:xfrm>
            <a:off x="498798" y="1069012"/>
            <a:ext cx="11213719" cy="783336"/>
          </a:xfrm>
        </p:spPr>
        <p:txBody>
          <a:bodyPr/>
          <a:lstStyle/>
          <a:p>
            <a:r>
              <a:rPr lang="en-US" b="1" dirty="0">
                <a:solidFill>
                  <a:schemeClr val="tx1"/>
                </a:solidFill>
              </a:rPr>
              <a:t>3GPP TSG RAN Plenary Meeting #86                                                                          RP-192708</a:t>
            </a:r>
          </a:p>
          <a:p>
            <a:r>
              <a:rPr lang="en-US" b="1" dirty="0" err="1">
                <a:solidFill>
                  <a:schemeClr val="tx1"/>
                </a:solidFill>
              </a:rPr>
              <a:t>Sitges</a:t>
            </a:r>
            <a:r>
              <a:rPr lang="en-US" b="1" dirty="0">
                <a:solidFill>
                  <a:schemeClr val="tx1"/>
                </a:solidFill>
              </a:rPr>
              <a:t>, ES: December 9-12,</a:t>
            </a:r>
            <a:r>
              <a:rPr lang="en-US" b="1" baseline="30000" dirty="0">
                <a:solidFill>
                  <a:schemeClr val="tx1"/>
                </a:solidFill>
              </a:rPr>
              <a:t> </a:t>
            </a:r>
            <a:r>
              <a:rPr lang="en-US" b="1" dirty="0">
                <a:solidFill>
                  <a:schemeClr val="tx1"/>
                </a:solidFill>
              </a:rPr>
              <a:t>2019</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071" y="4060772"/>
            <a:ext cx="3438525" cy="1996241"/>
          </a:xfrm>
          <a:prstGeom prst="rect">
            <a:avLst/>
          </a:prstGeom>
        </p:spPr>
      </p:pic>
    </p:spTree>
    <p:extLst>
      <p:ext uri="{BB962C8B-B14F-4D97-AF65-F5344CB8AC3E}">
        <p14:creationId xmlns:p14="http://schemas.microsoft.com/office/powerpoint/2010/main" val="17752289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10</a:t>
            </a:fld>
            <a:r>
              <a:rPr lang="en-US"/>
              <a:t> </a:t>
            </a:r>
            <a:endParaRPr lang="en-US" dirty="0"/>
          </a:p>
        </p:txBody>
      </p:sp>
      <p:sp>
        <p:nvSpPr>
          <p:cNvPr id="3" name="Title 2"/>
          <p:cNvSpPr>
            <a:spLocks noGrp="1"/>
          </p:cNvSpPr>
          <p:nvPr>
            <p:ph type="title"/>
          </p:nvPr>
        </p:nvSpPr>
        <p:spPr/>
        <p:txBody>
          <a:bodyPr/>
          <a:lstStyle/>
          <a:p>
            <a:r>
              <a:rPr lang="en-US" dirty="0"/>
              <a:t>Multi-Beam/Panel Enhancements</a:t>
            </a:r>
          </a:p>
        </p:txBody>
      </p:sp>
      <p:sp>
        <p:nvSpPr>
          <p:cNvPr id="4" name="Content Placeholder 3"/>
          <p:cNvSpPr>
            <a:spLocks noGrp="1"/>
          </p:cNvSpPr>
          <p:nvPr>
            <p:ph sz="quarter" idx="12"/>
          </p:nvPr>
        </p:nvSpPr>
        <p:spPr>
          <a:xfrm>
            <a:off x="264752" y="3429000"/>
            <a:ext cx="11277600" cy="3373115"/>
          </a:xfrm>
        </p:spPr>
        <p:txBody>
          <a:bodyPr>
            <a:normAutofit/>
          </a:bodyPr>
          <a:lstStyle/>
          <a:p>
            <a:pPr marL="342900" indent="-342900">
              <a:buClr>
                <a:schemeClr val="bg1"/>
              </a:buClr>
              <a:buFont typeface="Arial" panose="020B0604020202020204" pitchFamily="34" charset="0"/>
              <a:buChar char="•"/>
            </a:pPr>
            <a:r>
              <a:rPr lang="en-US" dirty="0"/>
              <a:t>Simultaneous multi-panel transmission for IAB</a:t>
            </a:r>
          </a:p>
          <a:p>
            <a:pPr marL="571500" lvl="2" indent="-342900"/>
            <a:r>
              <a:rPr lang="en-US" sz="1800" dirty="0"/>
              <a:t>SDM: Simultaneously </a:t>
            </a:r>
            <a:r>
              <a:rPr lang="en-US" sz="1800" dirty="0">
                <a:solidFill>
                  <a:schemeClr val="accent2"/>
                </a:solidFill>
              </a:rPr>
              <a:t>Tx </a:t>
            </a:r>
            <a:r>
              <a:rPr lang="en-US" sz="1800" b="1" dirty="0">
                <a:solidFill>
                  <a:schemeClr val="accent2"/>
                </a:solidFill>
              </a:rPr>
              <a:t>or</a:t>
            </a:r>
            <a:r>
              <a:rPr lang="en-US" sz="1800" dirty="0">
                <a:solidFill>
                  <a:schemeClr val="accent2"/>
                </a:solidFill>
              </a:rPr>
              <a:t> Rx </a:t>
            </a:r>
            <a:r>
              <a:rPr lang="en-US" sz="1800" dirty="0"/>
              <a:t>on backhaul and access links</a:t>
            </a:r>
          </a:p>
          <a:p>
            <a:pPr marL="571500" lvl="2" indent="-342900"/>
            <a:r>
              <a:rPr lang="en-US" sz="1800" dirty="0"/>
              <a:t>Multi-Panel Tx/Rx: Simultaneously </a:t>
            </a:r>
            <a:r>
              <a:rPr lang="en-US" sz="1800" dirty="0">
                <a:solidFill>
                  <a:schemeClr val="accent2"/>
                </a:solidFill>
              </a:rPr>
              <a:t>Tx/Rx </a:t>
            </a:r>
            <a:r>
              <a:rPr lang="en-US" sz="1800" dirty="0"/>
              <a:t>on backhaul </a:t>
            </a:r>
          </a:p>
          <a:p>
            <a:pPr lvl="2" indent="0">
              <a:buNone/>
            </a:pPr>
            <a:r>
              <a:rPr lang="en-US" sz="1800" dirty="0"/>
              <a:t>        and access links (UEs to remain half-duplex)</a:t>
            </a:r>
          </a:p>
          <a:p>
            <a:pPr marL="571500" lvl="2" indent="-342900"/>
            <a:r>
              <a:rPr lang="en-US" sz="1800" dirty="0"/>
              <a:t>Multi-panel enhancements leads to a reduction </a:t>
            </a:r>
          </a:p>
          <a:p>
            <a:pPr lvl="2" indent="0">
              <a:buNone/>
            </a:pPr>
            <a:r>
              <a:rPr lang="en-US" sz="1800" dirty="0"/>
              <a:t>        in latency and more efficient frame structure for </a:t>
            </a:r>
          </a:p>
          <a:p>
            <a:pPr lvl="2" indent="0">
              <a:buNone/>
            </a:pPr>
            <a:r>
              <a:rPr lang="en-US" sz="1800" dirty="0"/>
              <a:t>        IAB nodes</a:t>
            </a:r>
          </a:p>
          <a:p>
            <a:pPr marL="342900" indent="-342900">
              <a:buClr>
                <a:schemeClr val="bg1"/>
              </a:buClr>
              <a:buFont typeface="Arial" panose="020B0604020202020204" pitchFamily="34" charset="0"/>
              <a:buChar char="•"/>
            </a:pPr>
            <a:endParaRPr lang="en-US" dirty="0"/>
          </a:p>
        </p:txBody>
      </p:sp>
      <p:grpSp>
        <p:nvGrpSpPr>
          <p:cNvPr id="95" name="Group 94">
            <a:extLst>
              <a:ext uri="{FF2B5EF4-FFF2-40B4-BE49-F238E27FC236}">
                <a16:creationId xmlns:a16="http://schemas.microsoft.com/office/drawing/2014/main" id="{0582A1F2-AEC6-4612-B04B-1E6A41D58056}"/>
              </a:ext>
            </a:extLst>
          </p:cNvPr>
          <p:cNvGrpSpPr/>
          <p:nvPr/>
        </p:nvGrpSpPr>
        <p:grpSpPr>
          <a:xfrm>
            <a:off x="6568808" y="3366842"/>
            <a:ext cx="5095868" cy="2725146"/>
            <a:chOff x="744460" y="2694355"/>
            <a:chExt cx="6030236" cy="3224823"/>
          </a:xfrm>
        </p:grpSpPr>
        <p:pic>
          <p:nvPicPr>
            <p:cNvPr id="17" name="Picture 16">
              <a:extLst>
                <a:ext uri="{FF2B5EF4-FFF2-40B4-BE49-F238E27FC236}">
                  <a16:creationId xmlns:a16="http://schemas.microsoft.com/office/drawing/2014/main" id="{441FE70C-B01B-4C41-A786-8D8974B177F7}"/>
                </a:ext>
              </a:extLst>
            </p:cNvPr>
            <p:cNvPicPr>
              <a:picLocks noChangeAspect="1"/>
            </p:cNvPicPr>
            <p:nvPr/>
          </p:nvPicPr>
          <p:blipFill rotWithShape="1">
            <a:blip r:embed="rId2"/>
            <a:srcRect b="18317"/>
            <a:stretch/>
          </p:blipFill>
          <p:spPr>
            <a:xfrm>
              <a:off x="744460" y="2694355"/>
              <a:ext cx="6030236" cy="3096846"/>
            </a:xfrm>
            <a:prstGeom prst="rect">
              <a:avLst/>
            </a:prstGeom>
          </p:spPr>
        </p:pic>
        <p:sp>
          <p:nvSpPr>
            <p:cNvPr id="45" name="TextBox 44">
              <a:extLst>
                <a:ext uri="{FF2B5EF4-FFF2-40B4-BE49-F238E27FC236}">
                  <a16:creationId xmlns:a16="http://schemas.microsoft.com/office/drawing/2014/main" id="{955F2F7E-9854-4DAD-BC1D-B497A5E9C2C4}"/>
                </a:ext>
              </a:extLst>
            </p:cNvPr>
            <p:cNvSpPr txBox="1"/>
            <p:nvPr/>
          </p:nvSpPr>
          <p:spPr>
            <a:xfrm>
              <a:off x="1598612" y="4011245"/>
              <a:ext cx="762000" cy="25595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lIns="0" tIns="0" rIns="0" bIns="0" rtlCol="0">
              <a:noAutofit/>
            </a:bodyPr>
            <a:lstStyle/>
            <a:p>
              <a:pPr algn="ctr"/>
              <a:r>
                <a:rPr lang="en-US" sz="1400" dirty="0">
                  <a:solidFill>
                    <a:schemeClr val="tx2"/>
                  </a:solidFill>
                </a:rPr>
                <a:t>SDM</a:t>
              </a:r>
            </a:p>
          </p:txBody>
        </p:sp>
        <p:sp>
          <p:nvSpPr>
            <p:cNvPr id="91" name="TextBox 90">
              <a:extLst>
                <a:ext uri="{FF2B5EF4-FFF2-40B4-BE49-F238E27FC236}">
                  <a16:creationId xmlns:a16="http://schemas.microsoft.com/office/drawing/2014/main" id="{B3C6893D-1637-4020-93FC-755EAC85B72A}"/>
                </a:ext>
              </a:extLst>
            </p:cNvPr>
            <p:cNvSpPr txBox="1"/>
            <p:nvPr/>
          </p:nvSpPr>
          <p:spPr>
            <a:xfrm>
              <a:off x="1446213" y="5663222"/>
              <a:ext cx="1406094" cy="255956"/>
            </a:xfrm>
            <a:prstGeom prst="rect">
              <a:avLst/>
            </a:prstGeom>
            <a:solidFill>
              <a:schemeClr val="accent2">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square" lIns="0" tIns="0" rIns="0" bIns="0" rtlCol="0">
              <a:noAutofit/>
            </a:bodyPr>
            <a:lstStyle/>
            <a:p>
              <a:r>
                <a:rPr lang="en-US" sz="1200" dirty="0">
                  <a:solidFill>
                    <a:schemeClr val="tx2"/>
                  </a:solidFill>
                </a:rPr>
                <a:t>Multi-panel Tx/Rx</a:t>
              </a:r>
            </a:p>
          </p:txBody>
        </p:sp>
        <p:sp>
          <p:nvSpPr>
            <p:cNvPr id="93" name="TextBox 92">
              <a:extLst>
                <a:ext uri="{FF2B5EF4-FFF2-40B4-BE49-F238E27FC236}">
                  <a16:creationId xmlns:a16="http://schemas.microsoft.com/office/drawing/2014/main" id="{AF8D64CF-7EC4-4A42-BA87-3F49AEF5D8AC}"/>
                </a:ext>
              </a:extLst>
            </p:cNvPr>
            <p:cNvSpPr txBox="1"/>
            <p:nvPr/>
          </p:nvSpPr>
          <p:spPr>
            <a:xfrm>
              <a:off x="4799012" y="4038600"/>
              <a:ext cx="762000" cy="25595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lIns="0" tIns="0" rIns="0" bIns="0" rtlCol="0">
              <a:noAutofit/>
            </a:bodyPr>
            <a:lstStyle/>
            <a:p>
              <a:pPr algn="ctr"/>
              <a:r>
                <a:rPr lang="en-US" sz="1400" dirty="0">
                  <a:solidFill>
                    <a:schemeClr val="tx2"/>
                  </a:solidFill>
                </a:rPr>
                <a:t>SDM</a:t>
              </a:r>
            </a:p>
          </p:txBody>
        </p:sp>
        <p:sp>
          <p:nvSpPr>
            <p:cNvPr id="94" name="TextBox 93">
              <a:extLst>
                <a:ext uri="{FF2B5EF4-FFF2-40B4-BE49-F238E27FC236}">
                  <a16:creationId xmlns:a16="http://schemas.microsoft.com/office/drawing/2014/main" id="{931ACACF-4C3C-4FFD-A806-AF06F1B71C0C}"/>
                </a:ext>
              </a:extLst>
            </p:cNvPr>
            <p:cNvSpPr txBox="1"/>
            <p:nvPr/>
          </p:nvSpPr>
          <p:spPr>
            <a:xfrm>
              <a:off x="4551362" y="5663222"/>
              <a:ext cx="1406094" cy="255956"/>
            </a:xfrm>
            <a:prstGeom prst="rect">
              <a:avLst/>
            </a:prstGeom>
            <a:solidFill>
              <a:schemeClr val="accent2">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square" lIns="0" tIns="0" rIns="0" bIns="0" rtlCol="0">
              <a:noAutofit/>
            </a:bodyPr>
            <a:lstStyle/>
            <a:p>
              <a:r>
                <a:rPr lang="en-US" sz="1200" dirty="0">
                  <a:solidFill>
                    <a:schemeClr val="tx2"/>
                  </a:solidFill>
                </a:rPr>
                <a:t>Multi-Panel Tx/Rx</a:t>
              </a:r>
            </a:p>
          </p:txBody>
        </p:sp>
      </p:grpSp>
      <p:sp>
        <p:nvSpPr>
          <p:cNvPr id="96" name="Content Placeholder 3">
            <a:extLst>
              <a:ext uri="{FF2B5EF4-FFF2-40B4-BE49-F238E27FC236}">
                <a16:creationId xmlns:a16="http://schemas.microsoft.com/office/drawing/2014/main" id="{F495C7A1-0BAE-4B70-BF20-A7CF3DC769D9}"/>
              </a:ext>
            </a:extLst>
          </p:cNvPr>
          <p:cNvSpPr txBox="1">
            <a:spLocks/>
          </p:cNvSpPr>
          <p:nvPr/>
        </p:nvSpPr>
        <p:spPr>
          <a:xfrm>
            <a:off x="455612" y="1143000"/>
            <a:ext cx="11209064" cy="1833219"/>
          </a:xfrm>
          <a:prstGeom prst="rect">
            <a:avLst/>
          </a:prstGeom>
          <a:ln w="28575">
            <a:solidFill>
              <a:srgbClr val="0C2577"/>
            </a:solidFill>
          </a:ln>
        </p:spPr>
        <p:txBody>
          <a:bodyPr vert="horz" lIns="91440" tIns="91440" rIns="91440" bIns="91440" rtlCol="0">
            <a:noAutofit/>
          </a:bodyPr>
          <a:lst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chemeClr val="bg1"/>
              </a:buClr>
            </a:pPr>
            <a:r>
              <a:rPr lang="en-US" dirty="0"/>
              <a:t>Improvements related to panel selection and multi-panel Tx/Rx are important for use cases such as multi-TRP, IAB, and V2X</a:t>
            </a:r>
          </a:p>
          <a:p>
            <a:pPr marL="342900" indent="-342900">
              <a:buClr>
                <a:schemeClr val="bg1"/>
              </a:buClr>
              <a:buFont typeface="Arial" panose="020B0604020202020204" pitchFamily="34" charset="0"/>
              <a:buChar char="•"/>
            </a:pPr>
            <a:r>
              <a:rPr lang="en-US" sz="2000" dirty="0">
                <a:solidFill>
                  <a:schemeClr val="tx2"/>
                </a:solidFill>
              </a:rPr>
              <a:t>Specify features for UL beam selection, panel selection and simultaneous transmission across multiple panels</a:t>
            </a:r>
          </a:p>
          <a:p>
            <a:pPr marL="342900" indent="-342900">
              <a:buClr>
                <a:schemeClr val="bg1"/>
              </a:buClr>
              <a:buFont typeface="Arial" panose="020B0604020202020204" pitchFamily="34" charset="0"/>
              <a:buChar char="•"/>
            </a:pPr>
            <a:r>
              <a:rPr lang="en-US" sz="2000" dirty="0">
                <a:solidFill>
                  <a:schemeClr val="tx2"/>
                </a:solidFill>
              </a:rPr>
              <a:t>Specify enhancements for simultaneous multi-TRP transmission with multi-panel reception</a:t>
            </a:r>
          </a:p>
          <a:p>
            <a:pPr marL="342900" indent="-342900">
              <a:buClr>
                <a:schemeClr val="bg1"/>
              </a:buClr>
              <a:buFont typeface="Arial" panose="020B0604020202020204" pitchFamily="34" charset="0"/>
              <a:buChar char="•"/>
            </a:pPr>
            <a:endParaRPr lang="en-US" sz="2000" dirty="0"/>
          </a:p>
        </p:txBody>
      </p:sp>
      <p:sp>
        <p:nvSpPr>
          <p:cNvPr id="14" name="Rectangle 13">
            <a:extLst>
              <a:ext uri="{FF2B5EF4-FFF2-40B4-BE49-F238E27FC236}">
                <a16:creationId xmlns:a16="http://schemas.microsoft.com/office/drawing/2014/main" id="{7B0A8C44-AD33-4542-8C1D-7F2F6016DE3B}"/>
              </a:ext>
            </a:extLst>
          </p:cNvPr>
          <p:cNvSpPr/>
          <p:nvPr/>
        </p:nvSpPr>
        <p:spPr>
          <a:xfrm>
            <a:off x="10487298" y="448180"/>
            <a:ext cx="1210588" cy="369332"/>
          </a:xfrm>
          <a:prstGeom prst="rect">
            <a:avLst/>
          </a:prstGeom>
        </p:spPr>
        <p:txBody>
          <a:bodyPr wrap="none">
            <a:spAutoFit/>
          </a:bodyPr>
          <a:lstStyle/>
          <a:p>
            <a:r>
              <a:rPr lang="en-US" b="1" dirty="0">
                <a:solidFill>
                  <a:schemeClr val="bg1"/>
                </a:solidFill>
              </a:rPr>
              <a:t>RP-192708</a:t>
            </a:r>
            <a:endParaRPr lang="en-US" dirty="0">
              <a:solidFill>
                <a:schemeClr val="bg1"/>
              </a:solidFill>
            </a:endParaRPr>
          </a:p>
        </p:txBody>
      </p:sp>
    </p:spTree>
    <p:extLst>
      <p:ext uri="{BB962C8B-B14F-4D97-AF65-F5344CB8AC3E}">
        <p14:creationId xmlns:p14="http://schemas.microsoft.com/office/powerpoint/2010/main" val="25513457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z="700" smtClean="0"/>
              <a:pPr/>
              <a:t>11</a:t>
            </a:fld>
            <a:r>
              <a:rPr lang="en-US" sz="700"/>
              <a:t> </a:t>
            </a:r>
            <a:endParaRPr lang="en-US" sz="700" dirty="0"/>
          </a:p>
        </p:txBody>
      </p:sp>
      <p:sp>
        <p:nvSpPr>
          <p:cNvPr id="3" name="Title 2"/>
          <p:cNvSpPr>
            <a:spLocks noGrp="1"/>
          </p:cNvSpPr>
          <p:nvPr>
            <p:ph type="title"/>
          </p:nvPr>
        </p:nvSpPr>
        <p:spPr>
          <a:xfrm>
            <a:off x="490939" y="532304"/>
            <a:ext cx="11209064" cy="342206"/>
          </a:xfrm>
        </p:spPr>
        <p:txBody>
          <a:bodyPr/>
          <a:lstStyle/>
          <a:p>
            <a:r>
              <a:rPr lang="en-US" dirty="0"/>
              <a:t>Multi TRP Enhancements</a:t>
            </a:r>
          </a:p>
        </p:txBody>
      </p:sp>
      <p:sp>
        <p:nvSpPr>
          <p:cNvPr id="5" name="Content Placeholder 3"/>
          <p:cNvSpPr>
            <a:spLocks noGrp="1"/>
          </p:cNvSpPr>
          <p:nvPr>
            <p:ph sz="quarter" idx="12"/>
          </p:nvPr>
        </p:nvSpPr>
        <p:spPr>
          <a:xfrm>
            <a:off x="376976" y="1076503"/>
            <a:ext cx="11209058" cy="2185585"/>
          </a:xfrm>
          <a:ln w="28575">
            <a:solidFill>
              <a:srgbClr val="0C2577"/>
            </a:solidFill>
          </a:ln>
        </p:spPr>
        <p:txBody>
          <a:bodyPr lIns="91440" tIns="91440" rIns="91440" bIns="91440"/>
          <a:lstStyle/>
          <a:p>
            <a:r>
              <a:rPr lang="en-US" sz="2000" dirty="0"/>
              <a:t>Multi TRP transmission is a key feature for improving throughput, robustness and reliability of NR based networks particularly in FR2. Multiple use cases such as URLLC, V2X, NR-U still require enhancements in Rel. 17</a:t>
            </a:r>
          </a:p>
          <a:p>
            <a:pPr marL="342900" indent="-342900">
              <a:buClr>
                <a:schemeClr val="bg1"/>
              </a:buClr>
              <a:buFont typeface="Arial" panose="020B0604020202020204" pitchFamily="34" charset="0"/>
              <a:buChar char="•"/>
            </a:pPr>
            <a:r>
              <a:rPr lang="en-US" sz="2000" dirty="0">
                <a:solidFill>
                  <a:schemeClr val="tx2"/>
                </a:solidFill>
              </a:rPr>
              <a:t>Specify enhancements to URLLC based single DCI solutions for all the downlink and uplink channels</a:t>
            </a:r>
          </a:p>
          <a:p>
            <a:pPr marL="342900" indent="-342900">
              <a:buClr>
                <a:schemeClr val="bg1"/>
              </a:buClr>
              <a:buFont typeface="Arial" panose="020B0604020202020204" pitchFamily="34" charset="0"/>
              <a:buChar char="•"/>
            </a:pPr>
            <a:r>
              <a:rPr lang="en-US" sz="2000" dirty="0">
                <a:solidFill>
                  <a:schemeClr val="tx2"/>
                </a:solidFill>
              </a:rPr>
              <a:t>Specify enhancements to enable inter-cell multi-TRP operation</a:t>
            </a:r>
          </a:p>
          <a:p>
            <a:pPr marL="342900" indent="-342900">
              <a:buClr>
                <a:schemeClr val="bg1"/>
              </a:buClr>
              <a:buFont typeface="Arial" panose="020B0604020202020204" pitchFamily="34" charset="0"/>
              <a:buChar char="•"/>
            </a:pPr>
            <a:r>
              <a:rPr lang="en-US" sz="2000" dirty="0">
                <a:solidFill>
                  <a:schemeClr val="tx2"/>
                </a:solidFill>
              </a:rPr>
              <a:t>Specify enhancements to enable multi-TRP operation in FR2</a:t>
            </a:r>
          </a:p>
        </p:txBody>
      </p:sp>
      <p:cxnSp>
        <p:nvCxnSpPr>
          <p:cNvPr id="48" name="Straight Connector 47"/>
          <p:cNvCxnSpPr>
            <a:cxnSpLocks/>
          </p:cNvCxnSpPr>
          <p:nvPr/>
        </p:nvCxnSpPr>
        <p:spPr>
          <a:xfrm>
            <a:off x="249819" y="4386251"/>
            <a:ext cx="11673115" cy="0"/>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a:cxnSpLocks/>
          </p:cNvCxnSpPr>
          <p:nvPr/>
        </p:nvCxnSpPr>
        <p:spPr>
          <a:xfrm>
            <a:off x="3198812" y="3148904"/>
            <a:ext cx="0" cy="3709096"/>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a:cxnSpLocks/>
          </p:cNvCxnSpPr>
          <p:nvPr/>
        </p:nvCxnSpPr>
        <p:spPr>
          <a:xfrm>
            <a:off x="6917372" y="4208420"/>
            <a:ext cx="0" cy="2639952"/>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a:cxnSpLocks/>
          </p:cNvCxnSpPr>
          <p:nvPr/>
        </p:nvCxnSpPr>
        <p:spPr>
          <a:xfrm>
            <a:off x="3198812" y="5577852"/>
            <a:ext cx="8702902" cy="16328"/>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grpSp>
        <p:nvGrpSpPr>
          <p:cNvPr id="41" name="Group 40">
            <a:extLst>
              <a:ext uri="{FF2B5EF4-FFF2-40B4-BE49-F238E27FC236}">
                <a16:creationId xmlns:a16="http://schemas.microsoft.com/office/drawing/2014/main" id="{7D6DC579-215B-4E92-9C5E-0B3D36D0AD95}"/>
              </a:ext>
            </a:extLst>
          </p:cNvPr>
          <p:cNvGrpSpPr/>
          <p:nvPr/>
        </p:nvGrpSpPr>
        <p:grpSpPr>
          <a:xfrm>
            <a:off x="3453954" y="3297738"/>
            <a:ext cx="6847406" cy="1063675"/>
            <a:chOff x="3503612" y="2507340"/>
            <a:chExt cx="7848600" cy="1219200"/>
          </a:xfrm>
        </p:grpSpPr>
        <p:grpSp>
          <p:nvGrpSpPr>
            <p:cNvPr id="14" name="Group 13">
              <a:extLst>
                <a:ext uri="{FF2B5EF4-FFF2-40B4-BE49-F238E27FC236}">
                  <a16:creationId xmlns:a16="http://schemas.microsoft.com/office/drawing/2014/main" id="{37BF8A31-D16D-4B16-9C3C-08C7DE646B49}"/>
                </a:ext>
              </a:extLst>
            </p:cNvPr>
            <p:cNvGrpSpPr/>
            <p:nvPr/>
          </p:nvGrpSpPr>
          <p:grpSpPr>
            <a:xfrm>
              <a:off x="4037012" y="2812140"/>
              <a:ext cx="2590800" cy="914400"/>
              <a:chOff x="4037012" y="2812140"/>
              <a:chExt cx="2590800" cy="914400"/>
            </a:xfrm>
          </p:grpSpPr>
          <p:grpSp>
            <p:nvGrpSpPr>
              <p:cNvPr id="12" name="Group 11"/>
              <p:cNvGrpSpPr/>
              <p:nvPr/>
            </p:nvGrpSpPr>
            <p:grpSpPr>
              <a:xfrm>
                <a:off x="4037012" y="2888340"/>
                <a:ext cx="2438400" cy="228600"/>
                <a:chOff x="2894012" y="3200400"/>
                <a:chExt cx="2438400" cy="381000"/>
              </a:xfrm>
            </p:grpSpPr>
            <p:grpSp>
              <p:nvGrpSpPr>
                <p:cNvPr id="8" name="Group 7"/>
                <p:cNvGrpSpPr/>
                <p:nvPr/>
              </p:nvGrpSpPr>
              <p:grpSpPr>
                <a:xfrm>
                  <a:off x="2894012" y="3200400"/>
                  <a:ext cx="1219200" cy="381000"/>
                  <a:chOff x="2894012" y="3200400"/>
                  <a:chExt cx="1219200" cy="381000"/>
                </a:xfrm>
              </p:grpSpPr>
              <p:sp>
                <p:nvSpPr>
                  <p:cNvPr id="6" name="Rectangle 5"/>
                  <p:cNvSpPr/>
                  <p:nvPr/>
                </p:nvSpPr>
                <p:spPr>
                  <a:xfrm>
                    <a:off x="2894012" y="3200400"/>
                    <a:ext cx="914400" cy="381000"/>
                  </a:xfrm>
                  <a:prstGeom prst="rect">
                    <a:avLst/>
                  </a:prstGeom>
                  <a:solidFill>
                    <a:srgbClr val="0C2577"/>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sp>
                <p:nvSpPr>
                  <p:cNvPr id="7" name="Rectangle 6"/>
                  <p:cNvSpPr/>
                  <p:nvPr/>
                </p:nvSpPr>
                <p:spPr>
                  <a:xfrm>
                    <a:off x="3808412" y="3200400"/>
                    <a:ext cx="304800" cy="381000"/>
                  </a:xfrm>
                  <a:prstGeom prst="rect">
                    <a:avLst/>
                  </a:prstGeom>
                  <a:solidFill>
                    <a:schemeClr val="bg1">
                      <a:lumMod val="65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a:solidFill>
                          <a:srgbClr val="0C2577"/>
                        </a:solidFill>
                      </a:rPr>
                      <a:t>CP</a:t>
                    </a:r>
                  </a:p>
                </p:txBody>
              </p:sp>
            </p:grpSp>
            <p:grpSp>
              <p:nvGrpSpPr>
                <p:cNvPr id="9" name="Group 8"/>
                <p:cNvGrpSpPr/>
                <p:nvPr/>
              </p:nvGrpSpPr>
              <p:grpSpPr>
                <a:xfrm>
                  <a:off x="4113212" y="3200400"/>
                  <a:ext cx="1219200" cy="381000"/>
                  <a:chOff x="2894012" y="3200400"/>
                  <a:chExt cx="1219200" cy="381000"/>
                </a:xfrm>
              </p:grpSpPr>
              <p:sp>
                <p:nvSpPr>
                  <p:cNvPr id="10" name="Rectangle 9"/>
                  <p:cNvSpPr/>
                  <p:nvPr/>
                </p:nvSpPr>
                <p:spPr>
                  <a:xfrm>
                    <a:off x="2894012" y="3200400"/>
                    <a:ext cx="914400" cy="381000"/>
                  </a:xfrm>
                  <a:prstGeom prst="rect">
                    <a:avLst/>
                  </a:prstGeom>
                  <a:solidFill>
                    <a:srgbClr val="0C2577"/>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sp>
                <p:nvSpPr>
                  <p:cNvPr id="11" name="Rectangle 10"/>
                  <p:cNvSpPr/>
                  <p:nvPr/>
                </p:nvSpPr>
                <p:spPr>
                  <a:xfrm>
                    <a:off x="3808412" y="3200400"/>
                    <a:ext cx="304800" cy="381000"/>
                  </a:xfrm>
                  <a:prstGeom prst="rect">
                    <a:avLst/>
                  </a:prstGeom>
                  <a:solidFill>
                    <a:schemeClr val="bg1">
                      <a:lumMod val="65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a:solidFill>
                          <a:srgbClr val="0C2577"/>
                        </a:solidFill>
                      </a:rPr>
                      <a:t>CP</a:t>
                    </a:r>
                  </a:p>
                </p:txBody>
              </p:sp>
            </p:grpSp>
          </p:grpSp>
          <p:grpSp>
            <p:nvGrpSpPr>
              <p:cNvPr id="16" name="Group 15"/>
              <p:cNvGrpSpPr/>
              <p:nvPr/>
            </p:nvGrpSpPr>
            <p:grpSpPr>
              <a:xfrm>
                <a:off x="4189412" y="3421740"/>
                <a:ext cx="2438400" cy="228600"/>
                <a:chOff x="2894012" y="3200400"/>
                <a:chExt cx="2438400" cy="381000"/>
              </a:xfrm>
            </p:grpSpPr>
            <p:grpSp>
              <p:nvGrpSpPr>
                <p:cNvPr id="17" name="Group 16"/>
                <p:cNvGrpSpPr/>
                <p:nvPr/>
              </p:nvGrpSpPr>
              <p:grpSpPr>
                <a:xfrm>
                  <a:off x="2894012" y="3200400"/>
                  <a:ext cx="1219200" cy="381000"/>
                  <a:chOff x="2894012" y="3200400"/>
                  <a:chExt cx="1219200" cy="381000"/>
                </a:xfrm>
              </p:grpSpPr>
              <p:sp>
                <p:nvSpPr>
                  <p:cNvPr id="21" name="Rectangle 20"/>
                  <p:cNvSpPr/>
                  <p:nvPr/>
                </p:nvSpPr>
                <p:spPr>
                  <a:xfrm>
                    <a:off x="2894012" y="3200400"/>
                    <a:ext cx="914400" cy="381000"/>
                  </a:xfrm>
                  <a:prstGeom prst="rect">
                    <a:avLst/>
                  </a:prstGeom>
                  <a:solidFill>
                    <a:srgbClr val="C00000"/>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sp>
                <p:nvSpPr>
                  <p:cNvPr id="22" name="Rectangle 21"/>
                  <p:cNvSpPr/>
                  <p:nvPr/>
                </p:nvSpPr>
                <p:spPr>
                  <a:xfrm>
                    <a:off x="3808412" y="3200400"/>
                    <a:ext cx="304800" cy="381000"/>
                  </a:xfrm>
                  <a:prstGeom prst="rect">
                    <a:avLst/>
                  </a:prstGeom>
                  <a:solidFill>
                    <a:schemeClr val="bg1">
                      <a:lumMod val="65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a:solidFill>
                          <a:srgbClr val="C00000"/>
                        </a:solidFill>
                      </a:rPr>
                      <a:t>CP</a:t>
                    </a:r>
                  </a:p>
                </p:txBody>
              </p:sp>
            </p:grpSp>
            <p:grpSp>
              <p:nvGrpSpPr>
                <p:cNvPr id="18" name="Group 17"/>
                <p:cNvGrpSpPr/>
                <p:nvPr/>
              </p:nvGrpSpPr>
              <p:grpSpPr>
                <a:xfrm>
                  <a:off x="4113212" y="3200400"/>
                  <a:ext cx="1219200" cy="381000"/>
                  <a:chOff x="2894012" y="3200400"/>
                  <a:chExt cx="1219200" cy="381000"/>
                </a:xfrm>
              </p:grpSpPr>
              <p:sp>
                <p:nvSpPr>
                  <p:cNvPr id="19" name="Rectangle 18"/>
                  <p:cNvSpPr/>
                  <p:nvPr/>
                </p:nvSpPr>
                <p:spPr>
                  <a:xfrm>
                    <a:off x="2894012" y="3200400"/>
                    <a:ext cx="914400" cy="381000"/>
                  </a:xfrm>
                  <a:prstGeom prst="rect">
                    <a:avLst/>
                  </a:prstGeom>
                  <a:solidFill>
                    <a:srgbClr val="C00000"/>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sp>
                <p:nvSpPr>
                  <p:cNvPr id="20" name="Rectangle 19"/>
                  <p:cNvSpPr/>
                  <p:nvPr/>
                </p:nvSpPr>
                <p:spPr>
                  <a:xfrm>
                    <a:off x="3808412" y="3200400"/>
                    <a:ext cx="304800" cy="381000"/>
                  </a:xfrm>
                  <a:prstGeom prst="rect">
                    <a:avLst/>
                  </a:prstGeom>
                  <a:solidFill>
                    <a:schemeClr val="bg1">
                      <a:lumMod val="65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a:solidFill>
                          <a:srgbClr val="C00000"/>
                        </a:solidFill>
                      </a:rPr>
                      <a:t>CP</a:t>
                    </a:r>
                  </a:p>
                </p:txBody>
              </p:sp>
            </p:grpSp>
          </p:grpSp>
          <p:sp>
            <p:nvSpPr>
              <p:cNvPr id="24" name="Rectangle 23"/>
              <p:cNvSpPr/>
              <p:nvPr/>
            </p:nvSpPr>
            <p:spPr>
              <a:xfrm>
                <a:off x="4265612" y="2812140"/>
                <a:ext cx="914400" cy="914400"/>
              </a:xfrm>
              <a:prstGeom prst="rect">
                <a:avLst/>
              </a:prstGeom>
              <a:noFill/>
              <a:ln w="28575">
                <a:solidFill>
                  <a:schemeClr val="bg1"/>
                </a:solidFill>
                <a:prstDash val="dash"/>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grpSp>
        <p:grpSp>
          <p:nvGrpSpPr>
            <p:cNvPr id="23" name="Group 22">
              <a:extLst>
                <a:ext uri="{FF2B5EF4-FFF2-40B4-BE49-F238E27FC236}">
                  <a16:creationId xmlns:a16="http://schemas.microsoft.com/office/drawing/2014/main" id="{B5472D7C-C424-43DD-A1B5-F140D3A07D47}"/>
                </a:ext>
              </a:extLst>
            </p:cNvPr>
            <p:cNvGrpSpPr/>
            <p:nvPr/>
          </p:nvGrpSpPr>
          <p:grpSpPr>
            <a:xfrm>
              <a:off x="8380412" y="2888340"/>
              <a:ext cx="2438400" cy="228600"/>
              <a:chOff x="8380412" y="2888340"/>
              <a:chExt cx="2438400" cy="228600"/>
            </a:xfrm>
          </p:grpSpPr>
          <p:grpSp>
            <p:nvGrpSpPr>
              <p:cNvPr id="26" name="Group 25"/>
              <p:cNvGrpSpPr/>
              <p:nvPr/>
            </p:nvGrpSpPr>
            <p:grpSpPr>
              <a:xfrm>
                <a:off x="8380412" y="2888340"/>
                <a:ext cx="1219200" cy="228600"/>
                <a:chOff x="2894012" y="3200400"/>
                <a:chExt cx="1219200" cy="381000"/>
              </a:xfrm>
            </p:grpSpPr>
            <p:sp>
              <p:nvSpPr>
                <p:cNvPr id="30" name="Rectangle 29"/>
                <p:cNvSpPr/>
                <p:nvPr/>
              </p:nvSpPr>
              <p:spPr>
                <a:xfrm>
                  <a:off x="2894012" y="3200400"/>
                  <a:ext cx="914400" cy="381000"/>
                </a:xfrm>
                <a:prstGeom prst="rect">
                  <a:avLst/>
                </a:prstGeom>
                <a:solidFill>
                  <a:srgbClr val="0C2577"/>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sp>
              <p:nvSpPr>
                <p:cNvPr id="31" name="Rectangle 30"/>
                <p:cNvSpPr/>
                <p:nvPr/>
              </p:nvSpPr>
              <p:spPr>
                <a:xfrm>
                  <a:off x="3808412" y="3200400"/>
                  <a:ext cx="304800" cy="381000"/>
                </a:xfrm>
                <a:prstGeom prst="rect">
                  <a:avLst/>
                </a:prstGeom>
                <a:solidFill>
                  <a:schemeClr val="bg1">
                    <a:lumMod val="65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a:solidFill>
                        <a:srgbClr val="0C2577"/>
                      </a:solidFill>
                    </a:rPr>
                    <a:t>CP</a:t>
                  </a:r>
                </a:p>
              </p:txBody>
            </p:sp>
          </p:grpSp>
          <p:grpSp>
            <p:nvGrpSpPr>
              <p:cNvPr id="27" name="Group 26"/>
              <p:cNvGrpSpPr/>
              <p:nvPr/>
            </p:nvGrpSpPr>
            <p:grpSpPr>
              <a:xfrm>
                <a:off x="9599612" y="2888340"/>
                <a:ext cx="1219200" cy="228600"/>
                <a:chOff x="2894012" y="3200400"/>
                <a:chExt cx="1219200" cy="381000"/>
              </a:xfrm>
            </p:grpSpPr>
            <p:sp>
              <p:nvSpPr>
                <p:cNvPr id="28" name="Rectangle 27"/>
                <p:cNvSpPr/>
                <p:nvPr/>
              </p:nvSpPr>
              <p:spPr>
                <a:xfrm>
                  <a:off x="2894012" y="3200400"/>
                  <a:ext cx="914400" cy="381000"/>
                </a:xfrm>
                <a:prstGeom prst="rect">
                  <a:avLst/>
                </a:prstGeom>
                <a:solidFill>
                  <a:srgbClr val="0C2577"/>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sp>
              <p:nvSpPr>
                <p:cNvPr id="29" name="Rectangle 28"/>
                <p:cNvSpPr/>
                <p:nvPr/>
              </p:nvSpPr>
              <p:spPr>
                <a:xfrm>
                  <a:off x="3808412" y="3200400"/>
                  <a:ext cx="304800" cy="381000"/>
                </a:xfrm>
                <a:prstGeom prst="rect">
                  <a:avLst/>
                </a:prstGeom>
                <a:solidFill>
                  <a:schemeClr val="bg1">
                    <a:lumMod val="65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a:solidFill>
                        <a:srgbClr val="0C2577"/>
                      </a:solidFill>
                    </a:rPr>
                    <a:t>CP</a:t>
                  </a:r>
                </a:p>
              </p:txBody>
            </p:sp>
          </p:grpSp>
        </p:grpSp>
        <p:grpSp>
          <p:nvGrpSpPr>
            <p:cNvPr id="15" name="Group 14">
              <a:extLst>
                <a:ext uri="{FF2B5EF4-FFF2-40B4-BE49-F238E27FC236}">
                  <a16:creationId xmlns:a16="http://schemas.microsoft.com/office/drawing/2014/main" id="{F6023210-7BAE-401E-B54B-8D21429CCC3A}"/>
                </a:ext>
              </a:extLst>
            </p:cNvPr>
            <p:cNvGrpSpPr/>
            <p:nvPr/>
          </p:nvGrpSpPr>
          <p:grpSpPr>
            <a:xfrm>
              <a:off x="8913812" y="3421740"/>
              <a:ext cx="2438400" cy="228600"/>
              <a:chOff x="8913812" y="3421740"/>
              <a:chExt cx="2438400" cy="228600"/>
            </a:xfrm>
          </p:grpSpPr>
          <p:grpSp>
            <p:nvGrpSpPr>
              <p:cNvPr id="33" name="Group 32"/>
              <p:cNvGrpSpPr/>
              <p:nvPr/>
            </p:nvGrpSpPr>
            <p:grpSpPr>
              <a:xfrm>
                <a:off x="8913812" y="3421740"/>
                <a:ext cx="1219200" cy="228600"/>
                <a:chOff x="2894012" y="3200400"/>
                <a:chExt cx="1219200" cy="381000"/>
              </a:xfrm>
            </p:grpSpPr>
            <p:sp>
              <p:nvSpPr>
                <p:cNvPr id="37" name="Rectangle 36"/>
                <p:cNvSpPr/>
                <p:nvPr/>
              </p:nvSpPr>
              <p:spPr>
                <a:xfrm>
                  <a:off x="2894012" y="3200400"/>
                  <a:ext cx="914400" cy="381000"/>
                </a:xfrm>
                <a:prstGeom prst="rect">
                  <a:avLst/>
                </a:prstGeom>
                <a:solidFill>
                  <a:srgbClr val="C00000"/>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sp>
              <p:nvSpPr>
                <p:cNvPr id="38" name="Rectangle 37"/>
                <p:cNvSpPr/>
                <p:nvPr/>
              </p:nvSpPr>
              <p:spPr>
                <a:xfrm>
                  <a:off x="3808412" y="3200400"/>
                  <a:ext cx="304800" cy="381000"/>
                </a:xfrm>
                <a:prstGeom prst="rect">
                  <a:avLst/>
                </a:prstGeom>
                <a:solidFill>
                  <a:schemeClr val="bg1">
                    <a:lumMod val="65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a:solidFill>
                        <a:srgbClr val="C00000"/>
                      </a:solidFill>
                    </a:rPr>
                    <a:t>CP</a:t>
                  </a:r>
                </a:p>
              </p:txBody>
            </p:sp>
          </p:grpSp>
          <p:grpSp>
            <p:nvGrpSpPr>
              <p:cNvPr id="34" name="Group 33"/>
              <p:cNvGrpSpPr/>
              <p:nvPr/>
            </p:nvGrpSpPr>
            <p:grpSpPr>
              <a:xfrm>
                <a:off x="10133012" y="3421740"/>
                <a:ext cx="1219200" cy="228600"/>
                <a:chOff x="2894012" y="3200400"/>
                <a:chExt cx="1219200" cy="381000"/>
              </a:xfrm>
            </p:grpSpPr>
            <p:sp>
              <p:nvSpPr>
                <p:cNvPr id="35" name="Rectangle 34"/>
                <p:cNvSpPr/>
                <p:nvPr/>
              </p:nvSpPr>
              <p:spPr>
                <a:xfrm>
                  <a:off x="2894012" y="3200400"/>
                  <a:ext cx="914400" cy="381000"/>
                </a:xfrm>
                <a:prstGeom prst="rect">
                  <a:avLst/>
                </a:prstGeom>
                <a:solidFill>
                  <a:srgbClr val="C00000"/>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sp>
              <p:nvSpPr>
                <p:cNvPr id="36" name="Rectangle 35"/>
                <p:cNvSpPr/>
                <p:nvPr/>
              </p:nvSpPr>
              <p:spPr>
                <a:xfrm>
                  <a:off x="3808412" y="3200400"/>
                  <a:ext cx="304800" cy="381000"/>
                </a:xfrm>
                <a:prstGeom prst="rect">
                  <a:avLst/>
                </a:prstGeom>
                <a:solidFill>
                  <a:schemeClr val="bg1">
                    <a:lumMod val="65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a:solidFill>
                        <a:srgbClr val="C00000"/>
                      </a:solidFill>
                    </a:rPr>
                    <a:t>CP</a:t>
                  </a:r>
                </a:p>
              </p:txBody>
            </p:sp>
          </p:grpSp>
        </p:grpSp>
        <p:sp>
          <p:nvSpPr>
            <p:cNvPr id="39" name="Rectangle 38"/>
            <p:cNvSpPr/>
            <p:nvPr/>
          </p:nvSpPr>
          <p:spPr>
            <a:xfrm>
              <a:off x="8609012" y="2826654"/>
              <a:ext cx="914400" cy="381000"/>
            </a:xfrm>
            <a:prstGeom prst="rect">
              <a:avLst/>
            </a:prstGeom>
            <a:noFill/>
            <a:ln w="28575">
              <a:solidFill>
                <a:schemeClr val="bg1"/>
              </a:solidFill>
              <a:prstDash val="dash"/>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sp>
          <p:nvSpPr>
            <p:cNvPr id="40" name="Rectangle 39"/>
            <p:cNvSpPr/>
            <p:nvPr/>
          </p:nvSpPr>
          <p:spPr>
            <a:xfrm>
              <a:off x="8990012" y="3345540"/>
              <a:ext cx="914400" cy="381000"/>
            </a:xfrm>
            <a:prstGeom prst="rect">
              <a:avLst/>
            </a:prstGeom>
            <a:noFill/>
            <a:ln w="28575">
              <a:solidFill>
                <a:schemeClr val="bg1"/>
              </a:solidFill>
              <a:prstDash val="dash"/>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sp>
          <p:nvSpPr>
            <p:cNvPr id="43" name="TextBox 42"/>
            <p:cNvSpPr txBox="1"/>
            <p:nvPr/>
          </p:nvSpPr>
          <p:spPr>
            <a:xfrm>
              <a:off x="4875212" y="2507340"/>
              <a:ext cx="1219200" cy="304800"/>
            </a:xfrm>
            <a:prstGeom prst="rect">
              <a:avLst/>
            </a:prstGeom>
            <a:noFill/>
            <a:ln>
              <a:noFill/>
            </a:ln>
          </p:spPr>
          <p:txBody>
            <a:bodyPr wrap="none" lIns="0" tIns="0" rIns="0" bIns="0" rtlCol="0">
              <a:noAutofit/>
            </a:bodyPr>
            <a:lstStyle/>
            <a:p>
              <a:r>
                <a:rPr lang="en-US" sz="1600" dirty="0">
                  <a:solidFill>
                    <a:schemeClr val="bg1"/>
                  </a:solidFill>
                </a:rPr>
                <a:t>Synchronous</a:t>
              </a:r>
            </a:p>
          </p:txBody>
        </p:sp>
        <p:sp>
          <p:nvSpPr>
            <p:cNvPr id="44" name="TextBox 43"/>
            <p:cNvSpPr txBox="1"/>
            <p:nvPr/>
          </p:nvSpPr>
          <p:spPr>
            <a:xfrm>
              <a:off x="9371012" y="2507340"/>
              <a:ext cx="1219200" cy="304800"/>
            </a:xfrm>
            <a:prstGeom prst="rect">
              <a:avLst/>
            </a:prstGeom>
            <a:noFill/>
            <a:ln>
              <a:noFill/>
            </a:ln>
          </p:spPr>
          <p:txBody>
            <a:bodyPr wrap="none" lIns="0" tIns="0" rIns="0" bIns="0" rtlCol="0">
              <a:noAutofit/>
            </a:bodyPr>
            <a:lstStyle/>
            <a:p>
              <a:r>
                <a:rPr lang="en-US" sz="1600" dirty="0">
                  <a:solidFill>
                    <a:schemeClr val="bg1"/>
                  </a:solidFill>
                </a:rPr>
                <a:t>Asynchronous</a:t>
              </a:r>
            </a:p>
          </p:txBody>
        </p:sp>
        <p:sp>
          <p:nvSpPr>
            <p:cNvPr id="62" name="TextBox 61"/>
            <p:cNvSpPr txBox="1"/>
            <p:nvPr/>
          </p:nvSpPr>
          <p:spPr>
            <a:xfrm>
              <a:off x="3503612" y="2888340"/>
              <a:ext cx="457200" cy="228600"/>
            </a:xfrm>
            <a:prstGeom prst="rect">
              <a:avLst/>
            </a:prstGeom>
            <a:noFill/>
            <a:ln>
              <a:noFill/>
            </a:ln>
          </p:spPr>
          <p:txBody>
            <a:bodyPr wrap="none" lIns="0" tIns="0" rIns="0" bIns="0" rtlCol="0">
              <a:noAutofit/>
            </a:bodyPr>
            <a:lstStyle/>
            <a:p>
              <a:r>
                <a:rPr lang="en-US" sz="1200" dirty="0">
                  <a:solidFill>
                    <a:schemeClr val="tx2"/>
                  </a:solidFill>
                </a:rPr>
                <a:t>TRP 1</a:t>
              </a:r>
            </a:p>
          </p:txBody>
        </p:sp>
        <p:sp>
          <p:nvSpPr>
            <p:cNvPr id="63" name="TextBox 62"/>
            <p:cNvSpPr txBox="1"/>
            <p:nvPr/>
          </p:nvSpPr>
          <p:spPr>
            <a:xfrm>
              <a:off x="3503612" y="3421740"/>
              <a:ext cx="457200" cy="228600"/>
            </a:xfrm>
            <a:prstGeom prst="rect">
              <a:avLst/>
            </a:prstGeom>
            <a:noFill/>
            <a:ln>
              <a:noFill/>
            </a:ln>
          </p:spPr>
          <p:txBody>
            <a:bodyPr wrap="none" lIns="0" tIns="0" rIns="0" bIns="0" rtlCol="0">
              <a:noAutofit/>
            </a:bodyPr>
            <a:lstStyle/>
            <a:p>
              <a:r>
                <a:rPr lang="en-US" sz="1200" dirty="0">
                  <a:solidFill>
                    <a:schemeClr val="tx2"/>
                  </a:solidFill>
                </a:rPr>
                <a:t>TRP 2</a:t>
              </a:r>
            </a:p>
          </p:txBody>
        </p:sp>
        <p:sp>
          <p:nvSpPr>
            <p:cNvPr id="64" name="TextBox 63"/>
            <p:cNvSpPr txBox="1"/>
            <p:nvPr/>
          </p:nvSpPr>
          <p:spPr>
            <a:xfrm>
              <a:off x="7847012" y="2888340"/>
              <a:ext cx="457200" cy="228600"/>
            </a:xfrm>
            <a:prstGeom prst="rect">
              <a:avLst/>
            </a:prstGeom>
            <a:noFill/>
            <a:ln>
              <a:noFill/>
            </a:ln>
          </p:spPr>
          <p:txBody>
            <a:bodyPr wrap="none" lIns="0" tIns="0" rIns="0" bIns="0" rtlCol="0">
              <a:noAutofit/>
            </a:bodyPr>
            <a:lstStyle/>
            <a:p>
              <a:r>
                <a:rPr lang="en-US" sz="1200" dirty="0">
                  <a:solidFill>
                    <a:schemeClr val="tx2"/>
                  </a:solidFill>
                </a:rPr>
                <a:t>TRP 1</a:t>
              </a:r>
            </a:p>
          </p:txBody>
        </p:sp>
        <p:sp>
          <p:nvSpPr>
            <p:cNvPr id="65" name="TextBox 64"/>
            <p:cNvSpPr txBox="1"/>
            <p:nvPr/>
          </p:nvSpPr>
          <p:spPr>
            <a:xfrm>
              <a:off x="7847012" y="3421740"/>
              <a:ext cx="457200" cy="228600"/>
            </a:xfrm>
            <a:prstGeom prst="rect">
              <a:avLst/>
            </a:prstGeom>
            <a:noFill/>
            <a:ln>
              <a:noFill/>
            </a:ln>
          </p:spPr>
          <p:txBody>
            <a:bodyPr wrap="none" lIns="0" tIns="0" rIns="0" bIns="0" rtlCol="0">
              <a:noAutofit/>
            </a:bodyPr>
            <a:lstStyle/>
            <a:p>
              <a:r>
                <a:rPr lang="en-US" sz="1200" dirty="0">
                  <a:solidFill>
                    <a:schemeClr val="tx2"/>
                  </a:solidFill>
                </a:rPr>
                <a:t>TRP 2</a:t>
              </a:r>
            </a:p>
          </p:txBody>
        </p:sp>
      </p:grpSp>
      <p:grpSp>
        <p:nvGrpSpPr>
          <p:cNvPr id="42" name="Group 41">
            <a:extLst>
              <a:ext uri="{FF2B5EF4-FFF2-40B4-BE49-F238E27FC236}">
                <a16:creationId xmlns:a16="http://schemas.microsoft.com/office/drawing/2014/main" id="{D6252892-E70A-42FA-A9B4-A4F4CDC23D60}"/>
              </a:ext>
            </a:extLst>
          </p:cNvPr>
          <p:cNvGrpSpPr/>
          <p:nvPr/>
        </p:nvGrpSpPr>
        <p:grpSpPr>
          <a:xfrm>
            <a:off x="570717" y="4392780"/>
            <a:ext cx="1954766" cy="2261755"/>
            <a:chOff x="411410" y="3895971"/>
            <a:chExt cx="2422030" cy="2809629"/>
          </a:xfrm>
        </p:grpSpPr>
        <p:sp>
          <p:nvSpPr>
            <p:cNvPr id="45" name="TextBox 44"/>
            <p:cNvSpPr txBox="1"/>
            <p:nvPr/>
          </p:nvSpPr>
          <p:spPr>
            <a:xfrm>
              <a:off x="411410" y="5828579"/>
              <a:ext cx="1219200" cy="304800"/>
            </a:xfrm>
            <a:prstGeom prst="rect">
              <a:avLst/>
            </a:prstGeom>
            <a:noFill/>
            <a:ln>
              <a:noFill/>
            </a:ln>
          </p:spPr>
          <p:txBody>
            <a:bodyPr wrap="none" lIns="0" tIns="0" rIns="0" bIns="0" rtlCol="0">
              <a:noAutofit/>
            </a:bodyPr>
            <a:lstStyle/>
            <a:p>
              <a:r>
                <a:rPr lang="en-US" sz="1600" dirty="0">
                  <a:solidFill>
                    <a:schemeClr val="bg1"/>
                  </a:solidFill>
                </a:rPr>
                <a:t>Overlapped</a:t>
              </a:r>
            </a:p>
            <a:p>
              <a:r>
                <a:rPr lang="en-US" sz="1600" dirty="0">
                  <a:solidFill>
                    <a:schemeClr val="bg1"/>
                  </a:solidFill>
                </a:rPr>
                <a:t>PRB allocation </a:t>
              </a:r>
            </a:p>
          </p:txBody>
        </p:sp>
        <p:sp>
          <p:nvSpPr>
            <p:cNvPr id="46" name="TextBox 45"/>
            <p:cNvSpPr txBox="1"/>
            <p:nvPr/>
          </p:nvSpPr>
          <p:spPr>
            <a:xfrm>
              <a:off x="417512" y="4495800"/>
              <a:ext cx="1219200" cy="304800"/>
            </a:xfrm>
            <a:prstGeom prst="rect">
              <a:avLst/>
            </a:prstGeom>
            <a:noFill/>
            <a:ln>
              <a:noFill/>
            </a:ln>
          </p:spPr>
          <p:txBody>
            <a:bodyPr wrap="none" lIns="0" tIns="0" rIns="0" bIns="0" rtlCol="0">
              <a:noAutofit/>
            </a:bodyPr>
            <a:lstStyle/>
            <a:p>
              <a:r>
                <a:rPr lang="en-US" sz="1600" dirty="0">
                  <a:solidFill>
                    <a:schemeClr val="bg1"/>
                  </a:solidFill>
                </a:rPr>
                <a:t>Non-overlapped</a:t>
              </a:r>
            </a:p>
            <a:p>
              <a:r>
                <a:rPr lang="en-US" sz="1600" dirty="0">
                  <a:solidFill>
                    <a:schemeClr val="bg1"/>
                  </a:solidFill>
                </a:rPr>
                <a:t>PRB allocation </a:t>
              </a:r>
            </a:p>
          </p:txBody>
        </p:sp>
        <p:sp>
          <p:nvSpPr>
            <p:cNvPr id="58" name="Rectangle 57"/>
            <p:cNvSpPr/>
            <p:nvPr/>
          </p:nvSpPr>
          <p:spPr>
            <a:xfrm>
              <a:off x="2055812" y="4114800"/>
              <a:ext cx="228600" cy="609600"/>
            </a:xfrm>
            <a:prstGeom prst="rect">
              <a:avLst/>
            </a:prstGeom>
            <a:solidFill>
              <a:schemeClr val="tx1"/>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sp>
          <p:nvSpPr>
            <p:cNvPr id="59" name="Rectangle 58"/>
            <p:cNvSpPr/>
            <p:nvPr/>
          </p:nvSpPr>
          <p:spPr>
            <a:xfrm>
              <a:off x="2055812" y="4724400"/>
              <a:ext cx="228600" cy="457200"/>
            </a:xfrm>
            <a:prstGeom prst="rect">
              <a:avLst/>
            </a:prstGeom>
            <a:solidFill>
              <a:srgbClr val="0C2577"/>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sp>
          <p:nvSpPr>
            <p:cNvPr id="60" name="Rectangle 59"/>
            <p:cNvSpPr/>
            <p:nvPr/>
          </p:nvSpPr>
          <p:spPr>
            <a:xfrm>
              <a:off x="2436812" y="4114800"/>
              <a:ext cx="228600" cy="533400"/>
            </a:xfrm>
            <a:prstGeom prst="rect">
              <a:avLst/>
            </a:prstGeom>
            <a:solidFill>
              <a:srgbClr val="C00000"/>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sp>
          <p:nvSpPr>
            <p:cNvPr id="61" name="Rectangle 60"/>
            <p:cNvSpPr/>
            <p:nvPr/>
          </p:nvSpPr>
          <p:spPr>
            <a:xfrm>
              <a:off x="2436812" y="4648200"/>
              <a:ext cx="228600" cy="533400"/>
            </a:xfrm>
            <a:prstGeom prst="rect">
              <a:avLst/>
            </a:prstGeom>
            <a:solidFill>
              <a:schemeClr val="tx1"/>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sp>
          <p:nvSpPr>
            <p:cNvPr id="66" name="TextBox 65"/>
            <p:cNvSpPr txBox="1"/>
            <p:nvPr/>
          </p:nvSpPr>
          <p:spPr>
            <a:xfrm>
              <a:off x="1903412" y="3897084"/>
              <a:ext cx="457200" cy="228600"/>
            </a:xfrm>
            <a:prstGeom prst="rect">
              <a:avLst/>
            </a:prstGeom>
            <a:noFill/>
            <a:ln>
              <a:noFill/>
            </a:ln>
          </p:spPr>
          <p:txBody>
            <a:bodyPr wrap="none" lIns="0" tIns="0" rIns="0" bIns="0" rtlCol="0">
              <a:noAutofit/>
            </a:bodyPr>
            <a:lstStyle/>
            <a:p>
              <a:r>
                <a:rPr lang="en-US" sz="1200" dirty="0">
                  <a:solidFill>
                    <a:schemeClr val="tx2"/>
                  </a:solidFill>
                </a:rPr>
                <a:t>TRP 1</a:t>
              </a:r>
            </a:p>
          </p:txBody>
        </p:sp>
        <p:sp>
          <p:nvSpPr>
            <p:cNvPr id="67" name="TextBox 66"/>
            <p:cNvSpPr txBox="1"/>
            <p:nvPr/>
          </p:nvSpPr>
          <p:spPr>
            <a:xfrm>
              <a:off x="2376240" y="3895971"/>
              <a:ext cx="457200" cy="228600"/>
            </a:xfrm>
            <a:prstGeom prst="rect">
              <a:avLst/>
            </a:prstGeom>
            <a:noFill/>
            <a:ln>
              <a:noFill/>
            </a:ln>
          </p:spPr>
          <p:txBody>
            <a:bodyPr wrap="none" lIns="0" tIns="0" rIns="0" bIns="0" rtlCol="0">
              <a:noAutofit/>
            </a:bodyPr>
            <a:lstStyle/>
            <a:p>
              <a:r>
                <a:rPr lang="en-US" sz="1200" dirty="0">
                  <a:solidFill>
                    <a:schemeClr val="tx2"/>
                  </a:solidFill>
                </a:rPr>
                <a:t>TRP 2</a:t>
              </a:r>
            </a:p>
          </p:txBody>
        </p:sp>
        <p:sp>
          <p:nvSpPr>
            <p:cNvPr id="68" name="Rectangle 67"/>
            <p:cNvSpPr/>
            <p:nvPr/>
          </p:nvSpPr>
          <p:spPr>
            <a:xfrm>
              <a:off x="2055812" y="5638800"/>
              <a:ext cx="228600" cy="609600"/>
            </a:xfrm>
            <a:prstGeom prst="rect">
              <a:avLst/>
            </a:prstGeom>
            <a:solidFill>
              <a:schemeClr val="tx1"/>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sp>
          <p:nvSpPr>
            <p:cNvPr id="69" name="Rectangle 68"/>
            <p:cNvSpPr/>
            <p:nvPr/>
          </p:nvSpPr>
          <p:spPr>
            <a:xfrm>
              <a:off x="2055812" y="5943600"/>
              <a:ext cx="228600" cy="762000"/>
            </a:xfrm>
            <a:prstGeom prst="rect">
              <a:avLst/>
            </a:prstGeom>
            <a:solidFill>
              <a:srgbClr val="0C2577"/>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sp>
          <p:nvSpPr>
            <p:cNvPr id="71" name="Rectangle 70"/>
            <p:cNvSpPr/>
            <p:nvPr/>
          </p:nvSpPr>
          <p:spPr>
            <a:xfrm>
              <a:off x="2436812" y="6172200"/>
              <a:ext cx="228600" cy="533400"/>
            </a:xfrm>
            <a:prstGeom prst="rect">
              <a:avLst/>
            </a:prstGeom>
            <a:solidFill>
              <a:schemeClr val="tx1"/>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sp>
          <p:nvSpPr>
            <p:cNvPr id="70" name="Rectangle 69"/>
            <p:cNvSpPr/>
            <p:nvPr/>
          </p:nvSpPr>
          <p:spPr>
            <a:xfrm>
              <a:off x="2436812" y="5638800"/>
              <a:ext cx="228600" cy="762000"/>
            </a:xfrm>
            <a:prstGeom prst="rect">
              <a:avLst/>
            </a:prstGeom>
            <a:solidFill>
              <a:srgbClr val="C00000"/>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grpSp>
      <p:sp>
        <p:nvSpPr>
          <p:cNvPr id="74" name="TextBox 73"/>
          <p:cNvSpPr txBox="1"/>
          <p:nvPr/>
        </p:nvSpPr>
        <p:spPr>
          <a:xfrm>
            <a:off x="3583034" y="4559279"/>
            <a:ext cx="3657600" cy="914400"/>
          </a:xfrm>
          <a:prstGeom prst="rect">
            <a:avLst/>
          </a:prstGeom>
          <a:noFill/>
          <a:ln>
            <a:noFill/>
          </a:ln>
        </p:spPr>
        <p:txBody>
          <a:bodyPr wrap="none" lIns="0" tIns="0" rIns="0" bIns="0" rtlCol="0">
            <a:noAutofit/>
          </a:bodyPr>
          <a:lstStyle/>
          <a:p>
            <a:r>
              <a:rPr lang="en-US" sz="1200" dirty="0">
                <a:solidFill>
                  <a:schemeClr val="bg1"/>
                </a:solidFill>
              </a:rPr>
              <a:t>Single FFT Window</a:t>
            </a:r>
          </a:p>
          <a:p>
            <a:r>
              <a:rPr lang="en-US" sz="1200" dirty="0">
                <a:solidFill>
                  <a:schemeClr val="bg1"/>
                </a:solidFill>
              </a:rPr>
              <a:t>Joint Demodulation</a:t>
            </a:r>
          </a:p>
          <a:p>
            <a:r>
              <a:rPr lang="en-US" sz="1200" dirty="0">
                <a:solidFill>
                  <a:schemeClr val="bg1"/>
                </a:solidFill>
              </a:rPr>
              <a:t>Ideal Backhaul with joint scheduling</a:t>
            </a:r>
          </a:p>
          <a:p>
            <a:r>
              <a:rPr lang="en-US" sz="1200" dirty="0">
                <a:solidFill>
                  <a:schemeClr val="bg1"/>
                </a:solidFill>
              </a:rPr>
              <a:t>Joint or independent CSI</a:t>
            </a:r>
          </a:p>
        </p:txBody>
      </p:sp>
      <p:sp>
        <p:nvSpPr>
          <p:cNvPr id="75" name="TextBox 74"/>
          <p:cNvSpPr txBox="1"/>
          <p:nvPr/>
        </p:nvSpPr>
        <p:spPr>
          <a:xfrm>
            <a:off x="3578336" y="5740136"/>
            <a:ext cx="2133600" cy="914400"/>
          </a:xfrm>
          <a:prstGeom prst="rect">
            <a:avLst/>
          </a:prstGeom>
          <a:noFill/>
          <a:ln>
            <a:noFill/>
          </a:ln>
        </p:spPr>
        <p:txBody>
          <a:bodyPr wrap="none" lIns="0" tIns="0" rIns="0" bIns="0" rtlCol="0">
            <a:noAutofit/>
          </a:bodyPr>
          <a:lstStyle/>
          <a:p>
            <a:r>
              <a:rPr lang="en-US" sz="1200" dirty="0">
                <a:solidFill>
                  <a:schemeClr val="bg1"/>
                </a:solidFill>
              </a:rPr>
              <a:t>Single FFT Window</a:t>
            </a:r>
          </a:p>
          <a:p>
            <a:r>
              <a:rPr lang="en-US" sz="1200" dirty="0">
                <a:solidFill>
                  <a:schemeClr val="bg1"/>
                </a:solidFill>
              </a:rPr>
              <a:t>Joint Demodulation</a:t>
            </a:r>
          </a:p>
          <a:p>
            <a:r>
              <a:rPr lang="en-US" sz="1200" dirty="0">
                <a:solidFill>
                  <a:schemeClr val="bg1"/>
                </a:solidFill>
              </a:rPr>
              <a:t>Ideal Backhaul with independent scheduling</a:t>
            </a:r>
          </a:p>
          <a:p>
            <a:r>
              <a:rPr lang="en-US" sz="1200" dirty="0">
                <a:solidFill>
                  <a:schemeClr val="bg1"/>
                </a:solidFill>
              </a:rPr>
              <a:t>Joint or independent CSI</a:t>
            </a:r>
          </a:p>
        </p:txBody>
      </p:sp>
      <p:sp>
        <p:nvSpPr>
          <p:cNvPr id="76" name="TextBox 75"/>
          <p:cNvSpPr txBox="1"/>
          <p:nvPr/>
        </p:nvSpPr>
        <p:spPr>
          <a:xfrm>
            <a:off x="8145865" y="4435928"/>
            <a:ext cx="2133600" cy="914400"/>
          </a:xfrm>
          <a:prstGeom prst="rect">
            <a:avLst/>
          </a:prstGeom>
          <a:noFill/>
          <a:ln>
            <a:noFill/>
          </a:ln>
        </p:spPr>
        <p:txBody>
          <a:bodyPr wrap="none" lIns="0" tIns="0" rIns="0" bIns="0" rtlCol="0">
            <a:noAutofit/>
          </a:bodyPr>
          <a:lstStyle/>
          <a:p>
            <a:r>
              <a:rPr lang="en-US" sz="1200" dirty="0">
                <a:solidFill>
                  <a:schemeClr val="bg1"/>
                </a:solidFill>
              </a:rPr>
              <a:t>Dual FFT Window</a:t>
            </a:r>
          </a:p>
          <a:p>
            <a:r>
              <a:rPr lang="en-US" sz="1200" dirty="0">
                <a:solidFill>
                  <a:schemeClr val="bg1"/>
                </a:solidFill>
              </a:rPr>
              <a:t>Independent Demodulation (SIC)</a:t>
            </a:r>
          </a:p>
          <a:p>
            <a:r>
              <a:rPr lang="en-US" sz="1200" dirty="0">
                <a:solidFill>
                  <a:schemeClr val="bg1"/>
                </a:solidFill>
              </a:rPr>
              <a:t>Non Ideal Backhaul with semi-static resource </a:t>
            </a:r>
          </a:p>
          <a:p>
            <a:r>
              <a:rPr lang="en-US" sz="1200" dirty="0">
                <a:solidFill>
                  <a:schemeClr val="bg1"/>
                </a:solidFill>
              </a:rPr>
              <a:t>Partitioning</a:t>
            </a:r>
          </a:p>
          <a:p>
            <a:r>
              <a:rPr lang="en-US" sz="1200" dirty="0">
                <a:solidFill>
                  <a:schemeClr val="bg1"/>
                </a:solidFill>
              </a:rPr>
              <a:t>Independent CSI</a:t>
            </a:r>
          </a:p>
        </p:txBody>
      </p:sp>
      <p:sp>
        <p:nvSpPr>
          <p:cNvPr id="77" name="TextBox 76"/>
          <p:cNvSpPr txBox="1"/>
          <p:nvPr/>
        </p:nvSpPr>
        <p:spPr>
          <a:xfrm>
            <a:off x="8145865" y="5704027"/>
            <a:ext cx="2133600" cy="914400"/>
          </a:xfrm>
          <a:prstGeom prst="rect">
            <a:avLst/>
          </a:prstGeom>
          <a:noFill/>
          <a:ln>
            <a:noFill/>
          </a:ln>
        </p:spPr>
        <p:txBody>
          <a:bodyPr wrap="none" lIns="0" tIns="0" rIns="0" bIns="0" rtlCol="0">
            <a:noAutofit/>
          </a:bodyPr>
          <a:lstStyle/>
          <a:p>
            <a:r>
              <a:rPr lang="en-US" sz="1200" dirty="0">
                <a:solidFill>
                  <a:schemeClr val="bg1"/>
                </a:solidFill>
              </a:rPr>
              <a:t>Dual FFT Window</a:t>
            </a:r>
          </a:p>
          <a:p>
            <a:r>
              <a:rPr lang="en-US" sz="1200" dirty="0">
                <a:solidFill>
                  <a:schemeClr val="bg1"/>
                </a:solidFill>
              </a:rPr>
              <a:t>Independent Demodulation (SIC)</a:t>
            </a:r>
          </a:p>
          <a:p>
            <a:r>
              <a:rPr lang="en-US" sz="1200" dirty="0">
                <a:solidFill>
                  <a:schemeClr val="bg1"/>
                </a:solidFill>
              </a:rPr>
              <a:t>Non Ideal Backhaul with no coordination</a:t>
            </a:r>
          </a:p>
          <a:p>
            <a:r>
              <a:rPr lang="en-US" sz="1200" dirty="0">
                <a:solidFill>
                  <a:schemeClr val="bg1"/>
                </a:solidFill>
              </a:rPr>
              <a:t>(UE handles the layer partitioning)</a:t>
            </a:r>
          </a:p>
          <a:p>
            <a:r>
              <a:rPr lang="en-US" sz="1200" dirty="0">
                <a:solidFill>
                  <a:schemeClr val="bg1"/>
                </a:solidFill>
              </a:rPr>
              <a:t>Independent CSI</a:t>
            </a:r>
          </a:p>
        </p:txBody>
      </p:sp>
      <p:sp>
        <p:nvSpPr>
          <p:cNvPr id="72" name="Rectangle 71">
            <a:extLst>
              <a:ext uri="{FF2B5EF4-FFF2-40B4-BE49-F238E27FC236}">
                <a16:creationId xmlns:a16="http://schemas.microsoft.com/office/drawing/2014/main" id="{61080F0D-036C-4D87-8850-C441D801CD27}"/>
              </a:ext>
            </a:extLst>
          </p:cNvPr>
          <p:cNvSpPr/>
          <p:nvPr/>
        </p:nvSpPr>
        <p:spPr>
          <a:xfrm>
            <a:off x="10487298" y="448180"/>
            <a:ext cx="1210588" cy="369332"/>
          </a:xfrm>
          <a:prstGeom prst="rect">
            <a:avLst/>
          </a:prstGeom>
        </p:spPr>
        <p:txBody>
          <a:bodyPr wrap="none">
            <a:spAutoFit/>
          </a:bodyPr>
          <a:lstStyle/>
          <a:p>
            <a:r>
              <a:rPr lang="en-US" b="1" dirty="0">
                <a:solidFill>
                  <a:schemeClr val="bg1"/>
                </a:solidFill>
              </a:rPr>
              <a:t>RP-192708</a:t>
            </a:r>
            <a:endParaRPr lang="en-US" dirty="0">
              <a:solidFill>
                <a:schemeClr val="bg1"/>
              </a:solidFill>
            </a:endParaRPr>
          </a:p>
        </p:txBody>
      </p:sp>
    </p:spTree>
    <p:extLst>
      <p:ext uri="{BB962C8B-B14F-4D97-AF65-F5344CB8AC3E}">
        <p14:creationId xmlns:p14="http://schemas.microsoft.com/office/powerpoint/2010/main" val="23277159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281938-C14D-4974-A71E-1268A1462A1A}"/>
              </a:ext>
            </a:extLst>
          </p:cNvPr>
          <p:cNvSpPr>
            <a:spLocks noGrp="1"/>
          </p:cNvSpPr>
          <p:nvPr>
            <p:ph type="sldNum" sz="quarter" idx="11"/>
          </p:nvPr>
        </p:nvSpPr>
        <p:spPr/>
        <p:txBody>
          <a:bodyPr/>
          <a:lstStyle/>
          <a:p>
            <a:fld id="{12CB907E-C602-C34B-93F7-CA9E40714286}" type="slidenum">
              <a:rPr lang="en-US" smtClean="0"/>
              <a:pPr/>
              <a:t>12</a:t>
            </a:fld>
            <a:r>
              <a:rPr lang="en-US"/>
              <a:t> </a:t>
            </a:r>
            <a:endParaRPr lang="en-US" dirty="0"/>
          </a:p>
        </p:txBody>
      </p:sp>
      <p:sp>
        <p:nvSpPr>
          <p:cNvPr id="3" name="Title 2">
            <a:extLst>
              <a:ext uri="{FF2B5EF4-FFF2-40B4-BE49-F238E27FC236}">
                <a16:creationId xmlns:a16="http://schemas.microsoft.com/office/drawing/2014/main" id="{27CBD245-BEA0-45C8-BA12-6EC21B13D3AB}"/>
              </a:ext>
            </a:extLst>
          </p:cNvPr>
          <p:cNvSpPr>
            <a:spLocks noGrp="1"/>
          </p:cNvSpPr>
          <p:nvPr>
            <p:ph type="title"/>
          </p:nvPr>
        </p:nvSpPr>
        <p:spPr/>
        <p:txBody>
          <a:bodyPr/>
          <a:lstStyle/>
          <a:p>
            <a:r>
              <a:rPr lang="en-US" dirty="0"/>
              <a:t>References</a:t>
            </a:r>
          </a:p>
        </p:txBody>
      </p:sp>
      <p:sp>
        <p:nvSpPr>
          <p:cNvPr id="4" name="Content Placeholder 3">
            <a:extLst>
              <a:ext uri="{FF2B5EF4-FFF2-40B4-BE49-F238E27FC236}">
                <a16:creationId xmlns:a16="http://schemas.microsoft.com/office/drawing/2014/main" id="{5890394A-1481-49BA-B1C5-37BEA15A49EE}"/>
              </a:ext>
            </a:extLst>
          </p:cNvPr>
          <p:cNvSpPr>
            <a:spLocks noGrp="1"/>
          </p:cNvSpPr>
          <p:nvPr>
            <p:ph sz="quarter" idx="12"/>
          </p:nvPr>
        </p:nvSpPr>
        <p:spPr/>
        <p:txBody>
          <a:bodyPr/>
          <a:lstStyle/>
          <a:p>
            <a:r>
              <a:rPr lang="en-US" sz="2000" dirty="0"/>
              <a:t>[1] </a:t>
            </a:r>
            <a:r>
              <a:rPr lang="en-US" sz="1800" dirty="0"/>
              <a:t>RP-191551, TSG RAN Chairman, “Preparing for Rel-17”, 3GPP RAN#84, Newport Beach, USA, 3-6 June 2019</a:t>
            </a:r>
          </a:p>
          <a:p>
            <a:endParaRPr lang="en-US" dirty="0"/>
          </a:p>
        </p:txBody>
      </p:sp>
    </p:spTree>
    <p:extLst>
      <p:ext uri="{BB962C8B-B14F-4D97-AF65-F5344CB8AC3E}">
        <p14:creationId xmlns:p14="http://schemas.microsoft.com/office/powerpoint/2010/main" val="140686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3650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A4BEFB-C129-4C49-80C4-C6321099282E}"/>
              </a:ext>
            </a:extLst>
          </p:cNvPr>
          <p:cNvSpPr>
            <a:spLocks noGrp="1"/>
          </p:cNvSpPr>
          <p:nvPr>
            <p:ph type="sldNum" sz="quarter" idx="11"/>
          </p:nvPr>
        </p:nvSpPr>
        <p:spPr/>
        <p:txBody>
          <a:bodyPr/>
          <a:lstStyle/>
          <a:p>
            <a:fld id="{12CB907E-C602-C34B-93F7-CA9E40714286}" type="slidenum">
              <a:rPr lang="en-US" smtClean="0"/>
              <a:pPr/>
              <a:t>2</a:t>
            </a:fld>
            <a:r>
              <a:rPr lang="en-US"/>
              <a:t> </a:t>
            </a:r>
            <a:endParaRPr lang="en-US" dirty="0"/>
          </a:p>
        </p:txBody>
      </p:sp>
      <p:sp>
        <p:nvSpPr>
          <p:cNvPr id="3" name="Title 2">
            <a:extLst>
              <a:ext uri="{FF2B5EF4-FFF2-40B4-BE49-F238E27FC236}">
                <a16:creationId xmlns:a16="http://schemas.microsoft.com/office/drawing/2014/main" id="{EBBBBC2B-C76B-4840-8A62-0BBFE8D3AAF3}"/>
              </a:ext>
            </a:extLst>
          </p:cNvPr>
          <p:cNvSpPr>
            <a:spLocks noGrp="1"/>
          </p:cNvSpPr>
          <p:nvPr>
            <p:ph type="title"/>
          </p:nvPr>
        </p:nvSpPr>
        <p:spPr/>
        <p:txBody>
          <a:bodyPr/>
          <a:lstStyle/>
          <a:p>
            <a:r>
              <a:rPr lang="en-US" dirty="0"/>
              <a:t>MIMO Enhancements </a:t>
            </a:r>
          </a:p>
        </p:txBody>
      </p:sp>
      <p:sp>
        <p:nvSpPr>
          <p:cNvPr id="4" name="Content Placeholder 3">
            <a:extLst>
              <a:ext uri="{FF2B5EF4-FFF2-40B4-BE49-F238E27FC236}">
                <a16:creationId xmlns:a16="http://schemas.microsoft.com/office/drawing/2014/main" id="{878CCE8E-AB4B-4831-AECC-2922A0EF032F}"/>
              </a:ext>
            </a:extLst>
          </p:cNvPr>
          <p:cNvSpPr>
            <a:spLocks noGrp="1"/>
          </p:cNvSpPr>
          <p:nvPr>
            <p:ph sz="quarter" idx="12"/>
          </p:nvPr>
        </p:nvSpPr>
        <p:spPr/>
        <p:txBody>
          <a:bodyPr/>
          <a:lstStyle/>
          <a:p>
            <a:r>
              <a:rPr lang="en-US" dirty="0"/>
              <a:t>Rel. 17 enhancement for NR MIMO had the following guidance from the RAN chair in RAN#84 [1]</a:t>
            </a:r>
          </a:p>
          <a:p>
            <a:r>
              <a:rPr lang="en-US" dirty="0"/>
              <a:t>•	Enhancements motivated by current commercial deployments </a:t>
            </a:r>
          </a:p>
          <a:p>
            <a:r>
              <a:rPr lang="en-US" dirty="0"/>
              <a:t>•	Expand use cases</a:t>
            </a:r>
          </a:p>
          <a:p>
            <a:r>
              <a:rPr lang="en-US" dirty="0"/>
              <a:t>•	 E.g. Support for cases with high speed mobility, better support for FDD</a:t>
            </a:r>
          </a:p>
          <a:p>
            <a:endParaRPr lang="en-US" dirty="0"/>
          </a:p>
          <a:p>
            <a:r>
              <a:rPr lang="en-US" dirty="0"/>
              <a:t>Accordingly, an email discussion was kicked off in September to collect companies views and draft a WID proposal for RAN#86</a:t>
            </a:r>
          </a:p>
        </p:txBody>
      </p:sp>
      <p:sp>
        <p:nvSpPr>
          <p:cNvPr id="5" name="Rectangle 4">
            <a:extLst>
              <a:ext uri="{FF2B5EF4-FFF2-40B4-BE49-F238E27FC236}">
                <a16:creationId xmlns:a16="http://schemas.microsoft.com/office/drawing/2014/main" id="{DC83EAB9-FA9A-41D5-B73A-4B0B6F5F7C95}"/>
              </a:ext>
            </a:extLst>
          </p:cNvPr>
          <p:cNvSpPr/>
          <p:nvPr/>
        </p:nvSpPr>
        <p:spPr>
          <a:xfrm>
            <a:off x="10487298" y="448180"/>
            <a:ext cx="1210588" cy="369332"/>
          </a:xfrm>
          <a:prstGeom prst="rect">
            <a:avLst/>
          </a:prstGeom>
        </p:spPr>
        <p:txBody>
          <a:bodyPr wrap="none">
            <a:spAutoFit/>
          </a:bodyPr>
          <a:lstStyle/>
          <a:p>
            <a:r>
              <a:rPr lang="en-US" b="1" dirty="0">
                <a:solidFill>
                  <a:schemeClr val="bg1"/>
                </a:solidFill>
              </a:rPr>
              <a:t>RP-192708</a:t>
            </a:r>
            <a:endParaRPr lang="en-US" dirty="0">
              <a:solidFill>
                <a:schemeClr val="bg1"/>
              </a:solidFill>
            </a:endParaRPr>
          </a:p>
        </p:txBody>
      </p:sp>
    </p:spTree>
    <p:extLst>
      <p:ext uri="{BB962C8B-B14F-4D97-AF65-F5344CB8AC3E}">
        <p14:creationId xmlns:p14="http://schemas.microsoft.com/office/powerpoint/2010/main" val="649116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3</a:t>
            </a:fld>
            <a:r>
              <a:rPr lang="en-US"/>
              <a:t> </a:t>
            </a:r>
            <a:endParaRPr lang="en-US" dirty="0"/>
          </a:p>
        </p:txBody>
      </p:sp>
      <p:sp>
        <p:nvSpPr>
          <p:cNvPr id="3" name="Title 2"/>
          <p:cNvSpPr>
            <a:spLocks noGrp="1"/>
          </p:cNvSpPr>
          <p:nvPr>
            <p:ph type="title"/>
          </p:nvPr>
        </p:nvSpPr>
        <p:spPr/>
        <p:txBody>
          <a:bodyPr/>
          <a:lstStyle/>
          <a:p>
            <a:r>
              <a:rPr lang="en-US" dirty="0"/>
              <a:t>Enhancements for MIMO in Rel. 17</a:t>
            </a:r>
          </a:p>
        </p:txBody>
      </p:sp>
      <p:sp>
        <p:nvSpPr>
          <p:cNvPr id="4" name="Content Placeholder 3"/>
          <p:cNvSpPr>
            <a:spLocks noGrp="1"/>
          </p:cNvSpPr>
          <p:nvPr>
            <p:ph sz="quarter" idx="12"/>
          </p:nvPr>
        </p:nvSpPr>
        <p:spPr/>
        <p:txBody>
          <a:bodyPr/>
          <a:lstStyle/>
          <a:p>
            <a:pPr>
              <a:buClr>
                <a:schemeClr val="bg1"/>
              </a:buClr>
            </a:pPr>
            <a:r>
              <a:rPr lang="en-US" sz="2800" dirty="0"/>
              <a:t>In this document, we focus on two major topics for enhancements for MIMO in Rel. 17</a:t>
            </a:r>
          </a:p>
          <a:p>
            <a:pPr marL="571500" lvl="2" indent="-342900"/>
            <a:r>
              <a:rPr lang="en-US" sz="2400" dirty="0"/>
              <a:t>FDD MIMO Enhancements for FR1 </a:t>
            </a:r>
            <a:endParaRPr lang="en-US" sz="1100" dirty="0"/>
          </a:p>
          <a:p>
            <a:pPr marL="571500" lvl="2" indent="-342900"/>
            <a:r>
              <a:rPr lang="en-US" sz="2400" dirty="0"/>
              <a:t>MIMO Enhancements for FR2</a:t>
            </a:r>
            <a:endParaRPr lang="en-US" sz="1100" dirty="0"/>
          </a:p>
          <a:p>
            <a:endParaRPr lang="en-US" dirty="0"/>
          </a:p>
          <a:p>
            <a:r>
              <a:rPr lang="en-US" sz="2800" dirty="0">
                <a:solidFill>
                  <a:schemeClr val="tx2"/>
                </a:solidFill>
              </a:rPr>
              <a:t>We believe that FR1 and FR2 are both equally important for NR deployment and enhancements targeting both frequency bands should be included in MIMO enhancements in Rel. 17</a:t>
            </a:r>
          </a:p>
          <a:p>
            <a:pPr lvl="2" indent="0">
              <a:buNone/>
            </a:pPr>
            <a:endParaRPr lang="en-US" sz="2000" dirty="0"/>
          </a:p>
        </p:txBody>
      </p:sp>
      <p:sp>
        <p:nvSpPr>
          <p:cNvPr id="5" name="Rectangle 4">
            <a:extLst>
              <a:ext uri="{FF2B5EF4-FFF2-40B4-BE49-F238E27FC236}">
                <a16:creationId xmlns:a16="http://schemas.microsoft.com/office/drawing/2014/main" id="{672640E3-5D32-4CF9-8B30-86C670961C61}"/>
              </a:ext>
            </a:extLst>
          </p:cNvPr>
          <p:cNvSpPr/>
          <p:nvPr/>
        </p:nvSpPr>
        <p:spPr>
          <a:xfrm>
            <a:off x="10487298" y="448180"/>
            <a:ext cx="1210588" cy="369332"/>
          </a:xfrm>
          <a:prstGeom prst="rect">
            <a:avLst/>
          </a:prstGeom>
        </p:spPr>
        <p:txBody>
          <a:bodyPr wrap="none">
            <a:spAutoFit/>
          </a:bodyPr>
          <a:lstStyle/>
          <a:p>
            <a:r>
              <a:rPr lang="en-US" b="1" dirty="0">
                <a:solidFill>
                  <a:schemeClr val="bg1"/>
                </a:solidFill>
              </a:rPr>
              <a:t>RP-192708</a:t>
            </a:r>
            <a:endParaRPr lang="en-US" dirty="0">
              <a:solidFill>
                <a:schemeClr val="bg1"/>
              </a:solidFill>
            </a:endParaRPr>
          </a:p>
        </p:txBody>
      </p:sp>
    </p:spTree>
    <p:extLst>
      <p:ext uri="{BB962C8B-B14F-4D97-AF65-F5344CB8AC3E}">
        <p14:creationId xmlns:p14="http://schemas.microsoft.com/office/powerpoint/2010/main" val="3665883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EA6202-7D0F-456E-9336-62C6D7EA586E}"/>
              </a:ext>
            </a:extLst>
          </p:cNvPr>
          <p:cNvSpPr>
            <a:spLocks noGrp="1"/>
          </p:cNvSpPr>
          <p:nvPr>
            <p:ph type="sldNum" sz="quarter" idx="11"/>
          </p:nvPr>
        </p:nvSpPr>
        <p:spPr>
          <a:xfrm>
            <a:off x="360476" y="6427286"/>
            <a:ext cx="294066" cy="224790"/>
          </a:xfrm>
        </p:spPr>
        <p:txBody>
          <a:bodyPr/>
          <a:lstStyle/>
          <a:p>
            <a:fld id="{12CB907E-C602-C34B-93F7-CA9E40714286}" type="slidenum">
              <a:rPr lang="en-US" smtClean="0"/>
              <a:pPr/>
              <a:t>4</a:t>
            </a:fld>
            <a:r>
              <a:rPr lang="en-US"/>
              <a:t> </a:t>
            </a:r>
            <a:endParaRPr lang="en-US" dirty="0"/>
          </a:p>
        </p:txBody>
      </p:sp>
      <p:sp>
        <p:nvSpPr>
          <p:cNvPr id="3" name="Title 2">
            <a:extLst>
              <a:ext uri="{FF2B5EF4-FFF2-40B4-BE49-F238E27FC236}">
                <a16:creationId xmlns:a16="http://schemas.microsoft.com/office/drawing/2014/main" id="{E37F0605-1D60-4210-A861-6CA54C0F747C}"/>
              </a:ext>
            </a:extLst>
          </p:cNvPr>
          <p:cNvSpPr>
            <a:spLocks noGrp="1"/>
          </p:cNvSpPr>
          <p:nvPr>
            <p:ph type="title"/>
          </p:nvPr>
        </p:nvSpPr>
        <p:spPr/>
        <p:txBody>
          <a:bodyPr/>
          <a:lstStyle/>
          <a:p>
            <a:r>
              <a:rPr lang="en-US" dirty="0"/>
              <a:t>FDD MIMO Performance Enhancements</a:t>
            </a:r>
          </a:p>
        </p:txBody>
      </p:sp>
      <p:sp>
        <p:nvSpPr>
          <p:cNvPr id="5" name="Content Placeholder 3">
            <a:extLst>
              <a:ext uri="{FF2B5EF4-FFF2-40B4-BE49-F238E27FC236}">
                <a16:creationId xmlns:a16="http://schemas.microsoft.com/office/drawing/2014/main" id="{9D300F3E-A480-45B6-9FCC-CD2355084FB7}"/>
              </a:ext>
            </a:extLst>
          </p:cNvPr>
          <p:cNvSpPr txBox="1">
            <a:spLocks/>
          </p:cNvSpPr>
          <p:nvPr/>
        </p:nvSpPr>
        <p:spPr>
          <a:xfrm>
            <a:off x="455611" y="1143001"/>
            <a:ext cx="11074537" cy="3681548"/>
          </a:xfrm>
          <a:prstGeom prst="rect">
            <a:avLst/>
          </a:prstGeom>
          <a:ln w="28575">
            <a:noFill/>
          </a:ln>
        </p:spPr>
        <p:txBody>
          <a:bodyPr vert="horz" lIns="91440" tIns="91440" rIns="91440" bIns="91440" rtlCol="0">
            <a:noAutofit/>
          </a:bodyPr>
          <a:lst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chemeClr val="bg1"/>
              </a:buClr>
            </a:pPr>
            <a:r>
              <a:rPr lang="en-US" sz="2800" dirty="0"/>
              <a:t>In general, current LTE/NR MIMO feedback considers the angle domain as “long term” component thus designing the DFT beams to trace angles (</a:t>
            </a:r>
            <a:r>
              <a:rPr lang="en-US" sz="2800" dirty="0" err="1"/>
              <a:t>DoA</a:t>
            </a:r>
            <a:r>
              <a:rPr lang="en-US" sz="2800" dirty="0"/>
              <a:t>, </a:t>
            </a:r>
            <a:r>
              <a:rPr lang="en-US" sz="2800" dirty="0" err="1"/>
              <a:t>AoA</a:t>
            </a:r>
            <a:r>
              <a:rPr lang="en-US" sz="2800" dirty="0"/>
              <a:t>, </a:t>
            </a:r>
            <a:r>
              <a:rPr lang="en-US" sz="2800" dirty="0" err="1"/>
              <a:t>ZoA</a:t>
            </a:r>
            <a:r>
              <a:rPr lang="en-US" sz="2800" dirty="0"/>
              <a:t>, </a:t>
            </a:r>
            <a:r>
              <a:rPr lang="en-US" sz="2800" dirty="0" err="1"/>
              <a:t>ZoD</a:t>
            </a:r>
            <a:r>
              <a:rPr lang="en-US" sz="2800" dirty="0"/>
              <a:t>)</a:t>
            </a:r>
          </a:p>
          <a:p>
            <a:pPr marL="342900" indent="-342900">
              <a:buClr>
                <a:schemeClr val="bg1"/>
              </a:buClr>
              <a:buFont typeface="Arial" panose="020B0604020202020204" pitchFamily="34" charset="0"/>
              <a:buChar char="•"/>
            </a:pPr>
            <a:r>
              <a:rPr lang="en-US" dirty="0"/>
              <a:t>Type II CSI codebook in NR Rel. 15/16 improves MIMO performance in FDD bands at the expense of more feedback overhead and higher UE complexity</a:t>
            </a:r>
          </a:p>
          <a:p>
            <a:pPr marL="342900" indent="-342900">
              <a:buClr>
                <a:schemeClr val="bg1"/>
              </a:buClr>
              <a:buFont typeface="Arial" panose="020B0604020202020204" pitchFamily="34" charset="0"/>
              <a:buChar char="•"/>
            </a:pPr>
            <a:r>
              <a:rPr lang="en-US" dirty="0"/>
              <a:t>DFT based compression was introduced for type II CSI in Rel. 16 to reduce the feedback overhead</a:t>
            </a:r>
          </a:p>
          <a:p>
            <a:pPr>
              <a:buClr>
                <a:schemeClr val="bg1"/>
              </a:buClr>
            </a:pPr>
            <a:endParaRPr lang="en-US" sz="2800" dirty="0"/>
          </a:p>
          <a:p>
            <a:pPr>
              <a:buClr>
                <a:schemeClr val="bg1"/>
              </a:buClr>
            </a:pPr>
            <a:r>
              <a:rPr lang="en-US" sz="2800" dirty="0">
                <a:solidFill>
                  <a:schemeClr val="tx2"/>
                </a:solidFill>
              </a:rPr>
              <a:t>Improving the performance of MIMO in FDD bands beyond Rel. 15/16 while reducing the feedback overhead is crucial in Rel. 17</a:t>
            </a:r>
          </a:p>
          <a:p>
            <a:pPr marL="342900" indent="-342900">
              <a:buClr>
                <a:schemeClr val="bg1"/>
              </a:buClr>
              <a:buFont typeface="Arial" panose="020B0604020202020204" pitchFamily="34" charset="0"/>
              <a:buChar char="•"/>
            </a:pPr>
            <a:endParaRPr lang="en-US" sz="2800" dirty="0"/>
          </a:p>
          <a:p>
            <a:pPr>
              <a:buClr>
                <a:schemeClr val="bg1"/>
              </a:buClr>
            </a:pPr>
            <a:endParaRPr lang="en-US" sz="2800" dirty="0"/>
          </a:p>
        </p:txBody>
      </p:sp>
      <p:sp>
        <p:nvSpPr>
          <p:cNvPr id="6" name="Rectangle 5">
            <a:extLst>
              <a:ext uri="{FF2B5EF4-FFF2-40B4-BE49-F238E27FC236}">
                <a16:creationId xmlns:a16="http://schemas.microsoft.com/office/drawing/2014/main" id="{61E61D34-D523-4B98-93C6-ED6B9142F915}"/>
              </a:ext>
            </a:extLst>
          </p:cNvPr>
          <p:cNvSpPr/>
          <p:nvPr/>
        </p:nvSpPr>
        <p:spPr>
          <a:xfrm>
            <a:off x="10487298" y="448180"/>
            <a:ext cx="1210588" cy="369332"/>
          </a:xfrm>
          <a:prstGeom prst="rect">
            <a:avLst/>
          </a:prstGeom>
        </p:spPr>
        <p:txBody>
          <a:bodyPr wrap="none">
            <a:spAutoFit/>
          </a:bodyPr>
          <a:lstStyle/>
          <a:p>
            <a:r>
              <a:rPr lang="en-US" b="1" dirty="0">
                <a:solidFill>
                  <a:schemeClr val="bg1"/>
                </a:solidFill>
              </a:rPr>
              <a:t>RP-192708</a:t>
            </a:r>
            <a:endParaRPr lang="en-US" dirty="0">
              <a:solidFill>
                <a:schemeClr val="bg1"/>
              </a:solidFill>
            </a:endParaRPr>
          </a:p>
        </p:txBody>
      </p:sp>
    </p:spTree>
    <p:extLst>
      <p:ext uri="{BB962C8B-B14F-4D97-AF65-F5344CB8AC3E}">
        <p14:creationId xmlns:p14="http://schemas.microsoft.com/office/powerpoint/2010/main" val="10442500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FF1DB61-2BC3-4507-ADD5-9A41F23AF355}"/>
              </a:ext>
            </a:extLst>
          </p:cNvPr>
          <p:cNvSpPr>
            <a:spLocks noGrp="1"/>
          </p:cNvSpPr>
          <p:nvPr>
            <p:ph type="sldNum" sz="quarter" idx="11"/>
          </p:nvPr>
        </p:nvSpPr>
        <p:spPr/>
        <p:txBody>
          <a:bodyPr/>
          <a:lstStyle/>
          <a:p>
            <a:fld id="{12CB907E-C602-C34B-93F7-CA9E40714286}" type="slidenum">
              <a:rPr lang="en-US" smtClean="0"/>
              <a:pPr/>
              <a:t>5</a:t>
            </a:fld>
            <a:r>
              <a:rPr lang="en-US"/>
              <a:t> </a:t>
            </a:r>
            <a:endParaRPr lang="en-US" dirty="0"/>
          </a:p>
        </p:txBody>
      </p:sp>
      <p:sp>
        <p:nvSpPr>
          <p:cNvPr id="3" name="Title 2">
            <a:extLst>
              <a:ext uri="{FF2B5EF4-FFF2-40B4-BE49-F238E27FC236}">
                <a16:creationId xmlns:a16="http://schemas.microsoft.com/office/drawing/2014/main" id="{F05A24FE-8BCB-4863-9F05-88635A607FCD}"/>
              </a:ext>
            </a:extLst>
          </p:cNvPr>
          <p:cNvSpPr>
            <a:spLocks noGrp="1"/>
          </p:cNvSpPr>
          <p:nvPr>
            <p:ph type="title"/>
          </p:nvPr>
        </p:nvSpPr>
        <p:spPr/>
        <p:txBody>
          <a:bodyPr/>
          <a:lstStyle/>
          <a:p>
            <a:r>
              <a:rPr lang="en-US" dirty="0"/>
              <a:t>FDD MIMO Performance Enhancements</a:t>
            </a:r>
          </a:p>
        </p:txBody>
      </p:sp>
      <p:sp>
        <p:nvSpPr>
          <p:cNvPr id="4" name="Content Placeholder 3">
            <a:extLst>
              <a:ext uri="{FF2B5EF4-FFF2-40B4-BE49-F238E27FC236}">
                <a16:creationId xmlns:a16="http://schemas.microsoft.com/office/drawing/2014/main" id="{5BE3E938-21DA-4909-ACEF-ECBFC67CD727}"/>
              </a:ext>
            </a:extLst>
          </p:cNvPr>
          <p:cNvSpPr>
            <a:spLocks noGrp="1"/>
          </p:cNvSpPr>
          <p:nvPr>
            <p:ph sz="quarter" idx="12"/>
          </p:nvPr>
        </p:nvSpPr>
        <p:spPr>
          <a:xfrm>
            <a:off x="490939" y="1139371"/>
            <a:ext cx="11209064" cy="1999178"/>
          </a:xfrm>
          <a:noFill/>
        </p:spPr>
        <p:style>
          <a:lnRef idx="2">
            <a:schemeClr val="accent4"/>
          </a:lnRef>
          <a:fillRef idx="1">
            <a:schemeClr val="lt1"/>
          </a:fillRef>
          <a:effectRef idx="0">
            <a:schemeClr val="accent4"/>
          </a:effectRef>
          <a:fontRef idx="minor">
            <a:schemeClr val="dk1"/>
          </a:fontRef>
        </p:style>
        <p:txBody>
          <a:bodyPr/>
          <a:lstStyle/>
          <a:p>
            <a:pPr>
              <a:buClr>
                <a:schemeClr val="bg1"/>
              </a:buClr>
            </a:pPr>
            <a:r>
              <a:rPr lang="en-US" dirty="0">
                <a:solidFill>
                  <a:schemeClr val="bg1"/>
                </a:solidFill>
              </a:rPr>
              <a:t>Unlike TDD, exploiting reciprocity in FDD can be challenging depending on the separation between the UL and DL carriers, and over the air calibration limitations</a:t>
            </a:r>
          </a:p>
          <a:p>
            <a:pPr marL="342900" indent="-342900">
              <a:buClr>
                <a:schemeClr val="bg1"/>
              </a:buClr>
              <a:buFont typeface="Arial" panose="020B0604020202020204" pitchFamily="34" charset="0"/>
              <a:buChar char="•"/>
            </a:pPr>
            <a:r>
              <a:rPr lang="en-US" dirty="0">
                <a:solidFill>
                  <a:schemeClr val="bg1"/>
                </a:solidFill>
              </a:rPr>
              <a:t>Commonality between the UL and DL channels in FDD is conducive to using FDD reciprocity techniques</a:t>
            </a:r>
          </a:p>
          <a:p>
            <a:pPr marL="342900" indent="-342900">
              <a:buClr>
                <a:schemeClr val="bg1"/>
              </a:buClr>
              <a:buFont typeface="Arial" panose="020B0604020202020204" pitchFamily="34" charset="0"/>
              <a:buChar char="•"/>
            </a:pPr>
            <a:r>
              <a:rPr lang="en-US" dirty="0">
                <a:solidFill>
                  <a:schemeClr val="tx2"/>
                </a:solidFill>
              </a:rPr>
              <a:t>Partial FDD reciprocity can be exploited to improve the DL spectral efficiency </a:t>
            </a:r>
          </a:p>
          <a:p>
            <a:endParaRPr lang="en-US" dirty="0"/>
          </a:p>
        </p:txBody>
      </p:sp>
      <p:pic>
        <p:nvPicPr>
          <p:cNvPr id="5" name="Picture 4">
            <a:extLst>
              <a:ext uri="{FF2B5EF4-FFF2-40B4-BE49-F238E27FC236}">
                <a16:creationId xmlns:a16="http://schemas.microsoft.com/office/drawing/2014/main" id="{4C5B567C-C117-4DEE-A4E9-F7F935CA262D}"/>
              </a:ext>
            </a:extLst>
          </p:cNvPr>
          <p:cNvPicPr>
            <a:picLocks noChangeAspect="1"/>
          </p:cNvPicPr>
          <p:nvPr/>
        </p:nvPicPr>
        <p:blipFill>
          <a:blip r:embed="rId2"/>
          <a:stretch>
            <a:fillRect/>
          </a:stretch>
        </p:blipFill>
        <p:spPr>
          <a:xfrm>
            <a:off x="2353655" y="3310881"/>
            <a:ext cx="4267642" cy="3202307"/>
          </a:xfrm>
          <a:prstGeom prst="rect">
            <a:avLst/>
          </a:prstGeom>
        </p:spPr>
      </p:pic>
      <p:cxnSp>
        <p:nvCxnSpPr>
          <p:cNvPr id="6" name="Straight Arrow Connector 5">
            <a:extLst>
              <a:ext uri="{FF2B5EF4-FFF2-40B4-BE49-F238E27FC236}">
                <a16:creationId xmlns:a16="http://schemas.microsoft.com/office/drawing/2014/main" id="{83583951-DD9A-44C6-A026-3A03845241AF}"/>
              </a:ext>
            </a:extLst>
          </p:cNvPr>
          <p:cNvCxnSpPr>
            <a:cxnSpLocks/>
          </p:cNvCxnSpPr>
          <p:nvPr/>
        </p:nvCxnSpPr>
        <p:spPr>
          <a:xfrm flipH="1" flipV="1">
            <a:off x="6252754" y="3662065"/>
            <a:ext cx="1454225" cy="411063"/>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sp>
        <p:nvSpPr>
          <p:cNvPr id="7" name="Rectangle 6">
            <a:extLst>
              <a:ext uri="{FF2B5EF4-FFF2-40B4-BE49-F238E27FC236}">
                <a16:creationId xmlns:a16="http://schemas.microsoft.com/office/drawing/2014/main" id="{D610898D-AB6B-4E86-8970-25FFDF074DC2}"/>
              </a:ext>
            </a:extLst>
          </p:cNvPr>
          <p:cNvSpPr/>
          <p:nvPr/>
        </p:nvSpPr>
        <p:spPr>
          <a:xfrm>
            <a:off x="7706979" y="3867596"/>
            <a:ext cx="1356883" cy="842892"/>
          </a:xfrm>
          <a:prstGeom prst="rect">
            <a:avLst/>
          </a:prstGeom>
          <a:ln/>
        </p:spPr>
        <p:style>
          <a:lnRef idx="2">
            <a:schemeClr val="accent4"/>
          </a:lnRef>
          <a:fillRef idx="1">
            <a:schemeClr val="lt1"/>
          </a:fillRef>
          <a:effectRef idx="0">
            <a:schemeClr val="accent4"/>
          </a:effectRef>
          <a:fontRef idx="minor">
            <a:schemeClr val="dk1"/>
          </a:fontRef>
        </p:style>
        <p:txBody>
          <a:bodyPr lIns="0" tIns="0" rIns="0" bIns="0" rtlCol="0" anchor="ctr"/>
          <a:lstStyle/>
          <a:p>
            <a:pPr algn="ctr"/>
            <a:r>
              <a:rPr lang="en-US" sz="1400" dirty="0"/>
              <a:t>Mean reciprocity up to 3.5 dB for FDD</a:t>
            </a:r>
          </a:p>
        </p:txBody>
      </p:sp>
      <p:grpSp>
        <p:nvGrpSpPr>
          <p:cNvPr id="8" name="Group 7">
            <a:extLst>
              <a:ext uri="{FF2B5EF4-FFF2-40B4-BE49-F238E27FC236}">
                <a16:creationId xmlns:a16="http://schemas.microsoft.com/office/drawing/2014/main" id="{A3481DF3-BCC0-4FD5-810E-467BA8B50409}"/>
              </a:ext>
            </a:extLst>
          </p:cNvPr>
          <p:cNvGrpSpPr/>
          <p:nvPr/>
        </p:nvGrpSpPr>
        <p:grpSpPr>
          <a:xfrm>
            <a:off x="7076032" y="4874550"/>
            <a:ext cx="2369380" cy="829569"/>
            <a:chOff x="5018655" y="4952871"/>
            <a:chExt cx="4487939" cy="1453939"/>
          </a:xfrm>
        </p:grpSpPr>
        <p:sp>
          <p:nvSpPr>
            <p:cNvPr id="9" name="Rectangle 8">
              <a:extLst>
                <a:ext uri="{FF2B5EF4-FFF2-40B4-BE49-F238E27FC236}">
                  <a16:creationId xmlns:a16="http://schemas.microsoft.com/office/drawing/2014/main" id="{0B6A9E02-277A-4480-856E-7595BDE5E0D2}"/>
                </a:ext>
              </a:extLst>
            </p:cNvPr>
            <p:cNvSpPr/>
            <p:nvPr/>
          </p:nvSpPr>
          <p:spPr>
            <a:xfrm>
              <a:off x="5018655" y="5545113"/>
              <a:ext cx="4462515" cy="381000"/>
            </a:xfrm>
            <a:prstGeom prst="rect">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a:p>
          </p:txBody>
        </p:sp>
        <p:sp>
          <p:nvSpPr>
            <p:cNvPr id="10" name="Rectangle 9">
              <a:extLst>
                <a:ext uri="{FF2B5EF4-FFF2-40B4-BE49-F238E27FC236}">
                  <a16:creationId xmlns:a16="http://schemas.microsoft.com/office/drawing/2014/main" id="{881BFC8A-2BAA-44B9-8335-8E8A79005B46}"/>
                </a:ext>
              </a:extLst>
            </p:cNvPr>
            <p:cNvSpPr/>
            <p:nvPr/>
          </p:nvSpPr>
          <p:spPr>
            <a:xfrm>
              <a:off x="8820794" y="5547653"/>
              <a:ext cx="685800" cy="381000"/>
            </a:xfrm>
            <a:prstGeom prst="rect">
              <a:avLst/>
            </a:prstGeom>
            <a:ln/>
          </p:spPr>
          <p:style>
            <a:lnRef idx="2">
              <a:schemeClr val="accent4"/>
            </a:lnRef>
            <a:fillRef idx="1">
              <a:schemeClr val="lt1"/>
            </a:fillRef>
            <a:effectRef idx="0">
              <a:schemeClr val="accent4"/>
            </a:effectRef>
            <a:fontRef idx="minor">
              <a:schemeClr val="dk1"/>
            </a:fontRef>
          </p:style>
          <p:txBody>
            <a:bodyPr lIns="0" tIns="0" rIns="0" bIns="0" rtlCol="0" anchor="ctr"/>
            <a:lstStyle/>
            <a:p>
              <a:pPr algn="ctr"/>
              <a:r>
                <a:rPr lang="en-US" sz="1600" dirty="0"/>
                <a:t>DL</a:t>
              </a:r>
            </a:p>
          </p:txBody>
        </p:sp>
        <p:sp>
          <p:nvSpPr>
            <p:cNvPr id="11" name="Rectangle 10">
              <a:extLst>
                <a:ext uri="{FF2B5EF4-FFF2-40B4-BE49-F238E27FC236}">
                  <a16:creationId xmlns:a16="http://schemas.microsoft.com/office/drawing/2014/main" id="{16FAEB2E-61AA-4802-A0FB-6F5EDE9959D5}"/>
                </a:ext>
              </a:extLst>
            </p:cNvPr>
            <p:cNvSpPr/>
            <p:nvPr/>
          </p:nvSpPr>
          <p:spPr>
            <a:xfrm>
              <a:off x="5027598" y="5545113"/>
              <a:ext cx="685800" cy="381000"/>
            </a:xfrm>
            <a:prstGeom prst="rect">
              <a:avLst/>
            </a:prstGeom>
            <a:ln/>
          </p:spPr>
          <p:style>
            <a:lnRef idx="2">
              <a:schemeClr val="accent4"/>
            </a:lnRef>
            <a:fillRef idx="1">
              <a:schemeClr val="lt1"/>
            </a:fillRef>
            <a:effectRef idx="0">
              <a:schemeClr val="accent4"/>
            </a:effectRef>
            <a:fontRef idx="minor">
              <a:schemeClr val="dk1"/>
            </a:fontRef>
          </p:style>
          <p:txBody>
            <a:bodyPr lIns="0" tIns="0" rIns="0" bIns="0" rtlCol="0" anchor="ctr"/>
            <a:lstStyle/>
            <a:p>
              <a:pPr algn="ctr"/>
              <a:r>
                <a:rPr lang="en-US" sz="1600" dirty="0"/>
                <a:t>UL</a:t>
              </a:r>
            </a:p>
          </p:txBody>
        </p:sp>
        <p:cxnSp>
          <p:nvCxnSpPr>
            <p:cNvPr id="12" name="Straight Connector 11">
              <a:extLst>
                <a:ext uri="{FF2B5EF4-FFF2-40B4-BE49-F238E27FC236}">
                  <a16:creationId xmlns:a16="http://schemas.microsoft.com/office/drawing/2014/main" id="{89580FC6-C8A2-4137-B2AA-278A4582CEE9}"/>
                </a:ext>
              </a:extLst>
            </p:cNvPr>
            <p:cNvCxnSpPr>
              <a:cxnSpLocks/>
            </p:cNvCxnSpPr>
            <p:nvPr/>
          </p:nvCxnSpPr>
          <p:spPr>
            <a:xfrm flipH="1">
              <a:off x="7241879" y="5380281"/>
              <a:ext cx="8033" cy="692153"/>
            </a:xfrm>
            <a:prstGeom prst="lin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3E07F7D6-1AC1-481B-8251-2D022088594E}"/>
                </a:ext>
              </a:extLst>
            </p:cNvPr>
            <p:cNvSpPr txBox="1"/>
            <p:nvPr/>
          </p:nvSpPr>
          <p:spPr>
            <a:xfrm>
              <a:off x="7031417" y="6111663"/>
              <a:ext cx="597086" cy="295147"/>
            </a:xfrm>
            <a:prstGeom prst="rect">
              <a:avLst/>
            </a:prstGeom>
            <a:noFill/>
            <a:ln>
              <a:noFill/>
            </a:ln>
          </p:spPr>
          <p:txBody>
            <a:bodyPr wrap="square" lIns="0" tIns="0" rIns="0" bIns="0" rtlCol="0">
              <a:noAutofit/>
            </a:bodyPr>
            <a:lstStyle/>
            <a:p>
              <a:r>
                <a:rPr lang="en-US" sz="1200" dirty="0">
                  <a:solidFill>
                    <a:schemeClr val="bg1"/>
                  </a:solidFill>
                </a:rPr>
                <a:t>1.9GHz</a:t>
              </a:r>
            </a:p>
          </p:txBody>
        </p:sp>
        <p:sp>
          <p:nvSpPr>
            <p:cNvPr id="14" name="Left Brace 13">
              <a:extLst>
                <a:ext uri="{FF2B5EF4-FFF2-40B4-BE49-F238E27FC236}">
                  <a16:creationId xmlns:a16="http://schemas.microsoft.com/office/drawing/2014/main" id="{20DD8C88-E9A2-4562-A365-C1AE3E546A37}"/>
                </a:ext>
              </a:extLst>
            </p:cNvPr>
            <p:cNvSpPr/>
            <p:nvPr/>
          </p:nvSpPr>
          <p:spPr>
            <a:xfrm rot="16200000">
              <a:off x="9018657" y="5872600"/>
              <a:ext cx="305538" cy="641163"/>
            </a:xfrm>
            <a:prstGeom prst="leftBrac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15" name="Left Brace 14">
              <a:extLst>
                <a:ext uri="{FF2B5EF4-FFF2-40B4-BE49-F238E27FC236}">
                  <a16:creationId xmlns:a16="http://schemas.microsoft.com/office/drawing/2014/main" id="{58A07381-B638-4188-8342-DECD38433994}"/>
                </a:ext>
              </a:extLst>
            </p:cNvPr>
            <p:cNvSpPr/>
            <p:nvPr/>
          </p:nvSpPr>
          <p:spPr>
            <a:xfrm rot="16200000">
              <a:off x="5222926" y="5855477"/>
              <a:ext cx="295147" cy="685801"/>
            </a:xfrm>
            <a:prstGeom prst="leftBrac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cxnSp>
          <p:nvCxnSpPr>
            <p:cNvPr id="16" name="Straight Connector 15">
              <a:extLst>
                <a:ext uri="{FF2B5EF4-FFF2-40B4-BE49-F238E27FC236}">
                  <a16:creationId xmlns:a16="http://schemas.microsoft.com/office/drawing/2014/main" id="{E1BA0F14-5368-4F9E-A62B-E03AA388956D}"/>
                </a:ext>
              </a:extLst>
            </p:cNvPr>
            <p:cNvCxnSpPr/>
            <p:nvPr/>
          </p:nvCxnSpPr>
          <p:spPr>
            <a:xfrm>
              <a:off x="5340868" y="5097566"/>
              <a:ext cx="0" cy="416867"/>
            </a:xfrm>
            <a:prstGeom prst="lin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89A3C3A2-98BD-4C64-9DBF-1367AF4D47A1}"/>
                </a:ext>
              </a:extLst>
            </p:cNvPr>
            <p:cNvCxnSpPr/>
            <p:nvPr/>
          </p:nvCxnSpPr>
          <p:spPr>
            <a:xfrm>
              <a:off x="9148245" y="5128246"/>
              <a:ext cx="0" cy="416867"/>
            </a:xfrm>
            <a:prstGeom prst="lin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131F7C43-F6E8-4045-825F-2437970709DC}"/>
                </a:ext>
              </a:extLst>
            </p:cNvPr>
            <p:cNvCxnSpPr>
              <a:cxnSpLocks/>
            </p:cNvCxnSpPr>
            <p:nvPr/>
          </p:nvCxnSpPr>
          <p:spPr>
            <a:xfrm flipV="1">
              <a:off x="5340868" y="5324406"/>
              <a:ext cx="3822826" cy="12273"/>
            </a:xfrm>
            <a:prstGeom prst="straightConnector1">
              <a:avLst/>
            </a:prstGeom>
            <a:ln>
              <a:headEnd type="triangle" w="lg" len="lg"/>
              <a:tailEnd type="triangle" w="lg" len="lg"/>
            </a:ln>
          </p:spPr>
          <p:style>
            <a:lnRef idx="2">
              <a:schemeClr val="accent2"/>
            </a:lnRef>
            <a:fillRef idx="0">
              <a:schemeClr val="accent2"/>
            </a:fillRef>
            <a:effectRef idx="1">
              <a:schemeClr val="accent2"/>
            </a:effectRef>
            <a:fontRef idx="minor">
              <a:schemeClr val="tx1"/>
            </a:fontRef>
          </p:style>
        </p:cxnSp>
        <p:sp>
          <p:nvSpPr>
            <p:cNvPr id="19" name="TextBox 18">
              <a:extLst>
                <a:ext uri="{FF2B5EF4-FFF2-40B4-BE49-F238E27FC236}">
                  <a16:creationId xmlns:a16="http://schemas.microsoft.com/office/drawing/2014/main" id="{63C8A387-ABCE-43DC-9FC4-DB827A148446}"/>
                </a:ext>
              </a:extLst>
            </p:cNvPr>
            <p:cNvSpPr txBox="1"/>
            <p:nvPr/>
          </p:nvSpPr>
          <p:spPr>
            <a:xfrm>
              <a:off x="6727475" y="4952871"/>
              <a:ext cx="1204969" cy="289118"/>
            </a:xfrm>
            <a:prstGeom prst="rect">
              <a:avLst/>
            </a:prstGeom>
            <a:noFill/>
            <a:ln>
              <a:noFill/>
            </a:ln>
          </p:spPr>
          <p:txBody>
            <a:bodyPr wrap="square" lIns="0" tIns="0" rIns="0" bIns="0" rtlCol="0">
              <a:noAutofit/>
            </a:bodyPr>
            <a:lstStyle/>
            <a:p>
              <a:r>
                <a:rPr lang="en-US" sz="1200" dirty="0">
                  <a:solidFill>
                    <a:schemeClr val="bg1"/>
                  </a:solidFill>
                </a:rPr>
                <a:t>280MHz</a:t>
              </a:r>
            </a:p>
          </p:txBody>
        </p:sp>
      </p:grpSp>
      <p:sp>
        <p:nvSpPr>
          <p:cNvPr id="21" name="Rectangle 20">
            <a:extLst>
              <a:ext uri="{FF2B5EF4-FFF2-40B4-BE49-F238E27FC236}">
                <a16:creationId xmlns:a16="http://schemas.microsoft.com/office/drawing/2014/main" id="{98D6E88A-FD14-41E8-AF85-BF0EA42AF9B7}"/>
              </a:ext>
            </a:extLst>
          </p:cNvPr>
          <p:cNvSpPr/>
          <p:nvPr/>
        </p:nvSpPr>
        <p:spPr>
          <a:xfrm>
            <a:off x="10487298" y="448180"/>
            <a:ext cx="1210588" cy="369332"/>
          </a:xfrm>
          <a:prstGeom prst="rect">
            <a:avLst/>
          </a:prstGeom>
        </p:spPr>
        <p:txBody>
          <a:bodyPr wrap="none">
            <a:spAutoFit/>
          </a:bodyPr>
          <a:lstStyle/>
          <a:p>
            <a:r>
              <a:rPr lang="en-US" b="1" dirty="0">
                <a:solidFill>
                  <a:schemeClr val="bg1"/>
                </a:solidFill>
              </a:rPr>
              <a:t>RP-192708</a:t>
            </a:r>
            <a:endParaRPr lang="en-US" dirty="0">
              <a:solidFill>
                <a:schemeClr val="bg1"/>
              </a:solidFill>
            </a:endParaRPr>
          </a:p>
        </p:txBody>
      </p:sp>
    </p:spTree>
    <p:extLst>
      <p:ext uri="{BB962C8B-B14F-4D97-AF65-F5344CB8AC3E}">
        <p14:creationId xmlns:p14="http://schemas.microsoft.com/office/powerpoint/2010/main" val="35048350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91493AF-7500-4991-82C9-C21DF2BBBC4A}"/>
              </a:ext>
            </a:extLst>
          </p:cNvPr>
          <p:cNvSpPr>
            <a:spLocks noGrp="1"/>
          </p:cNvSpPr>
          <p:nvPr>
            <p:ph type="sldNum" sz="quarter" idx="11"/>
          </p:nvPr>
        </p:nvSpPr>
        <p:spPr>
          <a:xfrm>
            <a:off x="549857" y="6073019"/>
            <a:ext cx="294066" cy="224790"/>
          </a:xfrm>
        </p:spPr>
        <p:txBody>
          <a:bodyPr/>
          <a:lstStyle/>
          <a:p>
            <a:fld id="{12CB907E-C602-C34B-93F7-CA9E40714286}" type="slidenum">
              <a:rPr lang="en-US" smtClean="0"/>
              <a:pPr/>
              <a:t>6</a:t>
            </a:fld>
            <a:r>
              <a:rPr lang="en-US"/>
              <a:t> </a:t>
            </a:r>
            <a:endParaRPr lang="en-US" dirty="0"/>
          </a:p>
        </p:txBody>
      </p:sp>
      <p:sp>
        <p:nvSpPr>
          <p:cNvPr id="5" name="Title 2">
            <a:extLst>
              <a:ext uri="{FF2B5EF4-FFF2-40B4-BE49-F238E27FC236}">
                <a16:creationId xmlns:a16="http://schemas.microsoft.com/office/drawing/2014/main" id="{04F1AFE0-BCDE-4DCB-9F73-DB8DEF77E717}"/>
              </a:ext>
            </a:extLst>
          </p:cNvPr>
          <p:cNvSpPr txBox="1">
            <a:spLocks/>
          </p:cNvSpPr>
          <p:nvPr/>
        </p:nvSpPr>
        <p:spPr>
          <a:xfrm>
            <a:off x="488822" y="488869"/>
            <a:ext cx="11209064" cy="342206"/>
          </a:xfrm>
          <a:prstGeom prst="rect">
            <a:avLst/>
          </a:prstGeom>
        </p:spPr>
        <p:txBody>
          <a:bodyPr vert="horz" lIns="0" tIns="0" rIns="0" bIns="0" rtlCol="0" anchor="t">
            <a:noAutofit/>
          </a:bodyPr>
          <a:lstStyle>
            <a:lvl1pPr algn="l" defTabSz="457200" rtl="0" eaLnBrk="1" latinLnBrk="0" hangingPunct="1">
              <a:lnSpc>
                <a:spcPct val="110000"/>
              </a:lnSpc>
              <a:spcBef>
                <a:spcPct val="0"/>
              </a:spcBef>
              <a:spcAft>
                <a:spcPts val="1000"/>
              </a:spcAft>
              <a:buNone/>
              <a:defRPr sz="2800" b="1" kern="1200">
                <a:solidFill>
                  <a:schemeClr val="bg1"/>
                </a:solidFill>
                <a:latin typeface="+mj-lt"/>
                <a:ea typeface="+mj-ea"/>
                <a:cs typeface="+mj-cs"/>
              </a:defRPr>
            </a:lvl1pPr>
          </a:lstStyle>
          <a:p>
            <a:r>
              <a:rPr lang="en-US" dirty="0"/>
              <a:t>FDD MIMO Performance Enhancements</a:t>
            </a:r>
          </a:p>
        </p:txBody>
      </p:sp>
      <p:sp>
        <p:nvSpPr>
          <p:cNvPr id="6" name="Content Placeholder 3">
            <a:extLst>
              <a:ext uri="{FF2B5EF4-FFF2-40B4-BE49-F238E27FC236}">
                <a16:creationId xmlns:a16="http://schemas.microsoft.com/office/drawing/2014/main" id="{B9A42F74-941B-46A6-81BB-70A63DBF609E}"/>
              </a:ext>
            </a:extLst>
          </p:cNvPr>
          <p:cNvSpPr txBox="1">
            <a:spLocks/>
          </p:cNvSpPr>
          <p:nvPr/>
        </p:nvSpPr>
        <p:spPr>
          <a:xfrm>
            <a:off x="455612" y="1055917"/>
            <a:ext cx="11209064" cy="2823382"/>
          </a:xfrm>
          <a:prstGeom prst="rect">
            <a:avLst/>
          </a:prstGeom>
          <a:ln w="28575">
            <a:solidFill>
              <a:srgbClr val="0C2577"/>
            </a:solidFill>
          </a:ln>
        </p:spPr>
        <p:txBody>
          <a:bodyPr vert="horz" lIns="91440" tIns="91440" rIns="91440" bIns="91440" rtlCol="0">
            <a:noAutofit/>
          </a:bodyPr>
          <a:lst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chemeClr val="bg1"/>
              </a:buClr>
            </a:pPr>
            <a:r>
              <a:rPr lang="en-US" sz="2000" dirty="0"/>
              <a:t>Exploring the power-delay and power-Doppler profiles to track long term and frequency domain changing trends can significantly improve the feedback overhead</a:t>
            </a:r>
          </a:p>
          <a:p>
            <a:pPr marL="342900" indent="-342900">
              <a:buClr>
                <a:schemeClr val="bg1"/>
              </a:buClr>
              <a:buFont typeface="Arial" panose="020B0604020202020204" pitchFamily="34" charset="0"/>
              <a:buChar char="•"/>
            </a:pPr>
            <a:r>
              <a:rPr lang="en-US" sz="2000" dirty="0"/>
              <a:t>Exploit the invariance and sparsity of the channel in the delay Doppler domain</a:t>
            </a:r>
          </a:p>
          <a:p>
            <a:pPr marL="342900" indent="-342900">
              <a:buClr>
                <a:schemeClr val="bg1"/>
              </a:buClr>
              <a:buFont typeface="Arial" panose="020B0604020202020204" pitchFamily="34" charset="0"/>
              <a:buChar char="•"/>
            </a:pPr>
            <a:r>
              <a:rPr lang="en-US" sz="2000" dirty="0"/>
              <a:t>Extract reciprocity or partial reciprocity (channel covariance) based on delay-Doppler plane invariance</a:t>
            </a:r>
          </a:p>
          <a:p>
            <a:pPr marL="342900" indent="-342900">
              <a:buClr>
                <a:schemeClr val="bg1"/>
              </a:buClr>
              <a:buFont typeface="Arial" panose="020B0604020202020204" pitchFamily="34" charset="0"/>
              <a:buChar char="•"/>
            </a:pPr>
            <a:r>
              <a:rPr lang="en-US" sz="2000" dirty="0"/>
              <a:t>Need for UE-assisted over the air calibration for FDD</a:t>
            </a:r>
            <a:endParaRPr lang="en-US" dirty="0"/>
          </a:p>
          <a:p>
            <a:pPr>
              <a:buClr>
                <a:schemeClr val="bg1"/>
              </a:buClr>
            </a:pPr>
            <a:endParaRPr lang="en-US" sz="100" dirty="0">
              <a:solidFill>
                <a:schemeClr val="tx2"/>
              </a:solidFill>
            </a:endParaRPr>
          </a:p>
          <a:p>
            <a:pPr>
              <a:buClr>
                <a:schemeClr val="bg1"/>
              </a:buClr>
            </a:pPr>
            <a:r>
              <a:rPr lang="en-US" sz="2000" dirty="0">
                <a:solidFill>
                  <a:schemeClr val="tx2"/>
                </a:solidFill>
              </a:rPr>
              <a:t>Study CSI measurement and reporting (including codebook) where angle(s), Doppler(s) and delay(s) are estimated at the </a:t>
            </a:r>
            <a:r>
              <a:rPr lang="en-US" sz="2000" dirty="0" err="1">
                <a:solidFill>
                  <a:schemeClr val="tx2"/>
                </a:solidFill>
              </a:rPr>
              <a:t>gNB</a:t>
            </a:r>
            <a:r>
              <a:rPr lang="en-US" sz="2000" dirty="0">
                <a:solidFill>
                  <a:schemeClr val="tx2"/>
                </a:solidFill>
              </a:rPr>
              <a:t> based on SRS, and the remaining DL CSI is reported by the UE along with possible UE-assisted calibration mechanism, mainly targeting FR1</a:t>
            </a:r>
            <a:endParaRPr lang="en-US" sz="1800" dirty="0">
              <a:solidFill>
                <a:schemeClr val="tx2"/>
              </a:solidFill>
            </a:endParaRPr>
          </a:p>
        </p:txBody>
      </p:sp>
      <p:grpSp>
        <p:nvGrpSpPr>
          <p:cNvPr id="14" name="Group 13">
            <a:extLst>
              <a:ext uri="{FF2B5EF4-FFF2-40B4-BE49-F238E27FC236}">
                <a16:creationId xmlns:a16="http://schemas.microsoft.com/office/drawing/2014/main" id="{6569E3A1-D347-469F-8E01-C7C1F89BE75D}"/>
              </a:ext>
            </a:extLst>
          </p:cNvPr>
          <p:cNvGrpSpPr/>
          <p:nvPr/>
        </p:nvGrpSpPr>
        <p:grpSpPr>
          <a:xfrm>
            <a:off x="793225" y="4440115"/>
            <a:ext cx="3793395" cy="1296450"/>
            <a:chOff x="944562" y="3586849"/>
            <a:chExt cx="3793395" cy="1296450"/>
          </a:xfrm>
        </p:grpSpPr>
        <p:sp>
          <p:nvSpPr>
            <p:cNvPr id="15" name="Rectangle 14">
              <a:extLst>
                <a:ext uri="{FF2B5EF4-FFF2-40B4-BE49-F238E27FC236}">
                  <a16:creationId xmlns:a16="http://schemas.microsoft.com/office/drawing/2014/main" id="{05346BBB-22CC-4590-92BA-A34CA42D7DBA}"/>
                </a:ext>
              </a:extLst>
            </p:cNvPr>
            <p:cNvSpPr/>
            <p:nvPr/>
          </p:nvSpPr>
          <p:spPr>
            <a:xfrm>
              <a:off x="944562" y="3586849"/>
              <a:ext cx="838200" cy="533400"/>
            </a:xfrm>
            <a:prstGeom prst="rect">
              <a:avLst/>
            </a:prstGeom>
            <a:solidFill>
              <a:srgbClr val="0C2577"/>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err="1"/>
                <a:t>gNB</a:t>
              </a:r>
              <a:endParaRPr lang="en-US" dirty="0"/>
            </a:p>
          </p:txBody>
        </p:sp>
        <p:sp>
          <p:nvSpPr>
            <p:cNvPr id="16" name="Rectangle 15">
              <a:extLst>
                <a:ext uri="{FF2B5EF4-FFF2-40B4-BE49-F238E27FC236}">
                  <a16:creationId xmlns:a16="http://schemas.microsoft.com/office/drawing/2014/main" id="{CD38B457-94F7-489E-AB9E-C3C72F332178}"/>
                </a:ext>
              </a:extLst>
            </p:cNvPr>
            <p:cNvSpPr/>
            <p:nvPr/>
          </p:nvSpPr>
          <p:spPr>
            <a:xfrm>
              <a:off x="3899757" y="3586849"/>
              <a:ext cx="838200" cy="533400"/>
            </a:xfrm>
            <a:prstGeom prst="rect">
              <a:avLst/>
            </a:prstGeom>
            <a:solidFill>
              <a:srgbClr val="0C2577"/>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t>UE</a:t>
              </a:r>
            </a:p>
          </p:txBody>
        </p:sp>
        <p:sp>
          <p:nvSpPr>
            <p:cNvPr id="17" name="Cloud 16">
              <a:extLst>
                <a:ext uri="{FF2B5EF4-FFF2-40B4-BE49-F238E27FC236}">
                  <a16:creationId xmlns:a16="http://schemas.microsoft.com/office/drawing/2014/main" id="{B52D4E48-5CC6-46C3-8622-1A6451D6EEAC}"/>
                </a:ext>
              </a:extLst>
            </p:cNvPr>
            <p:cNvSpPr/>
            <p:nvPr/>
          </p:nvSpPr>
          <p:spPr>
            <a:xfrm>
              <a:off x="2360612" y="3586849"/>
              <a:ext cx="1022349" cy="607020"/>
            </a:xfrm>
            <a:prstGeom prst="cloud">
              <a:avLst/>
            </a:prstGeom>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en-US" sz="1050" dirty="0"/>
                <a:t>Channel</a:t>
              </a:r>
            </a:p>
          </p:txBody>
        </p:sp>
        <p:cxnSp>
          <p:nvCxnSpPr>
            <p:cNvPr id="18" name="Elbow Connector 11">
              <a:extLst>
                <a:ext uri="{FF2B5EF4-FFF2-40B4-BE49-F238E27FC236}">
                  <a16:creationId xmlns:a16="http://schemas.microsoft.com/office/drawing/2014/main" id="{39E256D1-4C5F-4E4C-A07B-D6AD581D3699}"/>
                </a:ext>
              </a:extLst>
            </p:cNvPr>
            <p:cNvCxnSpPr>
              <a:stCxn id="16" idx="2"/>
              <a:endCxn id="15" idx="2"/>
            </p:cNvCxnSpPr>
            <p:nvPr/>
          </p:nvCxnSpPr>
          <p:spPr>
            <a:xfrm rot="5400000">
              <a:off x="2841260" y="2642652"/>
              <a:ext cx="12700" cy="2955195"/>
            </a:xfrm>
            <a:prstGeom prst="bentConnector3">
              <a:avLst>
                <a:gd name="adj1" fmla="val 4261535"/>
              </a:avLst>
            </a:prstGeom>
            <a:ln w="6350" cmpd="sng">
              <a:solidFill>
                <a:schemeClr val="bg1"/>
              </a:solidFill>
              <a:tailEnd type="triangle"/>
            </a:ln>
            <a:effectLst/>
          </p:spPr>
          <p:style>
            <a:lnRef idx="2">
              <a:schemeClr val="accent1"/>
            </a:lnRef>
            <a:fillRef idx="0">
              <a:schemeClr val="accent1"/>
            </a:fillRef>
            <a:effectRef idx="1">
              <a:schemeClr val="accent1"/>
            </a:effectRef>
            <a:fontRef idx="minor">
              <a:schemeClr val="tx1"/>
            </a:fontRef>
          </p:style>
        </p:cxnSp>
        <p:sp>
          <p:nvSpPr>
            <p:cNvPr id="19" name="Rectangle 18">
              <a:extLst>
                <a:ext uri="{FF2B5EF4-FFF2-40B4-BE49-F238E27FC236}">
                  <a16:creationId xmlns:a16="http://schemas.microsoft.com/office/drawing/2014/main" id="{07EEA42D-1C12-491A-ABBB-FCEC8CB4A429}"/>
                </a:ext>
              </a:extLst>
            </p:cNvPr>
            <p:cNvSpPr/>
            <p:nvPr/>
          </p:nvSpPr>
          <p:spPr>
            <a:xfrm>
              <a:off x="2490419" y="4502299"/>
              <a:ext cx="914400" cy="381000"/>
            </a:xfrm>
            <a:prstGeom prst="rect">
              <a:avLst/>
            </a:prstGeom>
            <a:solidFill>
              <a:srgbClr val="0070C0"/>
            </a:solidFill>
            <a:ln>
              <a:solidFill>
                <a:schemeClr val="bg1"/>
              </a:solidFill>
            </a:ln>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a:r>
                <a:rPr lang="en-US" sz="1100" dirty="0" err="1">
                  <a:solidFill>
                    <a:schemeClr val="bg1"/>
                  </a:solidFill>
                </a:rPr>
                <a:t>Calib</a:t>
              </a:r>
              <a:r>
                <a:rPr lang="en-US" sz="1100" dirty="0">
                  <a:solidFill>
                    <a:schemeClr val="bg1"/>
                  </a:solidFill>
                </a:rPr>
                <a:t>/Feedback Container</a:t>
              </a:r>
            </a:p>
          </p:txBody>
        </p:sp>
      </p:grpSp>
      <p:sp>
        <p:nvSpPr>
          <p:cNvPr id="20" name="Rectangle 19">
            <a:extLst>
              <a:ext uri="{FF2B5EF4-FFF2-40B4-BE49-F238E27FC236}">
                <a16:creationId xmlns:a16="http://schemas.microsoft.com/office/drawing/2014/main" id="{87CD2392-9828-48A4-A6D4-304E20F5A0EC}"/>
              </a:ext>
            </a:extLst>
          </p:cNvPr>
          <p:cNvSpPr/>
          <p:nvPr/>
        </p:nvSpPr>
        <p:spPr>
          <a:xfrm>
            <a:off x="948380" y="5820925"/>
            <a:ext cx="4452331" cy="646331"/>
          </a:xfrm>
          <a:prstGeom prst="rect">
            <a:avLst/>
          </a:prstGeom>
        </p:spPr>
        <p:txBody>
          <a:bodyPr wrap="square">
            <a:spAutoFit/>
          </a:bodyPr>
          <a:lstStyle/>
          <a:p>
            <a:r>
              <a:rPr lang="en-US" dirty="0">
                <a:solidFill>
                  <a:schemeClr val="bg1"/>
                </a:solidFill>
              </a:rPr>
              <a:t>Unlike TDD Reciprocity, FDD Reciprocity requires UE assistance for calibration</a:t>
            </a:r>
          </a:p>
        </p:txBody>
      </p:sp>
      <p:pic>
        <p:nvPicPr>
          <p:cNvPr id="22" name="Picture 21">
            <a:extLst>
              <a:ext uri="{FF2B5EF4-FFF2-40B4-BE49-F238E27FC236}">
                <a16:creationId xmlns:a16="http://schemas.microsoft.com/office/drawing/2014/main" id="{2845D7D0-BA70-4C77-AED8-867E41661DE9}"/>
              </a:ext>
            </a:extLst>
          </p:cNvPr>
          <p:cNvPicPr>
            <a:picLocks noChangeAspect="1"/>
          </p:cNvPicPr>
          <p:nvPr/>
        </p:nvPicPr>
        <p:blipFill>
          <a:blip r:embed="rId2"/>
          <a:stretch>
            <a:fillRect/>
          </a:stretch>
        </p:blipFill>
        <p:spPr>
          <a:xfrm>
            <a:off x="5583734" y="4099866"/>
            <a:ext cx="2265759" cy="1699318"/>
          </a:xfrm>
          <a:prstGeom prst="rect">
            <a:avLst/>
          </a:prstGeom>
        </p:spPr>
      </p:pic>
      <p:pic>
        <p:nvPicPr>
          <p:cNvPr id="23" name="Picture 22">
            <a:extLst>
              <a:ext uri="{FF2B5EF4-FFF2-40B4-BE49-F238E27FC236}">
                <a16:creationId xmlns:a16="http://schemas.microsoft.com/office/drawing/2014/main" id="{C6855244-C463-4203-9BC7-40478317759F}"/>
              </a:ext>
            </a:extLst>
          </p:cNvPr>
          <p:cNvPicPr>
            <a:picLocks noChangeAspect="1"/>
          </p:cNvPicPr>
          <p:nvPr/>
        </p:nvPicPr>
        <p:blipFill>
          <a:blip r:embed="rId3"/>
          <a:stretch>
            <a:fillRect/>
          </a:stretch>
        </p:blipFill>
        <p:spPr>
          <a:xfrm>
            <a:off x="9052148" y="3858045"/>
            <a:ext cx="2870300" cy="2143707"/>
          </a:xfrm>
          <a:prstGeom prst="rect">
            <a:avLst/>
          </a:prstGeom>
        </p:spPr>
      </p:pic>
      <p:grpSp>
        <p:nvGrpSpPr>
          <p:cNvPr id="24" name="Group 23">
            <a:extLst>
              <a:ext uri="{FF2B5EF4-FFF2-40B4-BE49-F238E27FC236}">
                <a16:creationId xmlns:a16="http://schemas.microsoft.com/office/drawing/2014/main" id="{A6BF6954-F451-476A-A4C3-5353CED8AD13}"/>
              </a:ext>
            </a:extLst>
          </p:cNvPr>
          <p:cNvGrpSpPr/>
          <p:nvPr/>
        </p:nvGrpSpPr>
        <p:grpSpPr>
          <a:xfrm>
            <a:off x="8126180" y="4688170"/>
            <a:ext cx="2285727" cy="717929"/>
            <a:chOff x="5464666" y="1234051"/>
            <a:chExt cx="2599603" cy="816515"/>
          </a:xfrm>
        </p:grpSpPr>
        <p:sp>
          <p:nvSpPr>
            <p:cNvPr id="25" name="Content Placeholder 3">
              <a:extLst>
                <a:ext uri="{FF2B5EF4-FFF2-40B4-BE49-F238E27FC236}">
                  <a16:creationId xmlns:a16="http://schemas.microsoft.com/office/drawing/2014/main" id="{363F34A0-08F4-41D7-8DE5-C3D0173464F4}"/>
                </a:ext>
              </a:extLst>
            </p:cNvPr>
            <p:cNvSpPr txBox="1">
              <a:spLocks/>
            </p:cNvSpPr>
            <p:nvPr/>
          </p:nvSpPr>
          <p:spPr>
            <a:xfrm>
              <a:off x="6143128" y="1494978"/>
              <a:ext cx="1921141" cy="522176"/>
            </a:xfrm>
            <a:prstGeom prst="rect">
              <a:avLst/>
            </a:prstGeom>
          </p:spPr>
          <p:txBody>
            <a:bodyPr vert="horz" lIns="0" tIns="0" rIns="0" bIns="0" rtlCol="0">
              <a:noAutofit/>
            </a:bodyPr>
            <a:lst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000" dirty="0"/>
            </a:p>
          </p:txBody>
        </p:sp>
        <p:cxnSp>
          <p:nvCxnSpPr>
            <p:cNvPr id="26" name="Straight Arrow Connector 25">
              <a:extLst>
                <a:ext uri="{FF2B5EF4-FFF2-40B4-BE49-F238E27FC236}">
                  <a16:creationId xmlns:a16="http://schemas.microsoft.com/office/drawing/2014/main" id="{FAF908F4-D178-4CFD-9E41-3070EFBDCAF1}"/>
                </a:ext>
              </a:extLst>
            </p:cNvPr>
            <p:cNvCxnSpPr/>
            <p:nvPr/>
          </p:nvCxnSpPr>
          <p:spPr>
            <a:xfrm>
              <a:off x="5464666" y="1495823"/>
              <a:ext cx="991872"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5444E772-EADF-4581-B4EC-F5DE0D670764}"/>
                </a:ext>
              </a:extLst>
            </p:cNvPr>
            <p:cNvCxnSpPr>
              <a:cxnSpLocks/>
            </p:cNvCxnSpPr>
            <p:nvPr/>
          </p:nvCxnSpPr>
          <p:spPr>
            <a:xfrm flipH="1">
              <a:off x="5464667" y="1696450"/>
              <a:ext cx="991872"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1929D732-6622-4D0D-A17D-481279E4BA6C}"/>
                </a:ext>
              </a:extLst>
            </p:cNvPr>
            <p:cNvSpPr txBox="1"/>
            <p:nvPr/>
          </p:nvSpPr>
          <p:spPr>
            <a:xfrm>
              <a:off x="5795708" y="1234051"/>
              <a:ext cx="526048" cy="337490"/>
            </a:xfrm>
            <a:prstGeom prst="rect">
              <a:avLst/>
            </a:prstGeom>
            <a:noFill/>
            <a:ln>
              <a:noFill/>
            </a:ln>
          </p:spPr>
          <p:txBody>
            <a:bodyPr wrap="square" lIns="0" tIns="0" rIns="0" bIns="0" rtlCol="0">
              <a:noAutofit/>
            </a:bodyPr>
            <a:lstStyle/>
            <a:p>
              <a:r>
                <a:rPr lang="en-US" sz="1400" dirty="0">
                  <a:solidFill>
                    <a:schemeClr val="tx2"/>
                  </a:solidFill>
                </a:rPr>
                <a:t>SFFT</a:t>
              </a:r>
            </a:p>
          </p:txBody>
        </p:sp>
        <p:sp>
          <p:nvSpPr>
            <p:cNvPr id="29" name="TextBox 28">
              <a:extLst>
                <a:ext uri="{FF2B5EF4-FFF2-40B4-BE49-F238E27FC236}">
                  <a16:creationId xmlns:a16="http://schemas.microsoft.com/office/drawing/2014/main" id="{0FE0D68C-DDA8-4E81-A004-BAD809CC8072}"/>
                </a:ext>
              </a:extLst>
            </p:cNvPr>
            <p:cNvSpPr txBox="1"/>
            <p:nvPr/>
          </p:nvSpPr>
          <p:spPr>
            <a:xfrm>
              <a:off x="5795708" y="1713076"/>
              <a:ext cx="526048" cy="337490"/>
            </a:xfrm>
            <a:prstGeom prst="rect">
              <a:avLst/>
            </a:prstGeom>
            <a:noFill/>
            <a:ln>
              <a:noFill/>
            </a:ln>
          </p:spPr>
          <p:txBody>
            <a:bodyPr wrap="square" lIns="0" tIns="0" rIns="0" bIns="0" rtlCol="0">
              <a:noAutofit/>
            </a:bodyPr>
            <a:lstStyle/>
            <a:p>
              <a:r>
                <a:rPr lang="en-US" sz="1400" dirty="0">
                  <a:solidFill>
                    <a:schemeClr val="tx2"/>
                  </a:solidFill>
                </a:rPr>
                <a:t>ISFFT</a:t>
              </a:r>
            </a:p>
          </p:txBody>
        </p:sp>
      </p:grpSp>
      <p:sp>
        <p:nvSpPr>
          <p:cNvPr id="30" name="Rectangle 29">
            <a:extLst>
              <a:ext uri="{FF2B5EF4-FFF2-40B4-BE49-F238E27FC236}">
                <a16:creationId xmlns:a16="http://schemas.microsoft.com/office/drawing/2014/main" id="{2B433921-DA47-4BA7-BFF3-F6C9B7FF9814}"/>
              </a:ext>
            </a:extLst>
          </p:cNvPr>
          <p:cNvSpPr/>
          <p:nvPr/>
        </p:nvSpPr>
        <p:spPr>
          <a:xfrm>
            <a:off x="6825982" y="5854988"/>
            <a:ext cx="4452331" cy="646331"/>
          </a:xfrm>
          <a:prstGeom prst="rect">
            <a:avLst/>
          </a:prstGeom>
        </p:spPr>
        <p:txBody>
          <a:bodyPr wrap="square">
            <a:spAutoFit/>
          </a:bodyPr>
          <a:lstStyle/>
          <a:p>
            <a:r>
              <a:rPr lang="en-US" dirty="0">
                <a:solidFill>
                  <a:schemeClr val="bg1"/>
                </a:solidFill>
              </a:rPr>
              <a:t>Channel in delay Doppler domain exhibits more sparsity and invariance</a:t>
            </a:r>
          </a:p>
        </p:txBody>
      </p:sp>
      <p:sp>
        <p:nvSpPr>
          <p:cNvPr id="31" name="Rectangle 30">
            <a:extLst>
              <a:ext uri="{FF2B5EF4-FFF2-40B4-BE49-F238E27FC236}">
                <a16:creationId xmlns:a16="http://schemas.microsoft.com/office/drawing/2014/main" id="{059BEE31-2CC4-422A-ACD0-FAAC94FD2BFE}"/>
              </a:ext>
            </a:extLst>
          </p:cNvPr>
          <p:cNvSpPr/>
          <p:nvPr/>
        </p:nvSpPr>
        <p:spPr>
          <a:xfrm>
            <a:off x="10487298" y="448180"/>
            <a:ext cx="1210588" cy="369332"/>
          </a:xfrm>
          <a:prstGeom prst="rect">
            <a:avLst/>
          </a:prstGeom>
        </p:spPr>
        <p:txBody>
          <a:bodyPr wrap="none">
            <a:spAutoFit/>
          </a:bodyPr>
          <a:lstStyle/>
          <a:p>
            <a:r>
              <a:rPr lang="en-US" b="1" dirty="0">
                <a:solidFill>
                  <a:schemeClr val="bg1"/>
                </a:solidFill>
              </a:rPr>
              <a:t>RP-192708</a:t>
            </a:r>
            <a:endParaRPr lang="en-US" dirty="0">
              <a:solidFill>
                <a:schemeClr val="bg1"/>
              </a:solidFill>
            </a:endParaRPr>
          </a:p>
        </p:txBody>
      </p:sp>
    </p:spTree>
    <p:extLst>
      <p:ext uri="{BB962C8B-B14F-4D97-AF65-F5344CB8AC3E}">
        <p14:creationId xmlns:p14="http://schemas.microsoft.com/office/powerpoint/2010/main" val="3793146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375F646-CA5E-4D8E-8C9E-DC76D27FB597}"/>
              </a:ext>
            </a:extLst>
          </p:cNvPr>
          <p:cNvSpPr>
            <a:spLocks noGrp="1"/>
          </p:cNvSpPr>
          <p:nvPr>
            <p:ph type="sldNum" sz="quarter" idx="11"/>
          </p:nvPr>
        </p:nvSpPr>
        <p:spPr/>
        <p:txBody>
          <a:bodyPr/>
          <a:lstStyle/>
          <a:p>
            <a:fld id="{12CB907E-C602-C34B-93F7-CA9E40714286}" type="slidenum">
              <a:rPr lang="en-US" smtClean="0"/>
              <a:pPr/>
              <a:t>7</a:t>
            </a:fld>
            <a:r>
              <a:rPr lang="en-US"/>
              <a:t> </a:t>
            </a:r>
            <a:endParaRPr lang="en-US" dirty="0"/>
          </a:p>
        </p:txBody>
      </p:sp>
      <p:sp>
        <p:nvSpPr>
          <p:cNvPr id="5" name="Title 2">
            <a:extLst>
              <a:ext uri="{FF2B5EF4-FFF2-40B4-BE49-F238E27FC236}">
                <a16:creationId xmlns:a16="http://schemas.microsoft.com/office/drawing/2014/main" id="{0C1F57C5-4A15-4882-B39B-E833631947D3}"/>
              </a:ext>
            </a:extLst>
          </p:cNvPr>
          <p:cNvSpPr txBox="1">
            <a:spLocks/>
          </p:cNvSpPr>
          <p:nvPr/>
        </p:nvSpPr>
        <p:spPr>
          <a:xfrm>
            <a:off x="488822" y="488869"/>
            <a:ext cx="11209064" cy="342206"/>
          </a:xfrm>
          <a:prstGeom prst="rect">
            <a:avLst/>
          </a:prstGeom>
        </p:spPr>
        <p:txBody>
          <a:bodyPr vert="horz" lIns="0" tIns="0" rIns="0" bIns="0" rtlCol="0" anchor="t">
            <a:noAutofit/>
          </a:bodyPr>
          <a:lstStyle>
            <a:lvl1pPr algn="l" defTabSz="457200" rtl="0" eaLnBrk="1" latinLnBrk="0" hangingPunct="1">
              <a:lnSpc>
                <a:spcPct val="110000"/>
              </a:lnSpc>
              <a:spcBef>
                <a:spcPct val="0"/>
              </a:spcBef>
              <a:spcAft>
                <a:spcPts val="1000"/>
              </a:spcAft>
              <a:buNone/>
              <a:defRPr sz="2800" b="1" kern="1200">
                <a:solidFill>
                  <a:schemeClr val="bg1"/>
                </a:solidFill>
                <a:latin typeface="+mj-lt"/>
                <a:ea typeface="+mj-ea"/>
                <a:cs typeface="+mj-cs"/>
              </a:defRPr>
            </a:lvl1pPr>
          </a:lstStyle>
          <a:p>
            <a:r>
              <a:rPr lang="en-US" dirty="0"/>
              <a:t>FDD MIMO Performance Enhancements</a:t>
            </a:r>
          </a:p>
        </p:txBody>
      </p:sp>
      <p:sp>
        <p:nvSpPr>
          <p:cNvPr id="6" name="Content Placeholder 3">
            <a:extLst>
              <a:ext uri="{FF2B5EF4-FFF2-40B4-BE49-F238E27FC236}">
                <a16:creationId xmlns:a16="http://schemas.microsoft.com/office/drawing/2014/main" id="{E815A2E9-185B-4BD5-B736-FF271BAC7AA8}"/>
              </a:ext>
            </a:extLst>
          </p:cNvPr>
          <p:cNvSpPr txBox="1">
            <a:spLocks/>
          </p:cNvSpPr>
          <p:nvPr/>
        </p:nvSpPr>
        <p:spPr>
          <a:xfrm>
            <a:off x="455612" y="1143000"/>
            <a:ext cx="11209064" cy="2521284"/>
          </a:xfrm>
          <a:prstGeom prst="rect">
            <a:avLst/>
          </a:prstGeom>
          <a:ln w="28575">
            <a:solidFill>
              <a:srgbClr val="0C2577"/>
            </a:solidFill>
          </a:ln>
        </p:spPr>
        <p:txBody>
          <a:bodyPr vert="horz" lIns="91440" tIns="91440" rIns="91440" bIns="91440" rtlCol="0">
            <a:noAutofit/>
          </a:bodyPr>
          <a:lst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chemeClr val="bg1"/>
              </a:buClr>
            </a:pPr>
            <a:r>
              <a:rPr lang="en-US" sz="2000" dirty="0"/>
              <a:t>Feedback enhancements based on exploring the channel variations over time (Doppler) and frequency (delay) are beneficial for feedback overhead reduction, especially in high mobility scenarios</a:t>
            </a:r>
          </a:p>
          <a:p>
            <a:pPr marL="342900" indent="-342900">
              <a:buClr>
                <a:schemeClr val="bg1"/>
              </a:buClr>
              <a:buFont typeface="Arial" panose="020B0604020202020204" pitchFamily="34" charset="0"/>
              <a:buChar char="•"/>
            </a:pPr>
            <a:r>
              <a:rPr lang="en-US" sz="2000" dirty="0"/>
              <a:t>CSI-RS design in the delay Doppler domain: CSI-RS may be overlaid with data REs in the time-frequency domain</a:t>
            </a:r>
          </a:p>
          <a:p>
            <a:pPr marL="342900" indent="-342900">
              <a:buClr>
                <a:schemeClr val="bg1"/>
              </a:buClr>
              <a:buFont typeface="Arial" panose="020B0604020202020204" pitchFamily="34" charset="0"/>
              <a:buChar char="•"/>
            </a:pPr>
            <a:r>
              <a:rPr lang="en-US" sz="2000" dirty="0"/>
              <a:t>Feedback overhead reduction through adaptive feedback and grid subsampling in the delay-Doppler domain</a:t>
            </a:r>
          </a:p>
          <a:p>
            <a:pPr>
              <a:buClr>
                <a:schemeClr val="bg1"/>
              </a:buClr>
            </a:pPr>
            <a:r>
              <a:rPr lang="en-US" sz="2000" dirty="0">
                <a:solidFill>
                  <a:schemeClr val="tx2"/>
                </a:solidFill>
              </a:rPr>
              <a:t>Study reporting mechanism(s) for CSI overhead reduction and for tackling CSI aging assuming high speed UEs</a:t>
            </a:r>
          </a:p>
          <a:p>
            <a:pPr>
              <a:buClr>
                <a:schemeClr val="bg1"/>
              </a:buClr>
            </a:pPr>
            <a:endParaRPr lang="en-US" sz="2000" dirty="0"/>
          </a:p>
        </p:txBody>
      </p:sp>
      <p:pic>
        <p:nvPicPr>
          <p:cNvPr id="8" name="Picture 7">
            <a:extLst>
              <a:ext uri="{FF2B5EF4-FFF2-40B4-BE49-F238E27FC236}">
                <a16:creationId xmlns:a16="http://schemas.microsoft.com/office/drawing/2014/main" id="{815FBA73-F92E-4D82-B05C-ED2608ABCE70}"/>
              </a:ext>
            </a:extLst>
          </p:cNvPr>
          <p:cNvPicPr>
            <a:picLocks noChangeAspect="1"/>
          </p:cNvPicPr>
          <p:nvPr/>
        </p:nvPicPr>
        <p:blipFill>
          <a:blip r:embed="rId2"/>
          <a:stretch>
            <a:fillRect/>
          </a:stretch>
        </p:blipFill>
        <p:spPr>
          <a:xfrm>
            <a:off x="782963" y="3908402"/>
            <a:ext cx="3943668" cy="2739280"/>
          </a:xfrm>
          <a:prstGeom prst="rect">
            <a:avLst/>
          </a:prstGeom>
          <a:solidFill>
            <a:schemeClr val="bg1"/>
          </a:solidFill>
        </p:spPr>
      </p:pic>
      <p:graphicFrame>
        <p:nvGraphicFramePr>
          <p:cNvPr id="9" name="Table 8">
            <a:extLst>
              <a:ext uri="{FF2B5EF4-FFF2-40B4-BE49-F238E27FC236}">
                <a16:creationId xmlns:a16="http://schemas.microsoft.com/office/drawing/2014/main" id="{E94CA17A-B42C-494C-A3D4-5AD9FA74D948}"/>
              </a:ext>
            </a:extLst>
          </p:cNvPr>
          <p:cNvGraphicFramePr>
            <a:graphicFrameLocks noGrp="1"/>
          </p:cNvGraphicFramePr>
          <p:nvPr>
            <p:extLst>
              <p:ext uri="{D42A27DB-BD31-4B8C-83A1-F6EECF244321}">
                <p14:modId xmlns:p14="http://schemas.microsoft.com/office/powerpoint/2010/main" val="3784128516"/>
              </p:ext>
            </p:extLst>
          </p:nvPr>
        </p:nvGraphicFramePr>
        <p:xfrm>
          <a:off x="6502356" y="4180478"/>
          <a:ext cx="2011590" cy="1975792"/>
        </p:xfrm>
        <a:graphic>
          <a:graphicData uri="http://schemas.openxmlformats.org/drawingml/2006/table">
            <a:tbl>
              <a:tblPr firstRow="1" bandRow="1">
                <a:tableStyleId>{69CF1AB2-1976-4502-BF36-3FF5EA218861}</a:tableStyleId>
              </a:tblPr>
              <a:tblGrid>
                <a:gridCol w="143685">
                  <a:extLst>
                    <a:ext uri="{9D8B030D-6E8A-4147-A177-3AD203B41FA5}">
                      <a16:colId xmlns:a16="http://schemas.microsoft.com/office/drawing/2014/main" val="1427059151"/>
                    </a:ext>
                  </a:extLst>
                </a:gridCol>
                <a:gridCol w="143685">
                  <a:extLst>
                    <a:ext uri="{9D8B030D-6E8A-4147-A177-3AD203B41FA5}">
                      <a16:colId xmlns:a16="http://schemas.microsoft.com/office/drawing/2014/main" val="3761764171"/>
                    </a:ext>
                  </a:extLst>
                </a:gridCol>
                <a:gridCol w="143685">
                  <a:extLst>
                    <a:ext uri="{9D8B030D-6E8A-4147-A177-3AD203B41FA5}">
                      <a16:colId xmlns:a16="http://schemas.microsoft.com/office/drawing/2014/main" val="1139112606"/>
                    </a:ext>
                  </a:extLst>
                </a:gridCol>
                <a:gridCol w="143685">
                  <a:extLst>
                    <a:ext uri="{9D8B030D-6E8A-4147-A177-3AD203B41FA5}">
                      <a16:colId xmlns:a16="http://schemas.microsoft.com/office/drawing/2014/main" val="469286215"/>
                    </a:ext>
                  </a:extLst>
                </a:gridCol>
                <a:gridCol w="143685">
                  <a:extLst>
                    <a:ext uri="{9D8B030D-6E8A-4147-A177-3AD203B41FA5}">
                      <a16:colId xmlns:a16="http://schemas.microsoft.com/office/drawing/2014/main" val="2432645621"/>
                    </a:ext>
                  </a:extLst>
                </a:gridCol>
                <a:gridCol w="143685">
                  <a:extLst>
                    <a:ext uri="{9D8B030D-6E8A-4147-A177-3AD203B41FA5}">
                      <a16:colId xmlns:a16="http://schemas.microsoft.com/office/drawing/2014/main" val="3430222341"/>
                    </a:ext>
                  </a:extLst>
                </a:gridCol>
                <a:gridCol w="143685">
                  <a:extLst>
                    <a:ext uri="{9D8B030D-6E8A-4147-A177-3AD203B41FA5}">
                      <a16:colId xmlns:a16="http://schemas.microsoft.com/office/drawing/2014/main" val="2459431428"/>
                    </a:ext>
                  </a:extLst>
                </a:gridCol>
                <a:gridCol w="143685">
                  <a:extLst>
                    <a:ext uri="{9D8B030D-6E8A-4147-A177-3AD203B41FA5}">
                      <a16:colId xmlns:a16="http://schemas.microsoft.com/office/drawing/2014/main" val="2132623335"/>
                    </a:ext>
                  </a:extLst>
                </a:gridCol>
                <a:gridCol w="143685">
                  <a:extLst>
                    <a:ext uri="{9D8B030D-6E8A-4147-A177-3AD203B41FA5}">
                      <a16:colId xmlns:a16="http://schemas.microsoft.com/office/drawing/2014/main" val="2845842775"/>
                    </a:ext>
                  </a:extLst>
                </a:gridCol>
                <a:gridCol w="143685">
                  <a:extLst>
                    <a:ext uri="{9D8B030D-6E8A-4147-A177-3AD203B41FA5}">
                      <a16:colId xmlns:a16="http://schemas.microsoft.com/office/drawing/2014/main" val="291718164"/>
                    </a:ext>
                  </a:extLst>
                </a:gridCol>
                <a:gridCol w="143685">
                  <a:extLst>
                    <a:ext uri="{9D8B030D-6E8A-4147-A177-3AD203B41FA5}">
                      <a16:colId xmlns:a16="http://schemas.microsoft.com/office/drawing/2014/main" val="3004999918"/>
                    </a:ext>
                  </a:extLst>
                </a:gridCol>
                <a:gridCol w="143685">
                  <a:extLst>
                    <a:ext uri="{9D8B030D-6E8A-4147-A177-3AD203B41FA5}">
                      <a16:colId xmlns:a16="http://schemas.microsoft.com/office/drawing/2014/main" val="3419942713"/>
                    </a:ext>
                  </a:extLst>
                </a:gridCol>
                <a:gridCol w="143685">
                  <a:extLst>
                    <a:ext uri="{9D8B030D-6E8A-4147-A177-3AD203B41FA5}">
                      <a16:colId xmlns:a16="http://schemas.microsoft.com/office/drawing/2014/main" val="412484983"/>
                    </a:ext>
                  </a:extLst>
                </a:gridCol>
                <a:gridCol w="143685">
                  <a:extLst>
                    <a:ext uri="{9D8B030D-6E8A-4147-A177-3AD203B41FA5}">
                      <a16:colId xmlns:a16="http://schemas.microsoft.com/office/drawing/2014/main" val="2042751807"/>
                    </a:ext>
                  </a:extLst>
                </a:gridCol>
              </a:tblGrid>
              <a:tr h="141128">
                <a:tc>
                  <a:txBody>
                    <a:bodyPr/>
                    <a:lstStyle/>
                    <a:p>
                      <a:endParaRPr lang="en-US" sz="700" dirty="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extLst>
                  <a:ext uri="{0D108BD9-81ED-4DB2-BD59-A6C34878D82A}">
                    <a16:rowId xmlns:a16="http://schemas.microsoft.com/office/drawing/2014/main" val="3811019077"/>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extLst>
                  <a:ext uri="{0D108BD9-81ED-4DB2-BD59-A6C34878D82A}">
                    <a16:rowId xmlns:a16="http://schemas.microsoft.com/office/drawing/2014/main" val="3046997423"/>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extLst>
                  <a:ext uri="{0D108BD9-81ED-4DB2-BD59-A6C34878D82A}">
                    <a16:rowId xmlns:a16="http://schemas.microsoft.com/office/drawing/2014/main" val="1834467405"/>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extLst>
                  <a:ext uri="{0D108BD9-81ED-4DB2-BD59-A6C34878D82A}">
                    <a16:rowId xmlns:a16="http://schemas.microsoft.com/office/drawing/2014/main" val="2820209988"/>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1176343926"/>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682037425"/>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2094108006"/>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4275724491"/>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1373893125"/>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4197225793"/>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3711877974"/>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4289440680"/>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3020184806"/>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2335430949"/>
                  </a:ext>
                </a:extLst>
              </a:tr>
            </a:tbl>
          </a:graphicData>
        </a:graphic>
      </p:graphicFrame>
      <p:graphicFrame>
        <p:nvGraphicFramePr>
          <p:cNvPr id="10" name="Table 9">
            <a:extLst>
              <a:ext uri="{FF2B5EF4-FFF2-40B4-BE49-F238E27FC236}">
                <a16:creationId xmlns:a16="http://schemas.microsoft.com/office/drawing/2014/main" id="{4476C3F1-70E0-47CE-A197-7F1AB0D75E10}"/>
              </a:ext>
            </a:extLst>
          </p:cNvPr>
          <p:cNvGraphicFramePr>
            <a:graphicFrameLocks noGrp="1"/>
          </p:cNvGraphicFramePr>
          <p:nvPr>
            <p:extLst>
              <p:ext uri="{D42A27DB-BD31-4B8C-83A1-F6EECF244321}">
                <p14:modId xmlns:p14="http://schemas.microsoft.com/office/powerpoint/2010/main" val="2082740822"/>
              </p:ext>
            </p:extLst>
          </p:nvPr>
        </p:nvGraphicFramePr>
        <p:xfrm>
          <a:off x="9824237" y="3929648"/>
          <a:ext cx="1971068" cy="2521285"/>
        </p:xfrm>
        <a:graphic>
          <a:graphicData uri="http://schemas.openxmlformats.org/drawingml/2006/table">
            <a:tbl>
              <a:tblPr firstRow="1" bandRow="1">
                <a:tableStyleId>{69CF1AB2-1976-4502-BF36-3FF5EA218861}</a:tableStyleId>
              </a:tblPr>
              <a:tblGrid>
                <a:gridCol w="89594">
                  <a:extLst>
                    <a:ext uri="{9D8B030D-6E8A-4147-A177-3AD203B41FA5}">
                      <a16:colId xmlns:a16="http://schemas.microsoft.com/office/drawing/2014/main" val="1427059151"/>
                    </a:ext>
                  </a:extLst>
                </a:gridCol>
                <a:gridCol w="89594">
                  <a:extLst>
                    <a:ext uri="{9D8B030D-6E8A-4147-A177-3AD203B41FA5}">
                      <a16:colId xmlns:a16="http://schemas.microsoft.com/office/drawing/2014/main" val="3761764171"/>
                    </a:ext>
                  </a:extLst>
                </a:gridCol>
                <a:gridCol w="89594">
                  <a:extLst>
                    <a:ext uri="{9D8B030D-6E8A-4147-A177-3AD203B41FA5}">
                      <a16:colId xmlns:a16="http://schemas.microsoft.com/office/drawing/2014/main" val="1139112606"/>
                    </a:ext>
                  </a:extLst>
                </a:gridCol>
                <a:gridCol w="89594">
                  <a:extLst>
                    <a:ext uri="{9D8B030D-6E8A-4147-A177-3AD203B41FA5}">
                      <a16:colId xmlns:a16="http://schemas.microsoft.com/office/drawing/2014/main" val="469286215"/>
                    </a:ext>
                  </a:extLst>
                </a:gridCol>
                <a:gridCol w="89594">
                  <a:extLst>
                    <a:ext uri="{9D8B030D-6E8A-4147-A177-3AD203B41FA5}">
                      <a16:colId xmlns:a16="http://schemas.microsoft.com/office/drawing/2014/main" val="2432645621"/>
                    </a:ext>
                  </a:extLst>
                </a:gridCol>
                <a:gridCol w="89594">
                  <a:extLst>
                    <a:ext uri="{9D8B030D-6E8A-4147-A177-3AD203B41FA5}">
                      <a16:colId xmlns:a16="http://schemas.microsoft.com/office/drawing/2014/main" val="3430222341"/>
                    </a:ext>
                  </a:extLst>
                </a:gridCol>
                <a:gridCol w="89594">
                  <a:extLst>
                    <a:ext uri="{9D8B030D-6E8A-4147-A177-3AD203B41FA5}">
                      <a16:colId xmlns:a16="http://schemas.microsoft.com/office/drawing/2014/main" val="2459431428"/>
                    </a:ext>
                  </a:extLst>
                </a:gridCol>
                <a:gridCol w="89594">
                  <a:extLst>
                    <a:ext uri="{9D8B030D-6E8A-4147-A177-3AD203B41FA5}">
                      <a16:colId xmlns:a16="http://schemas.microsoft.com/office/drawing/2014/main" val="2132623335"/>
                    </a:ext>
                  </a:extLst>
                </a:gridCol>
                <a:gridCol w="89594">
                  <a:extLst>
                    <a:ext uri="{9D8B030D-6E8A-4147-A177-3AD203B41FA5}">
                      <a16:colId xmlns:a16="http://schemas.microsoft.com/office/drawing/2014/main" val="2845842775"/>
                    </a:ext>
                  </a:extLst>
                </a:gridCol>
                <a:gridCol w="89594">
                  <a:extLst>
                    <a:ext uri="{9D8B030D-6E8A-4147-A177-3AD203B41FA5}">
                      <a16:colId xmlns:a16="http://schemas.microsoft.com/office/drawing/2014/main" val="291718164"/>
                    </a:ext>
                  </a:extLst>
                </a:gridCol>
                <a:gridCol w="89594">
                  <a:extLst>
                    <a:ext uri="{9D8B030D-6E8A-4147-A177-3AD203B41FA5}">
                      <a16:colId xmlns:a16="http://schemas.microsoft.com/office/drawing/2014/main" val="3004999918"/>
                    </a:ext>
                  </a:extLst>
                </a:gridCol>
                <a:gridCol w="89594">
                  <a:extLst>
                    <a:ext uri="{9D8B030D-6E8A-4147-A177-3AD203B41FA5}">
                      <a16:colId xmlns:a16="http://schemas.microsoft.com/office/drawing/2014/main" val="3419942713"/>
                    </a:ext>
                  </a:extLst>
                </a:gridCol>
                <a:gridCol w="89594">
                  <a:extLst>
                    <a:ext uri="{9D8B030D-6E8A-4147-A177-3AD203B41FA5}">
                      <a16:colId xmlns:a16="http://schemas.microsoft.com/office/drawing/2014/main" val="412484983"/>
                    </a:ext>
                  </a:extLst>
                </a:gridCol>
                <a:gridCol w="89594">
                  <a:extLst>
                    <a:ext uri="{9D8B030D-6E8A-4147-A177-3AD203B41FA5}">
                      <a16:colId xmlns:a16="http://schemas.microsoft.com/office/drawing/2014/main" val="2042751807"/>
                    </a:ext>
                  </a:extLst>
                </a:gridCol>
                <a:gridCol w="89594">
                  <a:extLst>
                    <a:ext uri="{9D8B030D-6E8A-4147-A177-3AD203B41FA5}">
                      <a16:colId xmlns:a16="http://schemas.microsoft.com/office/drawing/2014/main" val="3222935395"/>
                    </a:ext>
                  </a:extLst>
                </a:gridCol>
                <a:gridCol w="89594">
                  <a:extLst>
                    <a:ext uri="{9D8B030D-6E8A-4147-A177-3AD203B41FA5}">
                      <a16:colId xmlns:a16="http://schemas.microsoft.com/office/drawing/2014/main" val="2331977179"/>
                    </a:ext>
                  </a:extLst>
                </a:gridCol>
                <a:gridCol w="89594">
                  <a:extLst>
                    <a:ext uri="{9D8B030D-6E8A-4147-A177-3AD203B41FA5}">
                      <a16:colId xmlns:a16="http://schemas.microsoft.com/office/drawing/2014/main" val="2940884305"/>
                    </a:ext>
                  </a:extLst>
                </a:gridCol>
                <a:gridCol w="89594">
                  <a:extLst>
                    <a:ext uri="{9D8B030D-6E8A-4147-A177-3AD203B41FA5}">
                      <a16:colId xmlns:a16="http://schemas.microsoft.com/office/drawing/2014/main" val="2542384401"/>
                    </a:ext>
                  </a:extLst>
                </a:gridCol>
                <a:gridCol w="89594">
                  <a:extLst>
                    <a:ext uri="{9D8B030D-6E8A-4147-A177-3AD203B41FA5}">
                      <a16:colId xmlns:a16="http://schemas.microsoft.com/office/drawing/2014/main" val="3381640389"/>
                    </a:ext>
                  </a:extLst>
                </a:gridCol>
                <a:gridCol w="89594">
                  <a:extLst>
                    <a:ext uri="{9D8B030D-6E8A-4147-A177-3AD203B41FA5}">
                      <a16:colId xmlns:a16="http://schemas.microsoft.com/office/drawing/2014/main" val="3445570191"/>
                    </a:ext>
                  </a:extLst>
                </a:gridCol>
                <a:gridCol w="89594">
                  <a:extLst>
                    <a:ext uri="{9D8B030D-6E8A-4147-A177-3AD203B41FA5}">
                      <a16:colId xmlns:a16="http://schemas.microsoft.com/office/drawing/2014/main" val="1410979807"/>
                    </a:ext>
                  </a:extLst>
                </a:gridCol>
                <a:gridCol w="89594">
                  <a:extLst>
                    <a:ext uri="{9D8B030D-6E8A-4147-A177-3AD203B41FA5}">
                      <a16:colId xmlns:a16="http://schemas.microsoft.com/office/drawing/2014/main" val="2036294590"/>
                    </a:ext>
                  </a:extLst>
                </a:gridCol>
              </a:tblGrid>
              <a:tr h="193945">
                <a:tc>
                  <a:txBody>
                    <a:bodyPr/>
                    <a:lstStyle/>
                    <a:p>
                      <a:endParaRPr lang="en-US" sz="700" dirty="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extLst>
                  <a:ext uri="{0D108BD9-81ED-4DB2-BD59-A6C34878D82A}">
                    <a16:rowId xmlns:a16="http://schemas.microsoft.com/office/drawing/2014/main" val="3811019077"/>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extLst>
                  <a:ext uri="{0D108BD9-81ED-4DB2-BD59-A6C34878D82A}">
                    <a16:rowId xmlns:a16="http://schemas.microsoft.com/office/drawing/2014/main" val="3046997423"/>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extLst>
                  <a:ext uri="{0D108BD9-81ED-4DB2-BD59-A6C34878D82A}">
                    <a16:rowId xmlns:a16="http://schemas.microsoft.com/office/drawing/2014/main" val="1834467405"/>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extLst>
                  <a:ext uri="{0D108BD9-81ED-4DB2-BD59-A6C34878D82A}">
                    <a16:rowId xmlns:a16="http://schemas.microsoft.com/office/drawing/2014/main" val="2820209988"/>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extLst>
                  <a:ext uri="{0D108BD9-81ED-4DB2-BD59-A6C34878D82A}">
                    <a16:rowId xmlns:a16="http://schemas.microsoft.com/office/drawing/2014/main" val="1176343926"/>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extLst>
                  <a:ext uri="{0D108BD9-81ED-4DB2-BD59-A6C34878D82A}">
                    <a16:rowId xmlns:a16="http://schemas.microsoft.com/office/drawing/2014/main" val="682037425"/>
                  </a:ext>
                </a:extLst>
              </a:tr>
              <a:tr h="193945">
                <a:tc>
                  <a:txBody>
                    <a:bodyPr/>
                    <a:lstStyle/>
                    <a:p>
                      <a:endParaRPr lang="en-US" sz="700" dirty="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extLst>
                  <a:ext uri="{0D108BD9-81ED-4DB2-BD59-A6C34878D82A}">
                    <a16:rowId xmlns:a16="http://schemas.microsoft.com/office/drawing/2014/main" val="2094108006"/>
                  </a:ext>
                </a:extLst>
              </a:tr>
              <a:tr h="193945">
                <a:tc>
                  <a:txBody>
                    <a:bodyPr/>
                    <a:lstStyle/>
                    <a:p>
                      <a:endParaRPr lang="en-US" sz="700" dirty="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extLst>
                  <a:ext uri="{0D108BD9-81ED-4DB2-BD59-A6C34878D82A}">
                    <a16:rowId xmlns:a16="http://schemas.microsoft.com/office/drawing/2014/main" val="4275724491"/>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extLst>
                  <a:ext uri="{0D108BD9-81ED-4DB2-BD59-A6C34878D82A}">
                    <a16:rowId xmlns:a16="http://schemas.microsoft.com/office/drawing/2014/main" val="1373893125"/>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extLst>
                  <a:ext uri="{0D108BD9-81ED-4DB2-BD59-A6C34878D82A}">
                    <a16:rowId xmlns:a16="http://schemas.microsoft.com/office/drawing/2014/main" val="4197225793"/>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extLst>
                  <a:ext uri="{0D108BD9-81ED-4DB2-BD59-A6C34878D82A}">
                    <a16:rowId xmlns:a16="http://schemas.microsoft.com/office/drawing/2014/main" val="3711877974"/>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extLst>
                  <a:ext uri="{0D108BD9-81ED-4DB2-BD59-A6C34878D82A}">
                    <a16:rowId xmlns:a16="http://schemas.microsoft.com/office/drawing/2014/main" val="4289440680"/>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extLst>
                  <a:ext uri="{0D108BD9-81ED-4DB2-BD59-A6C34878D82A}">
                    <a16:rowId xmlns:a16="http://schemas.microsoft.com/office/drawing/2014/main" val="3020184806"/>
                  </a:ext>
                </a:extLst>
              </a:tr>
            </a:tbl>
          </a:graphicData>
        </a:graphic>
      </p:graphicFrame>
      <p:grpSp>
        <p:nvGrpSpPr>
          <p:cNvPr id="11" name="Group 10">
            <a:extLst>
              <a:ext uri="{FF2B5EF4-FFF2-40B4-BE49-F238E27FC236}">
                <a16:creationId xmlns:a16="http://schemas.microsoft.com/office/drawing/2014/main" id="{A0829663-B2F6-46C5-9072-13A7270E3E88}"/>
              </a:ext>
            </a:extLst>
          </p:cNvPr>
          <p:cNvGrpSpPr/>
          <p:nvPr/>
        </p:nvGrpSpPr>
        <p:grpSpPr>
          <a:xfrm>
            <a:off x="8849220" y="4662213"/>
            <a:ext cx="2257843" cy="1105613"/>
            <a:chOff x="6886194" y="3456936"/>
            <a:chExt cx="2257843" cy="1105613"/>
          </a:xfrm>
        </p:grpSpPr>
        <p:sp>
          <p:nvSpPr>
            <p:cNvPr id="12" name="Content Placeholder 3">
              <a:extLst>
                <a:ext uri="{FF2B5EF4-FFF2-40B4-BE49-F238E27FC236}">
                  <a16:creationId xmlns:a16="http://schemas.microsoft.com/office/drawing/2014/main" id="{F551ED13-22FF-47FF-B3B9-FCD13A72DAEB}"/>
                </a:ext>
              </a:extLst>
            </p:cNvPr>
            <p:cNvSpPr txBox="1">
              <a:spLocks/>
            </p:cNvSpPr>
            <p:nvPr/>
          </p:nvSpPr>
          <p:spPr>
            <a:xfrm>
              <a:off x="7222896" y="3515225"/>
              <a:ext cx="1921141" cy="522176"/>
            </a:xfrm>
            <a:prstGeom prst="rect">
              <a:avLst/>
            </a:prstGeom>
          </p:spPr>
          <p:txBody>
            <a:bodyPr vert="horz" lIns="0" tIns="0" rIns="0" bIns="0" rtlCol="0">
              <a:noAutofit/>
            </a:bodyPr>
            <a:lst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000" dirty="0"/>
            </a:p>
          </p:txBody>
        </p:sp>
        <p:sp>
          <p:nvSpPr>
            <p:cNvPr id="13" name="TextBox 12">
              <a:extLst>
                <a:ext uri="{FF2B5EF4-FFF2-40B4-BE49-F238E27FC236}">
                  <a16:creationId xmlns:a16="http://schemas.microsoft.com/office/drawing/2014/main" id="{DCBF4C78-D3F1-40A5-B212-C2D31A7FC3F4}"/>
                </a:ext>
              </a:extLst>
            </p:cNvPr>
            <p:cNvSpPr txBox="1"/>
            <p:nvPr/>
          </p:nvSpPr>
          <p:spPr>
            <a:xfrm>
              <a:off x="6915388" y="4225059"/>
              <a:ext cx="526048" cy="337490"/>
            </a:xfrm>
            <a:prstGeom prst="rect">
              <a:avLst/>
            </a:prstGeom>
            <a:noFill/>
            <a:ln>
              <a:noFill/>
            </a:ln>
          </p:spPr>
          <p:txBody>
            <a:bodyPr wrap="square" lIns="0" tIns="0" rIns="0" bIns="0" rtlCol="0">
              <a:noAutofit/>
            </a:bodyPr>
            <a:lstStyle/>
            <a:p>
              <a:r>
                <a:rPr lang="en-US" sz="1400" dirty="0">
                  <a:solidFill>
                    <a:schemeClr val="tx2"/>
                  </a:solidFill>
                </a:rPr>
                <a:t>SFFT</a:t>
              </a:r>
            </a:p>
          </p:txBody>
        </p:sp>
        <p:sp>
          <p:nvSpPr>
            <p:cNvPr id="14" name="TextBox 13">
              <a:extLst>
                <a:ext uri="{FF2B5EF4-FFF2-40B4-BE49-F238E27FC236}">
                  <a16:creationId xmlns:a16="http://schemas.microsoft.com/office/drawing/2014/main" id="{ECD047D4-A503-4A4A-8139-E54F91569C49}"/>
                </a:ext>
              </a:extLst>
            </p:cNvPr>
            <p:cNvSpPr txBox="1"/>
            <p:nvPr/>
          </p:nvSpPr>
          <p:spPr>
            <a:xfrm>
              <a:off x="6886194" y="3456936"/>
              <a:ext cx="526048" cy="337490"/>
            </a:xfrm>
            <a:prstGeom prst="rect">
              <a:avLst/>
            </a:prstGeom>
            <a:noFill/>
            <a:ln>
              <a:noFill/>
            </a:ln>
          </p:spPr>
          <p:txBody>
            <a:bodyPr wrap="square" lIns="0" tIns="0" rIns="0" bIns="0" rtlCol="0">
              <a:noAutofit/>
            </a:bodyPr>
            <a:lstStyle/>
            <a:p>
              <a:r>
                <a:rPr lang="en-US" sz="1400" dirty="0">
                  <a:solidFill>
                    <a:schemeClr val="tx2"/>
                  </a:solidFill>
                </a:rPr>
                <a:t>ISFFT</a:t>
              </a:r>
            </a:p>
          </p:txBody>
        </p:sp>
      </p:grpSp>
      <p:pic>
        <p:nvPicPr>
          <p:cNvPr id="15" name="Graphic 14" descr="Line arrow: Slight curve">
            <a:extLst>
              <a:ext uri="{FF2B5EF4-FFF2-40B4-BE49-F238E27FC236}">
                <a16:creationId xmlns:a16="http://schemas.microsoft.com/office/drawing/2014/main" id="{5241535C-2914-408D-A8D5-815EA8CE24B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26539" y="4978425"/>
            <a:ext cx="641664" cy="641664"/>
          </a:xfrm>
          <a:prstGeom prst="rect">
            <a:avLst/>
          </a:prstGeom>
        </p:spPr>
      </p:pic>
      <p:pic>
        <p:nvPicPr>
          <p:cNvPr id="16" name="Graphic 15" descr="Line arrow: Slight curve">
            <a:extLst>
              <a:ext uri="{FF2B5EF4-FFF2-40B4-BE49-F238E27FC236}">
                <a16:creationId xmlns:a16="http://schemas.microsoft.com/office/drawing/2014/main" id="{B44A3DFE-5187-47C8-81B4-1304081899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0800000">
            <a:off x="8703945" y="4698923"/>
            <a:ext cx="640586" cy="641663"/>
          </a:xfrm>
          <a:prstGeom prst="rect">
            <a:avLst/>
          </a:prstGeom>
        </p:spPr>
      </p:pic>
      <p:cxnSp>
        <p:nvCxnSpPr>
          <p:cNvPr id="17" name="Straight Arrow Connector 16">
            <a:extLst>
              <a:ext uri="{FF2B5EF4-FFF2-40B4-BE49-F238E27FC236}">
                <a16:creationId xmlns:a16="http://schemas.microsoft.com/office/drawing/2014/main" id="{B595ACC7-4902-4208-B9EA-6FCAE6FB1718}"/>
              </a:ext>
            </a:extLst>
          </p:cNvPr>
          <p:cNvCxnSpPr>
            <a:cxnSpLocks/>
          </p:cNvCxnSpPr>
          <p:nvPr/>
        </p:nvCxnSpPr>
        <p:spPr>
          <a:xfrm flipV="1">
            <a:off x="6455902" y="3863440"/>
            <a:ext cx="0" cy="2362199"/>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EAA8B69A-415C-4725-B6EF-CFF91545A7F1}"/>
              </a:ext>
            </a:extLst>
          </p:cNvPr>
          <p:cNvCxnSpPr>
            <a:cxnSpLocks/>
          </p:cNvCxnSpPr>
          <p:nvPr/>
        </p:nvCxnSpPr>
        <p:spPr>
          <a:xfrm>
            <a:off x="6455902" y="6225639"/>
            <a:ext cx="2354348"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a:extLst>
              <a:ext uri="{FF2B5EF4-FFF2-40B4-BE49-F238E27FC236}">
                <a16:creationId xmlns:a16="http://schemas.microsoft.com/office/drawing/2014/main" id="{60A0651D-B818-48C4-8AC9-BAB8DF9BCA54}"/>
              </a:ext>
            </a:extLst>
          </p:cNvPr>
          <p:cNvCxnSpPr>
            <a:cxnSpLocks/>
          </p:cNvCxnSpPr>
          <p:nvPr/>
        </p:nvCxnSpPr>
        <p:spPr>
          <a:xfrm flipV="1">
            <a:off x="9687998" y="3667245"/>
            <a:ext cx="8118" cy="2872032"/>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C068FA6B-9D43-46F4-8F04-C43B7F825D19}"/>
              </a:ext>
            </a:extLst>
          </p:cNvPr>
          <p:cNvSpPr txBox="1"/>
          <p:nvPr/>
        </p:nvSpPr>
        <p:spPr>
          <a:xfrm>
            <a:off x="7005464" y="6275774"/>
            <a:ext cx="1142999" cy="253898"/>
          </a:xfrm>
          <a:prstGeom prst="rect">
            <a:avLst/>
          </a:prstGeom>
          <a:noFill/>
          <a:ln>
            <a:noFill/>
          </a:ln>
        </p:spPr>
        <p:txBody>
          <a:bodyPr wrap="square" lIns="0" tIns="0" rIns="0" bIns="0" rtlCol="0">
            <a:noAutofit/>
          </a:bodyPr>
          <a:lstStyle/>
          <a:p>
            <a:r>
              <a:rPr lang="en-US" sz="1400" dirty="0">
                <a:solidFill>
                  <a:schemeClr val="tx2"/>
                </a:solidFill>
              </a:rPr>
              <a:t>Time domain</a:t>
            </a:r>
          </a:p>
        </p:txBody>
      </p:sp>
      <p:sp>
        <p:nvSpPr>
          <p:cNvPr id="21" name="TextBox 20">
            <a:extLst>
              <a:ext uri="{FF2B5EF4-FFF2-40B4-BE49-F238E27FC236}">
                <a16:creationId xmlns:a16="http://schemas.microsoft.com/office/drawing/2014/main" id="{28773722-7DEF-4DC6-8A4B-2FDDB5430DE8}"/>
              </a:ext>
            </a:extLst>
          </p:cNvPr>
          <p:cNvSpPr txBox="1"/>
          <p:nvPr/>
        </p:nvSpPr>
        <p:spPr>
          <a:xfrm rot="16200000">
            <a:off x="5502834" y="4883708"/>
            <a:ext cx="1660359" cy="253898"/>
          </a:xfrm>
          <a:prstGeom prst="rect">
            <a:avLst/>
          </a:prstGeom>
          <a:noFill/>
          <a:ln>
            <a:noFill/>
          </a:ln>
        </p:spPr>
        <p:txBody>
          <a:bodyPr wrap="square" lIns="0" tIns="0" rIns="0" bIns="0" rtlCol="0">
            <a:noAutofit/>
          </a:bodyPr>
          <a:lstStyle/>
          <a:p>
            <a:r>
              <a:rPr lang="en-US" sz="1400" dirty="0">
                <a:solidFill>
                  <a:schemeClr val="tx2"/>
                </a:solidFill>
              </a:rPr>
              <a:t>Frequency domain</a:t>
            </a:r>
          </a:p>
        </p:txBody>
      </p:sp>
      <p:sp>
        <p:nvSpPr>
          <p:cNvPr id="22" name="TextBox 21">
            <a:extLst>
              <a:ext uri="{FF2B5EF4-FFF2-40B4-BE49-F238E27FC236}">
                <a16:creationId xmlns:a16="http://schemas.microsoft.com/office/drawing/2014/main" id="{C99D6DCB-14D9-4856-B97E-48E84EFB4B4B}"/>
              </a:ext>
            </a:extLst>
          </p:cNvPr>
          <p:cNvSpPr txBox="1"/>
          <p:nvPr/>
        </p:nvSpPr>
        <p:spPr>
          <a:xfrm>
            <a:off x="10259764" y="6532603"/>
            <a:ext cx="1535541" cy="219507"/>
          </a:xfrm>
          <a:prstGeom prst="rect">
            <a:avLst/>
          </a:prstGeom>
          <a:noFill/>
          <a:ln>
            <a:noFill/>
          </a:ln>
        </p:spPr>
        <p:txBody>
          <a:bodyPr wrap="square" lIns="0" tIns="0" rIns="0" bIns="0" rtlCol="0">
            <a:noAutofit/>
          </a:bodyPr>
          <a:lstStyle/>
          <a:p>
            <a:r>
              <a:rPr lang="en-US" sz="1400" dirty="0">
                <a:solidFill>
                  <a:schemeClr val="tx2"/>
                </a:solidFill>
              </a:rPr>
              <a:t>Doppler domain</a:t>
            </a:r>
          </a:p>
        </p:txBody>
      </p:sp>
      <p:sp>
        <p:nvSpPr>
          <p:cNvPr id="23" name="TextBox 22">
            <a:extLst>
              <a:ext uri="{FF2B5EF4-FFF2-40B4-BE49-F238E27FC236}">
                <a16:creationId xmlns:a16="http://schemas.microsoft.com/office/drawing/2014/main" id="{A0D5B6E4-5D36-4C84-97C6-049591E4BD81}"/>
              </a:ext>
            </a:extLst>
          </p:cNvPr>
          <p:cNvSpPr txBox="1"/>
          <p:nvPr/>
        </p:nvSpPr>
        <p:spPr>
          <a:xfrm rot="16200000">
            <a:off x="8773418" y="4740599"/>
            <a:ext cx="1535541" cy="219507"/>
          </a:xfrm>
          <a:prstGeom prst="rect">
            <a:avLst/>
          </a:prstGeom>
          <a:noFill/>
          <a:ln>
            <a:noFill/>
          </a:ln>
        </p:spPr>
        <p:txBody>
          <a:bodyPr wrap="square" lIns="0" tIns="0" rIns="0" bIns="0" rtlCol="0">
            <a:noAutofit/>
          </a:bodyPr>
          <a:lstStyle/>
          <a:p>
            <a:r>
              <a:rPr lang="en-US" sz="1400" dirty="0">
                <a:solidFill>
                  <a:schemeClr val="tx2"/>
                </a:solidFill>
              </a:rPr>
              <a:t>Delay domain</a:t>
            </a:r>
          </a:p>
        </p:txBody>
      </p:sp>
      <p:sp>
        <p:nvSpPr>
          <p:cNvPr id="24" name="TextBox 23">
            <a:extLst>
              <a:ext uri="{FF2B5EF4-FFF2-40B4-BE49-F238E27FC236}">
                <a16:creationId xmlns:a16="http://schemas.microsoft.com/office/drawing/2014/main" id="{12E97068-D750-4B65-99CA-74FBBC34FBE2}"/>
              </a:ext>
            </a:extLst>
          </p:cNvPr>
          <p:cNvSpPr txBox="1"/>
          <p:nvPr/>
        </p:nvSpPr>
        <p:spPr>
          <a:xfrm>
            <a:off x="6744379" y="3886690"/>
            <a:ext cx="1527544" cy="243654"/>
          </a:xfrm>
          <a:prstGeom prst="rect">
            <a:avLst/>
          </a:prstGeom>
          <a:noFill/>
          <a:ln>
            <a:noFill/>
          </a:ln>
        </p:spPr>
        <p:txBody>
          <a:bodyPr wrap="square" lIns="0" tIns="0" rIns="0" bIns="0" rtlCol="0">
            <a:noAutofit/>
          </a:bodyPr>
          <a:lstStyle/>
          <a:p>
            <a:r>
              <a:rPr lang="en-US" sz="1400" dirty="0">
                <a:solidFill>
                  <a:schemeClr val="tx2"/>
                </a:solidFill>
              </a:rPr>
              <a:t>Time frequency grid</a:t>
            </a:r>
          </a:p>
        </p:txBody>
      </p:sp>
      <p:sp>
        <p:nvSpPr>
          <p:cNvPr id="25" name="TextBox 24">
            <a:extLst>
              <a:ext uri="{FF2B5EF4-FFF2-40B4-BE49-F238E27FC236}">
                <a16:creationId xmlns:a16="http://schemas.microsoft.com/office/drawing/2014/main" id="{B50D2096-F7BE-4B0B-B3B8-AB00642BBC04}"/>
              </a:ext>
            </a:extLst>
          </p:cNvPr>
          <p:cNvSpPr txBox="1"/>
          <p:nvPr/>
        </p:nvSpPr>
        <p:spPr>
          <a:xfrm>
            <a:off x="10170342" y="3666503"/>
            <a:ext cx="1527544" cy="243654"/>
          </a:xfrm>
          <a:prstGeom prst="rect">
            <a:avLst/>
          </a:prstGeom>
          <a:noFill/>
          <a:ln>
            <a:noFill/>
          </a:ln>
        </p:spPr>
        <p:txBody>
          <a:bodyPr wrap="square" lIns="0" tIns="0" rIns="0" bIns="0" rtlCol="0">
            <a:noAutofit/>
          </a:bodyPr>
          <a:lstStyle/>
          <a:p>
            <a:r>
              <a:rPr lang="en-US" sz="1400" dirty="0">
                <a:solidFill>
                  <a:schemeClr val="tx2"/>
                </a:solidFill>
              </a:rPr>
              <a:t>Delay Doppler grid</a:t>
            </a:r>
          </a:p>
        </p:txBody>
      </p:sp>
      <p:sp>
        <p:nvSpPr>
          <p:cNvPr id="26" name="Rectangle 25">
            <a:extLst>
              <a:ext uri="{FF2B5EF4-FFF2-40B4-BE49-F238E27FC236}">
                <a16:creationId xmlns:a16="http://schemas.microsoft.com/office/drawing/2014/main" id="{1C12DAAA-8E95-4EE0-8CA0-8E565F76045D}"/>
              </a:ext>
            </a:extLst>
          </p:cNvPr>
          <p:cNvSpPr/>
          <p:nvPr/>
        </p:nvSpPr>
        <p:spPr>
          <a:xfrm>
            <a:off x="10487298" y="448180"/>
            <a:ext cx="1210588" cy="369332"/>
          </a:xfrm>
          <a:prstGeom prst="rect">
            <a:avLst/>
          </a:prstGeom>
        </p:spPr>
        <p:txBody>
          <a:bodyPr wrap="none">
            <a:spAutoFit/>
          </a:bodyPr>
          <a:lstStyle/>
          <a:p>
            <a:r>
              <a:rPr lang="en-US" b="1" dirty="0">
                <a:solidFill>
                  <a:schemeClr val="bg1"/>
                </a:solidFill>
              </a:rPr>
              <a:t>RP-192708</a:t>
            </a:r>
            <a:endParaRPr lang="en-US" dirty="0">
              <a:solidFill>
                <a:schemeClr val="bg1"/>
              </a:solidFill>
            </a:endParaRPr>
          </a:p>
        </p:txBody>
      </p:sp>
    </p:spTree>
    <p:extLst>
      <p:ext uri="{BB962C8B-B14F-4D97-AF65-F5344CB8AC3E}">
        <p14:creationId xmlns:p14="http://schemas.microsoft.com/office/powerpoint/2010/main" val="33040126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EA6202-7D0F-456E-9336-62C6D7EA586E}"/>
              </a:ext>
            </a:extLst>
          </p:cNvPr>
          <p:cNvSpPr>
            <a:spLocks noGrp="1"/>
          </p:cNvSpPr>
          <p:nvPr>
            <p:ph type="sldNum" sz="quarter" idx="11"/>
          </p:nvPr>
        </p:nvSpPr>
        <p:spPr>
          <a:xfrm>
            <a:off x="360476" y="6427286"/>
            <a:ext cx="294066" cy="224790"/>
          </a:xfrm>
        </p:spPr>
        <p:txBody>
          <a:bodyPr/>
          <a:lstStyle/>
          <a:p>
            <a:fld id="{12CB907E-C602-C34B-93F7-CA9E40714286}" type="slidenum">
              <a:rPr lang="en-US" smtClean="0"/>
              <a:pPr/>
              <a:t>8</a:t>
            </a:fld>
            <a:r>
              <a:rPr lang="en-US"/>
              <a:t> </a:t>
            </a:r>
            <a:endParaRPr lang="en-US" dirty="0"/>
          </a:p>
        </p:txBody>
      </p:sp>
      <p:sp>
        <p:nvSpPr>
          <p:cNvPr id="3" name="Title 2">
            <a:extLst>
              <a:ext uri="{FF2B5EF4-FFF2-40B4-BE49-F238E27FC236}">
                <a16:creationId xmlns:a16="http://schemas.microsoft.com/office/drawing/2014/main" id="{E37F0605-1D60-4210-A861-6CA54C0F747C}"/>
              </a:ext>
            </a:extLst>
          </p:cNvPr>
          <p:cNvSpPr>
            <a:spLocks noGrp="1"/>
          </p:cNvSpPr>
          <p:nvPr>
            <p:ph type="title"/>
          </p:nvPr>
        </p:nvSpPr>
        <p:spPr/>
        <p:txBody>
          <a:bodyPr/>
          <a:lstStyle/>
          <a:p>
            <a:r>
              <a:rPr lang="en-US" dirty="0"/>
              <a:t>MIMO Enhancements for FR2</a:t>
            </a:r>
          </a:p>
        </p:txBody>
      </p:sp>
      <p:sp>
        <p:nvSpPr>
          <p:cNvPr id="5" name="Content Placeholder 3">
            <a:extLst>
              <a:ext uri="{FF2B5EF4-FFF2-40B4-BE49-F238E27FC236}">
                <a16:creationId xmlns:a16="http://schemas.microsoft.com/office/drawing/2014/main" id="{9D300F3E-A480-45B6-9FCC-CD2355084FB7}"/>
              </a:ext>
            </a:extLst>
          </p:cNvPr>
          <p:cNvSpPr txBox="1">
            <a:spLocks/>
          </p:cNvSpPr>
          <p:nvPr/>
        </p:nvSpPr>
        <p:spPr>
          <a:xfrm>
            <a:off x="455611" y="1143001"/>
            <a:ext cx="11074537" cy="3681548"/>
          </a:xfrm>
          <a:prstGeom prst="rect">
            <a:avLst/>
          </a:prstGeom>
          <a:ln w="28575">
            <a:noFill/>
          </a:ln>
        </p:spPr>
        <p:txBody>
          <a:bodyPr vert="horz" lIns="91440" tIns="91440" rIns="91440" bIns="91440" rtlCol="0">
            <a:noAutofit/>
          </a:bodyPr>
          <a:lst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chemeClr val="bg1"/>
              </a:buClr>
            </a:pPr>
            <a:r>
              <a:rPr lang="en-US" sz="2800" dirty="0"/>
              <a:t>Enhancing MIMO operation in FR2 should be one of the main objectives of the Rel. 17 MIMO WI. Though some improvements were made in Rel. 16 on beam management and multi-TRP, more work is needed to:</a:t>
            </a:r>
          </a:p>
          <a:p>
            <a:pPr marL="342900" indent="-342900">
              <a:buClr>
                <a:schemeClr val="bg1"/>
              </a:buClr>
              <a:buFont typeface="Arial" panose="020B0604020202020204" pitchFamily="34" charset="0"/>
              <a:buChar char="•"/>
            </a:pPr>
            <a:endParaRPr lang="en-GB" dirty="0"/>
          </a:p>
          <a:p>
            <a:pPr marL="342900" indent="-342900">
              <a:buClr>
                <a:schemeClr val="bg1"/>
              </a:buClr>
              <a:buFont typeface="Arial" panose="020B0604020202020204" pitchFamily="34" charset="0"/>
              <a:buChar char="•"/>
            </a:pPr>
            <a:r>
              <a:rPr lang="en-GB" dirty="0"/>
              <a:t>Facilitate more efficient DL/UL beam management with lower latency and overhead</a:t>
            </a:r>
          </a:p>
          <a:p>
            <a:pPr marL="342900" indent="-342900">
              <a:buClr>
                <a:schemeClr val="bg1"/>
              </a:buClr>
              <a:buFont typeface="Arial" panose="020B0604020202020204" pitchFamily="34" charset="0"/>
              <a:buChar char="•"/>
            </a:pPr>
            <a:r>
              <a:rPr lang="en-GB" dirty="0"/>
              <a:t>Facilitate beam selection and simultaneous uplink transmission for UEs with multiple panels</a:t>
            </a:r>
          </a:p>
          <a:p>
            <a:pPr marL="342900" indent="-342900">
              <a:buClr>
                <a:schemeClr val="bg1"/>
              </a:buClr>
              <a:buFont typeface="Arial" panose="020B0604020202020204" pitchFamily="34" charset="0"/>
              <a:buChar char="•"/>
            </a:pPr>
            <a:r>
              <a:rPr lang="en-GB" dirty="0"/>
              <a:t>Facilitate multi-TRP operation through multi-panel reception and transmission</a:t>
            </a:r>
          </a:p>
          <a:p>
            <a:pPr>
              <a:buClr>
                <a:schemeClr val="bg1"/>
              </a:buClr>
            </a:pPr>
            <a:endParaRPr lang="en-GB" dirty="0"/>
          </a:p>
          <a:p>
            <a:pPr marL="342900" indent="-342900">
              <a:buClr>
                <a:schemeClr val="bg1"/>
              </a:buClr>
              <a:buFont typeface="Arial" panose="020B0604020202020204" pitchFamily="34" charset="0"/>
              <a:buChar char="•"/>
            </a:pPr>
            <a:endParaRPr lang="en-GB" dirty="0"/>
          </a:p>
          <a:p>
            <a:pPr>
              <a:buClr>
                <a:schemeClr val="bg1"/>
              </a:buClr>
            </a:pPr>
            <a:r>
              <a:rPr lang="en-US" sz="2800" dirty="0"/>
              <a:t>	</a:t>
            </a:r>
          </a:p>
          <a:p>
            <a:pPr marL="342900" indent="-342900">
              <a:buClr>
                <a:schemeClr val="bg1"/>
              </a:buClr>
              <a:buFont typeface="Arial" panose="020B0604020202020204" pitchFamily="34" charset="0"/>
              <a:buChar char="•"/>
            </a:pPr>
            <a:endParaRPr lang="en-US" sz="2800" dirty="0"/>
          </a:p>
          <a:p>
            <a:pPr>
              <a:buClr>
                <a:schemeClr val="bg1"/>
              </a:buClr>
            </a:pPr>
            <a:endParaRPr lang="en-US" sz="2800" dirty="0"/>
          </a:p>
        </p:txBody>
      </p:sp>
      <p:sp>
        <p:nvSpPr>
          <p:cNvPr id="6" name="Rectangle 5">
            <a:extLst>
              <a:ext uri="{FF2B5EF4-FFF2-40B4-BE49-F238E27FC236}">
                <a16:creationId xmlns:a16="http://schemas.microsoft.com/office/drawing/2014/main" id="{6225920C-D6B7-4496-B968-8ADEEA5143C6}"/>
              </a:ext>
            </a:extLst>
          </p:cNvPr>
          <p:cNvSpPr/>
          <p:nvPr/>
        </p:nvSpPr>
        <p:spPr>
          <a:xfrm>
            <a:off x="10487298" y="448180"/>
            <a:ext cx="1210588" cy="369332"/>
          </a:xfrm>
          <a:prstGeom prst="rect">
            <a:avLst/>
          </a:prstGeom>
        </p:spPr>
        <p:txBody>
          <a:bodyPr wrap="none">
            <a:spAutoFit/>
          </a:bodyPr>
          <a:lstStyle/>
          <a:p>
            <a:r>
              <a:rPr lang="en-US" b="1" dirty="0">
                <a:solidFill>
                  <a:schemeClr val="bg1"/>
                </a:solidFill>
              </a:rPr>
              <a:t>RP-192708</a:t>
            </a:r>
            <a:endParaRPr lang="en-US" dirty="0">
              <a:solidFill>
                <a:schemeClr val="bg1"/>
              </a:solidFill>
            </a:endParaRPr>
          </a:p>
        </p:txBody>
      </p:sp>
    </p:spTree>
    <p:extLst>
      <p:ext uri="{BB962C8B-B14F-4D97-AF65-F5344CB8AC3E}">
        <p14:creationId xmlns:p14="http://schemas.microsoft.com/office/powerpoint/2010/main" val="587544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9</a:t>
            </a:fld>
            <a:r>
              <a:rPr lang="en-US"/>
              <a:t> </a:t>
            </a:r>
            <a:endParaRPr lang="en-US" dirty="0"/>
          </a:p>
        </p:txBody>
      </p:sp>
      <p:sp>
        <p:nvSpPr>
          <p:cNvPr id="3" name="Title 2"/>
          <p:cNvSpPr>
            <a:spLocks noGrp="1"/>
          </p:cNvSpPr>
          <p:nvPr>
            <p:ph type="title"/>
          </p:nvPr>
        </p:nvSpPr>
        <p:spPr/>
        <p:txBody>
          <a:bodyPr/>
          <a:lstStyle/>
          <a:p>
            <a:r>
              <a:rPr lang="en-US" dirty="0"/>
              <a:t>Multi-Beam/Panel Enhancements</a:t>
            </a:r>
          </a:p>
        </p:txBody>
      </p:sp>
      <p:sp>
        <p:nvSpPr>
          <p:cNvPr id="96" name="Content Placeholder 3">
            <a:extLst>
              <a:ext uri="{FF2B5EF4-FFF2-40B4-BE49-F238E27FC236}">
                <a16:creationId xmlns:a16="http://schemas.microsoft.com/office/drawing/2014/main" id="{F495C7A1-0BAE-4B70-BF20-A7CF3DC769D9}"/>
              </a:ext>
            </a:extLst>
          </p:cNvPr>
          <p:cNvSpPr txBox="1">
            <a:spLocks/>
          </p:cNvSpPr>
          <p:nvPr/>
        </p:nvSpPr>
        <p:spPr>
          <a:xfrm>
            <a:off x="455612" y="1143000"/>
            <a:ext cx="11209064" cy="4796245"/>
          </a:xfrm>
          <a:prstGeom prst="rect">
            <a:avLst/>
          </a:prstGeom>
          <a:ln w="28575">
            <a:solidFill>
              <a:srgbClr val="0C2577"/>
            </a:solidFill>
          </a:ln>
        </p:spPr>
        <p:txBody>
          <a:bodyPr vert="horz" lIns="91440" tIns="91440" rIns="91440" bIns="91440" rtlCol="0">
            <a:noAutofit/>
          </a:bodyPr>
          <a:lst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a:t>Multi Beam/Panel Enhancements to improve reliability and robustness and reduce the overhead of the beam management procedure in NR are required in Rel. 17. </a:t>
            </a:r>
          </a:p>
          <a:p>
            <a:pPr marL="342900" indent="-342900">
              <a:buClr>
                <a:schemeClr val="bg1"/>
              </a:buClr>
              <a:buFont typeface="Arial" panose="020B0604020202020204" pitchFamily="34" charset="0"/>
              <a:buChar char="•"/>
            </a:pPr>
            <a:r>
              <a:rPr lang="en-US" dirty="0"/>
              <a:t>Use cases such as IAB, URLLC, and V2X could benefit from multi-beam and multi-panel improvements</a:t>
            </a:r>
          </a:p>
          <a:p>
            <a:pPr marL="342900" indent="-342900">
              <a:buClr>
                <a:schemeClr val="bg1"/>
              </a:buClr>
              <a:buFont typeface="Arial" panose="020B0604020202020204" pitchFamily="34" charset="0"/>
              <a:buChar char="•"/>
            </a:pPr>
            <a:r>
              <a:rPr lang="en-US" dirty="0">
                <a:solidFill>
                  <a:schemeClr val="tx2"/>
                </a:solidFill>
              </a:rPr>
              <a:t>Specify features to streamline the beam management procedure on the DL/UL with multi-beam efficiency enhancements to decrease latency and overhead</a:t>
            </a:r>
          </a:p>
          <a:p>
            <a:pPr marL="342900" indent="-342900">
              <a:buClr>
                <a:schemeClr val="bg1"/>
              </a:buClr>
              <a:buFont typeface="Arial" panose="020B0604020202020204" pitchFamily="34" charset="0"/>
              <a:buChar char="•"/>
            </a:pPr>
            <a:r>
              <a:rPr lang="en-US" dirty="0">
                <a:solidFill>
                  <a:schemeClr val="tx2"/>
                </a:solidFill>
              </a:rPr>
              <a:t>Specify multi-beam enhancements to enable multi-TRP operation in FR2</a:t>
            </a:r>
          </a:p>
          <a:p>
            <a:pPr marL="342900" indent="-342900">
              <a:buClr>
                <a:schemeClr val="bg1"/>
              </a:buClr>
              <a:buFont typeface="Arial" panose="020B0604020202020204" pitchFamily="34" charset="0"/>
              <a:buChar char="•"/>
            </a:pPr>
            <a:r>
              <a:rPr lang="en-US" dirty="0">
                <a:solidFill>
                  <a:schemeClr val="tx2"/>
                </a:solidFill>
              </a:rPr>
              <a:t>Specify better interworking between beam failure recovery procedure and RLM/RLF procedure for robustness and latency reduction, especially for URLLC use cases</a:t>
            </a:r>
          </a:p>
          <a:p>
            <a:pPr marL="342900" indent="-342900">
              <a:buClr>
                <a:schemeClr val="bg1"/>
              </a:buClr>
              <a:buFont typeface="Arial" panose="020B0604020202020204" pitchFamily="34" charset="0"/>
              <a:buChar char="•"/>
            </a:pPr>
            <a:r>
              <a:rPr lang="en-US" dirty="0">
                <a:solidFill>
                  <a:schemeClr val="tx2"/>
                </a:solidFill>
              </a:rPr>
              <a:t>Specify features for early beam failure indication for use cases such as multi-TRP and URLLC</a:t>
            </a:r>
          </a:p>
          <a:p>
            <a:pPr marL="342900" indent="-342900">
              <a:buClr>
                <a:schemeClr val="bg1"/>
              </a:buClr>
              <a:buFont typeface="Arial" panose="020B0604020202020204" pitchFamily="34" charset="0"/>
              <a:buChar char="•"/>
            </a:pPr>
            <a:endParaRPr lang="en-US" sz="2000" dirty="0"/>
          </a:p>
        </p:txBody>
      </p:sp>
      <p:sp>
        <p:nvSpPr>
          <p:cNvPr id="6" name="Rectangle 5">
            <a:extLst>
              <a:ext uri="{FF2B5EF4-FFF2-40B4-BE49-F238E27FC236}">
                <a16:creationId xmlns:a16="http://schemas.microsoft.com/office/drawing/2014/main" id="{DB3C5A23-C7BE-4C9F-AC50-0D25F0C5A2AF}"/>
              </a:ext>
            </a:extLst>
          </p:cNvPr>
          <p:cNvSpPr/>
          <p:nvPr/>
        </p:nvSpPr>
        <p:spPr>
          <a:xfrm>
            <a:off x="10487298" y="448180"/>
            <a:ext cx="1210588" cy="369332"/>
          </a:xfrm>
          <a:prstGeom prst="rect">
            <a:avLst/>
          </a:prstGeom>
        </p:spPr>
        <p:txBody>
          <a:bodyPr wrap="none">
            <a:spAutoFit/>
          </a:bodyPr>
          <a:lstStyle/>
          <a:p>
            <a:r>
              <a:rPr lang="en-US" b="1" dirty="0">
                <a:solidFill>
                  <a:schemeClr val="bg1"/>
                </a:solidFill>
              </a:rPr>
              <a:t>RP-192708</a:t>
            </a:r>
            <a:endParaRPr lang="en-US" dirty="0">
              <a:solidFill>
                <a:schemeClr val="bg1"/>
              </a:solidFill>
            </a:endParaRPr>
          </a:p>
        </p:txBody>
      </p:sp>
    </p:spTree>
    <p:extLst>
      <p:ext uri="{BB962C8B-B14F-4D97-AF65-F5344CB8AC3E}">
        <p14:creationId xmlns:p14="http://schemas.microsoft.com/office/powerpoint/2010/main" val="2953162088"/>
      </p:ext>
    </p:extLst>
  </p:cSld>
  <p:clrMapOvr>
    <a:masterClrMapping/>
  </p:clrMapOvr>
</p:sld>
</file>

<file path=ppt/theme/theme1.xml><?xml version="1.0" encoding="utf-8"?>
<a:theme xmlns:a="http://schemas.openxmlformats.org/drawingml/2006/main" name="att_int_wde_globe_att">
  <a:themeElements>
    <a:clrScheme name="ATT 3">
      <a:dk1>
        <a:srgbClr val="009FDB"/>
      </a:dk1>
      <a:lt1>
        <a:sysClr val="window" lastClr="FFFFFF"/>
      </a:lt1>
      <a:dk2>
        <a:srgbClr val="000000"/>
      </a:dk2>
      <a:lt2>
        <a:srgbClr val="D2D2D2"/>
      </a:lt2>
      <a:accent1>
        <a:srgbClr val="009FDB"/>
      </a:accent1>
      <a:accent2>
        <a:srgbClr val="EA7400"/>
      </a:accent2>
      <a:accent3>
        <a:srgbClr val="71C5E8"/>
      </a:accent3>
      <a:accent4>
        <a:srgbClr val="0568AE"/>
      </a:accent4>
      <a:accent5>
        <a:srgbClr val="959595"/>
      </a:accent5>
      <a:accent6>
        <a:srgbClr val="5A5A5A"/>
      </a:accent6>
      <a:hlink>
        <a:srgbClr val="0B1763"/>
      </a:hlink>
      <a:folHlink>
        <a:srgbClr val="0568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lIns="0" tIns="0" rIns="0" bIns="0"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accent6"/>
          </a:solidFill>
        </a:ln>
        <a:effectLst/>
      </a:spPr>
      <a:bodyPr/>
      <a:lstStyle/>
      <a:style>
        <a:lnRef idx="2">
          <a:schemeClr val="accent1"/>
        </a:lnRef>
        <a:fillRef idx="0">
          <a:schemeClr val="accent1"/>
        </a:fillRef>
        <a:effectRef idx="1">
          <a:schemeClr val="accent1"/>
        </a:effectRef>
        <a:fontRef idx="minor">
          <a:schemeClr val="tx1"/>
        </a:fontRef>
      </a:style>
    </a:lnDef>
    <a:txDef>
      <a:spPr>
        <a:noFill/>
        <a:ln>
          <a:noFill/>
        </a:ln>
      </a:spPr>
      <a:bodyPr wrap="square" lIns="0" tIns="0" rIns="0" bIns="0" rtlCol="0">
        <a:noAutofit/>
      </a:bodyPr>
      <a:lstStyle>
        <a:defPPr>
          <a:defRPr sz="1400" dirty="0" err="1" smtClean="0">
            <a:solidFill>
              <a:schemeClr val="tx2"/>
            </a:solidFill>
          </a:defRPr>
        </a:defPPr>
      </a:lstStyle>
    </a:txDef>
  </a:objectDefaults>
  <a:extraClrSchemeLst/>
  <a:extLst>
    <a:ext uri="{05A4C25C-085E-4340-85A3-A5531E510DB2}">
      <thm15:themeFamily xmlns:thm15="http://schemas.microsoft.com/office/thememl/2012/main" name="att_wide_globe_att_template_151211" id="{3DC9FCFA-E59A-4634-A8A3-B6223C800DCC}" vid="{36104BAA-BFC8-4924-944E-77ACC76C30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blank</Template>
  <TotalTime>51875</TotalTime>
  <Words>1060</Words>
  <Application>Microsoft Office PowerPoint</Application>
  <PresentationFormat>Custom</PresentationFormat>
  <Paragraphs>156</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Lucida Grande</vt:lpstr>
      <vt:lpstr>att_int_wde_globe_att</vt:lpstr>
      <vt:lpstr>Agenda Item: 9.1.1 Source: AT&amp;T Title: Key Considerations for MIMO Enhancements in Rel. 17 Document for: Discussion/Decision</vt:lpstr>
      <vt:lpstr>MIMO Enhancements </vt:lpstr>
      <vt:lpstr>Enhancements for MIMO in Rel. 17</vt:lpstr>
      <vt:lpstr>FDD MIMO Performance Enhancements</vt:lpstr>
      <vt:lpstr>FDD MIMO Performance Enhancements</vt:lpstr>
      <vt:lpstr>PowerPoint Presentation</vt:lpstr>
      <vt:lpstr>PowerPoint Presentation</vt:lpstr>
      <vt:lpstr>MIMO Enhancements for FR2</vt:lpstr>
      <vt:lpstr>Multi-Beam/Panel Enhancements</vt:lpstr>
      <vt:lpstr>Multi-Beam/Panel Enhancements</vt:lpstr>
      <vt:lpstr>Multi TRP Enhancements</vt:lpstr>
      <vt:lpstr>References</vt:lpstr>
      <vt:lpstr>PowerPoint Presentation</vt:lpstr>
    </vt:vector>
  </TitlesOfParts>
  <Manager/>
  <Company>AT&amp;T Labs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Wireless Technologies</dc:title>
  <dc:subject/>
  <dc:creator>Ghosh, Arunabha</dc:creator>
  <cp:keywords/>
  <dc:description/>
  <cp:lastModifiedBy>Akoum, Salam</cp:lastModifiedBy>
  <cp:revision>434</cp:revision>
  <cp:lastPrinted>2019-04-17T15:06:42Z</cp:lastPrinted>
  <dcterms:created xsi:type="dcterms:W3CDTF">2017-10-03T19:56:26Z</dcterms:created>
  <dcterms:modified xsi:type="dcterms:W3CDTF">2019-12-02T20:20:23Z</dcterms:modified>
  <cp:category/>
</cp:coreProperties>
</file>