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37" r:id="rId2"/>
  </p:sldMasterIdLst>
  <p:notesMasterIdLst>
    <p:notesMasterId r:id="rId12"/>
  </p:notesMasterIdLst>
  <p:handoutMasterIdLst>
    <p:handoutMasterId r:id="rId13"/>
  </p:handoutMasterIdLst>
  <p:sldIdLst>
    <p:sldId id="285" r:id="rId3"/>
    <p:sldId id="408" r:id="rId4"/>
    <p:sldId id="409" r:id="rId5"/>
    <p:sldId id="410" r:id="rId6"/>
    <p:sldId id="416" r:id="rId7"/>
    <p:sldId id="411" r:id="rId8"/>
    <p:sldId id="417" r:id="rId9"/>
    <p:sldId id="412" r:id="rId10"/>
    <p:sldId id="284" r:id="rId11"/>
  </p:sldIdLst>
  <p:sldSz cx="12188825" cy="6858000"/>
  <p:notesSz cx="6400800" cy="117316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A6BFC381-9DBC-9B47-9D16-E651729A1C82}">
          <p14:sldIdLst>
            <p14:sldId id="285"/>
            <p14:sldId id="408"/>
            <p14:sldId id="409"/>
            <p14:sldId id="410"/>
            <p14:sldId id="416"/>
            <p14:sldId id="411"/>
            <p14:sldId id="417"/>
            <p14:sldId id="412"/>
            <p14:sldId id="284"/>
          </p14:sldIdLst>
        </p14:section>
        <p14:section name="Titles and Dividers" id="{1E7DD9E6-8846-8448-AF36-6CA7C36D3FBC}">
          <p14:sldIdLst/>
        </p14:section>
        <p14:section name="Content" id="{380C3243-BEFC-A549-B533-A4F0BFEA40A1}">
          <p14:sldIdLst/>
        </p14:section>
        <p14:section name="Example slides" id="{6F4BDC45-F9AA-BE40-B27C-BCB372411A4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96">
          <p15:clr>
            <a:srgbClr val="A4A3A4"/>
          </p15:clr>
        </p15:guide>
        <p15:guide id="3" orient="horz" pos="3688">
          <p15:clr>
            <a:srgbClr val="A4A3A4"/>
          </p15:clr>
        </p15:guide>
        <p15:guide id="4" orient="horz" pos="760">
          <p15:clr>
            <a:srgbClr val="A4A3A4"/>
          </p15:clr>
        </p15:guide>
        <p15:guide id="5" orient="horz" pos="488">
          <p15:clr>
            <a:srgbClr val="A4A3A4"/>
          </p15:clr>
        </p15:guide>
        <p15:guide id="6" pos="309">
          <p15:clr>
            <a:srgbClr val="A4A3A4"/>
          </p15:clr>
        </p15:guide>
        <p15:guide id="7" pos="7371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577"/>
    <a:srgbClr val="FF00FF"/>
    <a:srgbClr val="4CA90C"/>
    <a:srgbClr val="009FDB"/>
    <a:srgbClr val="FFCC99"/>
    <a:srgbClr val="007A3E"/>
    <a:srgbClr val="00FF00"/>
    <a:srgbClr val="00FFFF"/>
    <a:srgbClr val="FF99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55" autoAdjust="0"/>
    <p:restoredTop sz="75264" autoAdjust="0"/>
  </p:normalViewPr>
  <p:slideViewPr>
    <p:cSldViewPr snapToGrid="0">
      <p:cViewPr varScale="1">
        <p:scale>
          <a:sx n="110" d="100"/>
          <a:sy n="110" d="100"/>
        </p:scale>
        <p:origin x="816" y="108"/>
      </p:cViewPr>
      <p:guideLst>
        <p:guide orient="horz" pos="232"/>
        <p:guide orient="horz" pos="4096"/>
        <p:guide orient="horz" pos="3688"/>
        <p:guide orient="horz" pos="760"/>
        <p:guide orient="horz" pos="488"/>
        <p:guide pos="309"/>
        <p:guide pos="7371"/>
        <p:guide pos="3839"/>
      </p:guideLst>
    </p:cSldViewPr>
  </p:slideViewPr>
  <p:outlineViewPr>
    <p:cViewPr>
      <p:scale>
        <a:sx n="33" d="100"/>
        <a:sy n="33" d="100"/>
      </p:scale>
      <p:origin x="0" y="-29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625639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D4A5829C-7C6A-DF41-92FC-FE30E34D6DBD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625639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600A37F-B7DA-9E4D-A068-4D61982E80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657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625639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6C7A9F4-9AF1-BE4F-A500-2756F8488435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708025" y="881063"/>
            <a:ext cx="7816850" cy="4398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40080" y="5572522"/>
            <a:ext cx="5120640" cy="5279231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25639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CFD9196-B747-C840-B910-EBFFFCF75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62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914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494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448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63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54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22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09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228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5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61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73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090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689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577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734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28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806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784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660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21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711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2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270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5370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157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6598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48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8192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29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4981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3261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564600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93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>
                <a:solidFill>
                  <a:schemeClr val="tx2"/>
                </a:solidFill>
              </a:rPr>
              <a:t> </a:t>
            </a:r>
            <a:r>
              <a:rPr lang="en-US" sz="600" dirty="0">
                <a:solidFill>
                  <a:schemeClr val="tx2"/>
                </a:solidFill>
              </a:rPr>
              <a:t>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type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27882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040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987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071100" y="6078714"/>
            <a:ext cx="2117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927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287000" y="6078714"/>
            <a:ext cx="1901825" cy="7792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82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579100" y="6078714"/>
            <a:ext cx="1609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74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508226" y="566578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2232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772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436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>
                <a:solidFill>
                  <a:schemeClr val="tx2"/>
                </a:solidFill>
              </a:rPr>
              <a:t> </a:t>
            </a:r>
            <a:r>
              <a:rPr lang="en-US" sz="600" dirty="0">
                <a:solidFill>
                  <a:schemeClr val="tx2"/>
                </a:solidFill>
              </a:rPr>
              <a:t>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type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0756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56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286371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705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4375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4673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7224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82660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48081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5562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7381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C2577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>
            <a:lvl1pPr>
              <a:defRPr>
                <a:solidFill>
                  <a:srgbClr val="0C2577"/>
                </a:solidFill>
              </a:defRPr>
            </a:lvl1pPr>
            <a:lvl2pPr>
              <a:defRPr>
                <a:solidFill>
                  <a:srgbClr val="0C2577"/>
                </a:solidFill>
              </a:defRPr>
            </a:lvl2pPr>
            <a:lvl3pPr>
              <a:defRPr>
                <a:solidFill>
                  <a:srgbClr val="0C2577"/>
                </a:solidFill>
              </a:defRPr>
            </a:lvl3pPr>
            <a:lvl4pPr>
              <a:defRPr>
                <a:solidFill>
                  <a:srgbClr val="0C2577"/>
                </a:solidFill>
              </a:defRPr>
            </a:lvl4pPr>
            <a:lvl5pPr>
              <a:defRPr>
                <a:solidFill>
                  <a:srgbClr val="0C257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722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712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6710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6511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4052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19797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6911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3469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5451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776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6563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26075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66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2854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45245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36015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99793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4039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94197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48156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8035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2937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7958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08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9800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78525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39616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7899646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02565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21251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9145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071100" y="6078714"/>
            <a:ext cx="2117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518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287000" y="6078714"/>
            <a:ext cx="1901825" cy="7792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79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579100" y="6078714"/>
            <a:ext cx="1609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5705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9" Type="http://schemas.openxmlformats.org/officeDocument/2006/relationships/slideLayout" Target="../slideLayouts/slideLayout83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34" Type="http://schemas.openxmlformats.org/officeDocument/2006/relationships/slideLayout" Target="../slideLayouts/slideLayout78.xml"/><Relationship Id="rId42" Type="http://schemas.openxmlformats.org/officeDocument/2006/relationships/slideLayout" Target="../slideLayouts/slideLayout86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33" Type="http://schemas.openxmlformats.org/officeDocument/2006/relationships/slideLayout" Target="../slideLayouts/slideLayout77.xml"/><Relationship Id="rId38" Type="http://schemas.openxmlformats.org/officeDocument/2006/relationships/slideLayout" Target="../slideLayouts/slideLayout82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29" Type="http://schemas.openxmlformats.org/officeDocument/2006/relationships/slideLayout" Target="../slideLayouts/slideLayout73.xml"/><Relationship Id="rId41" Type="http://schemas.openxmlformats.org/officeDocument/2006/relationships/slideLayout" Target="../slideLayouts/slideLayout85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32" Type="http://schemas.openxmlformats.org/officeDocument/2006/relationships/slideLayout" Target="../slideLayouts/slideLayout76.xml"/><Relationship Id="rId37" Type="http://schemas.openxmlformats.org/officeDocument/2006/relationships/slideLayout" Target="../slideLayouts/slideLayout81.xml"/><Relationship Id="rId40" Type="http://schemas.openxmlformats.org/officeDocument/2006/relationships/slideLayout" Target="../slideLayouts/slideLayout84.xml"/><Relationship Id="rId45" Type="http://schemas.openxmlformats.org/officeDocument/2006/relationships/theme" Target="../theme/theme2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72.xml"/><Relationship Id="rId36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31" Type="http://schemas.openxmlformats.org/officeDocument/2006/relationships/slideLayout" Target="../slideLayouts/slideLayout75.xml"/><Relationship Id="rId44" Type="http://schemas.openxmlformats.org/officeDocument/2006/relationships/slideLayout" Target="../slideLayouts/slideLayout88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71.xml"/><Relationship Id="rId30" Type="http://schemas.openxmlformats.org/officeDocument/2006/relationships/slideLayout" Target="../slideLayouts/slideLayout74.xml"/><Relationship Id="rId35" Type="http://schemas.openxmlformats.org/officeDocument/2006/relationships/slideLayout" Target="../slideLayouts/slideLayout79.xml"/><Relationship Id="rId43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F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bg1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16E942-B436-4457-8235-3B59F7744429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6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5" r:id="rId2"/>
    <p:sldLayoutId id="2147483724" r:id="rId3"/>
    <p:sldLayoutId id="2147483721" r:id="rId4"/>
    <p:sldLayoutId id="2147483717" r:id="rId5"/>
    <p:sldLayoutId id="2147483729" r:id="rId6"/>
    <p:sldLayoutId id="2147483730" r:id="rId7"/>
    <p:sldLayoutId id="2147483722" r:id="rId8"/>
    <p:sldLayoutId id="2147483718" r:id="rId9"/>
    <p:sldLayoutId id="2147483720" r:id="rId10"/>
    <p:sldLayoutId id="2147483727" r:id="rId11"/>
    <p:sldLayoutId id="2147483728" r:id="rId12"/>
    <p:sldLayoutId id="2147483719" r:id="rId13"/>
    <p:sldLayoutId id="2147483650" r:id="rId14"/>
    <p:sldLayoutId id="2147483701" r:id="rId15"/>
    <p:sldLayoutId id="2147483691" r:id="rId16"/>
    <p:sldLayoutId id="2147483731" r:id="rId17"/>
    <p:sldLayoutId id="2147483698" r:id="rId18"/>
    <p:sldLayoutId id="2147483695" r:id="rId19"/>
    <p:sldLayoutId id="2147483732" r:id="rId20"/>
    <p:sldLayoutId id="2147483699" r:id="rId21"/>
    <p:sldLayoutId id="2147483700" r:id="rId22"/>
    <p:sldLayoutId id="2147483702" r:id="rId23"/>
    <p:sldLayoutId id="2147483679" r:id="rId24"/>
    <p:sldLayoutId id="2147483697" r:id="rId25"/>
    <p:sldLayoutId id="2147483689" r:id="rId26"/>
    <p:sldLayoutId id="2147483703" r:id="rId27"/>
    <p:sldLayoutId id="2147483707" r:id="rId28"/>
    <p:sldLayoutId id="2147483713" r:id="rId29"/>
    <p:sldLayoutId id="2147483714" r:id="rId30"/>
    <p:sldLayoutId id="2147483704" r:id="rId31"/>
    <p:sldLayoutId id="2147483705" r:id="rId32"/>
    <p:sldLayoutId id="2147483706" r:id="rId33"/>
    <p:sldLayoutId id="2147483712" r:id="rId34"/>
    <p:sldLayoutId id="2147483710" r:id="rId35"/>
    <p:sldLayoutId id="2147483711" r:id="rId36"/>
    <p:sldLayoutId id="2147483723" r:id="rId37"/>
    <p:sldLayoutId id="2147483733" r:id="rId38"/>
    <p:sldLayoutId id="2147483696" r:id="rId39"/>
    <p:sldLayoutId id="2147483654" r:id="rId40"/>
    <p:sldLayoutId id="2147483655" r:id="rId41"/>
    <p:sldLayoutId id="2147483660" r:id="rId42"/>
    <p:sldLayoutId id="2147483734" r:id="rId43"/>
    <p:sldLayoutId id="2147483736" r:id="rId44"/>
  </p:sldLayoutIdLst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5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73" userDrawn="1">
          <p15:clr>
            <a:srgbClr val="F26B43"/>
          </p15:clr>
        </p15:guide>
        <p15:guide id="4" orient="horz" pos="743" userDrawn="1">
          <p15:clr>
            <a:srgbClr val="F26B43"/>
          </p15:clr>
        </p15:guide>
        <p15:guide id="5" orient="horz" pos="3696" userDrawn="1">
          <p15:clr>
            <a:srgbClr val="F26B43"/>
          </p15:clr>
        </p15:guide>
        <p15:guide id="6" orient="horz" pos="4091" userDrawn="1">
          <p15:clr>
            <a:srgbClr val="F26B43"/>
          </p15:clr>
        </p15:guide>
        <p15:guide id="7" pos="231" userDrawn="1">
          <p15:clr>
            <a:srgbClr val="F26B43"/>
          </p15:clr>
        </p15:guide>
        <p15:guide id="8" pos="553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85000">
              <a:schemeClr val="bg1"/>
            </a:gs>
            <a:gs pos="100000">
              <a:srgbClr val="009FD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bg1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16E942-B436-4457-8235-3B59F7744429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509047" y="113122"/>
            <a:ext cx="914400" cy="3393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600" b="1" dirty="0">
                <a:solidFill>
                  <a:srgbClr val="0C2577"/>
                </a:solidFill>
              </a:rPr>
              <a:t>RP-192707</a:t>
            </a:r>
          </a:p>
        </p:txBody>
      </p:sp>
    </p:spTree>
    <p:extLst>
      <p:ext uri="{BB962C8B-B14F-4D97-AF65-F5344CB8AC3E}">
        <p14:creationId xmlns:p14="http://schemas.microsoft.com/office/powerpoint/2010/main" val="381585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56" r:id="rId19"/>
    <p:sldLayoutId id="2147483757" r:id="rId20"/>
    <p:sldLayoutId id="2147483758" r:id="rId21"/>
    <p:sldLayoutId id="2147483759" r:id="rId22"/>
    <p:sldLayoutId id="2147483760" r:id="rId23"/>
    <p:sldLayoutId id="2147483761" r:id="rId24"/>
    <p:sldLayoutId id="2147483762" r:id="rId25"/>
    <p:sldLayoutId id="2147483763" r:id="rId26"/>
    <p:sldLayoutId id="2147483764" r:id="rId27"/>
    <p:sldLayoutId id="2147483765" r:id="rId28"/>
    <p:sldLayoutId id="2147483766" r:id="rId29"/>
    <p:sldLayoutId id="2147483767" r:id="rId30"/>
    <p:sldLayoutId id="2147483768" r:id="rId31"/>
    <p:sldLayoutId id="2147483769" r:id="rId32"/>
    <p:sldLayoutId id="2147483770" r:id="rId33"/>
    <p:sldLayoutId id="2147483771" r:id="rId34"/>
    <p:sldLayoutId id="2147483772" r:id="rId35"/>
    <p:sldLayoutId id="2147483773" r:id="rId36"/>
    <p:sldLayoutId id="2147483774" r:id="rId37"/>
    <p:sldLayoutId id="2147483775" r:id="rId38"/>
    <p:sldLayoutId id="2147483776" r:id="rId39"/>
    <p:sldLayoutId id="2147483777" r:id="rId40"/>
    <p:sldLayoutId id="2147483778" r:id="rId41"/>
    <p:sldLayoutId id="2147483779" r:id="rId42"/>
    <p:sldLayoutId id="2147483780" r:id="rId43"/>
    <p:sldLayoutId id="2147483781" r:id="rId44"/>
  </p:sldLayoutIdLst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2800" b="1" kern="1200">
          <a:solidFill>
            <a:srgbClr val="0C2577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rgbClr val="0C2577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5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473">
          <p15:clr>
            <a:srgbClr val="F26B43"/>
          </p15:clr>
        </p15:guide>
        <p15:guide id="4" orient="horz" pos="743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091">
          <p15:clr>
            <a:srgbClr val="F26B43"/>
          </p15:clr>
        </p15:guide>
        <p15:guide id="7" pos="231">
          <p15:clr>
            <a:srgbClr val="F26B43"/>
          </p15:clr>
        </p15:guide>
        <p15:guide id="8" pos="553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9880" y="2195011"/>
            <a:ext cx="11209064" cy="1523098"/>
          </a:xfrm>
        </p:spPr>
        <p:txBody>
          <a:bodyPr/>
          <a:lstStyle/>
          <a:p>
            <a:r>
              <a:rPr lang="en-US" sz="2400" dirty="0"/>
              <a:t>Agenda Item: 9.1.3</a:t>
            </a:r>
            <a:br>
              <a:rPr lang="en-US" sz="2400" dirty="0"/>
            </a:br>
            <a:r>
              <a:rPr lang="en-US" sz="2400" dirty="0"/>
              <a:t>Source: AT&amp;T</a:t>
            </a:r>
            <a:br>
              <a:rPr lang="en-US" sz="2400" dirty="0"/>
            </a:br>
            <a:r>
              <a:rPr lang="en-US" sz="2400" dirty="0"/>
              <a:t>Title: Proposal for RAN Enhancements for New Deployment Models</a:t>
            </a:r>
            <a:br>
              <a:rPr lang="en-US" sz="2400" dirty="0"/>
            </a:br>
            <a:r>
              <a:rPr lang="en-US" sz="2400" dirty="0"/>
              <a:t>Document for: Discussion/Decision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1069012"/>
            <a:ext cx="11213719" cy="783336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3GPP TSG RAN Plenary Meeting #86                                                                          RP-192707</a:t>
            </a:r>
          </a:p>
          <a:p>
            <a:r>
              <a:rPr lang="en-US" b="1" dirty="0" err="1">
                <a:solidFill>
                  <a:schemeClr val="tx1"/>
                </a:solidFill>
              </a:rPr>
              <a:t>Sitges</a:t>
            </a:r>
            <a:r>
              <a:rPr lang="en-US" b="1" dirty="0">
                <a:solidFill>
                  <a:schemeClr val="tx1"/>
                </a:solidFill>
              </a:rPr>
              <a:t>, Es: December 09-12,</a:t>
            </a:r>
            <a:r>
              <a:rPr lang="en-US" b="1" baseline="30000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2019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88" y="3991103"/>
            <a:ext cx="3438525" cy="199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228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2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1"/>
            <a:ext cx="11209064" cy="2556330"/>
          </a:xfrm>
        </p:spPr>
        <p:txBody>
          <a:bodyPr/>
          <a:lstStyle/>
          <a:p>
            <a:r>
              <a:rPr lang="en-US" dirty="0"/>
              <a:t>In Rel 16, various features such as multi-TRP, CA/DC enhancements have been developed however it is not easily possible to deploy these features since they either require a C-RAN like deployment or an ideal (0 latency) inter-connect between the DUs </a:t>
            </a:r>
          </a:p>
          <a:p>
            <a:endParaRPr lang="en-US" dirty="0"/>
          </a:p>
          <a:p>
            <a:r>
              <a:rPr lang="en-US" dirty="0"/>
              <a:t>In Rel 17, we would like to propose enhancements to RAN interfaces to allow for CU-CU and DU-DU coordination for use cases to take advantage of Rel-16 features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031" y="4211383"/>
            <a:ext cx="587241" cy="176777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456" y="4182808"/>
            <a:ext cx="587241" cy="176777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524" y="5591175"/>
            <a:ext cx="305035" cy="5891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00350" y="6257925"/>
            <a:ext cx="209550" cy="2857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UE</a:t>
            </a:r>
          </a:p>
        </p:txBody>
      </p:sp>
      <p:sp>
        <p:nvSpPr>
          <p:cNvPr id="13" name="Right Arrow 12"/>
          <p:cNvSpPr/>
          <p:nvPr/>
        </p:nvSpPr>
        <p:spPr>
          <a:xfrm rot="2752818">
            <a:off x="1648438" y="4930725"/>
            <a:ext cx="1213199" cy="28966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18847182" flipH="1">
            <a:off x="3000988" y="4892624"/>
            <a:ext cx="1213199" cy="28966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209800" y="4724400"/>
            <a:ext cx="352425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CC1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86125" y="4743450"/>
            <a:ext cx="352425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CC2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38374" y="4029075"/>
            <a:ext cx="1038225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CA across </a:t>
            </a:r>
            <a:r>
              <a:rPr lang="en-US" dirty="0" err="1">
                <a:solidFill>
                  <a:schemeClr val="tx2"/>
                </a:solidFill>
              </a:rPr>
              <a:t>gNB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1156" y="4211383"/>
            <a:ext cx="587241" cy="176777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9581" y="4182808"/>
            <a:ext cx="587241" cy="17677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649" y="5591175"/>
            <a:ext cx="305035" cy="58913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610475" y="6257925"/>
            <a:ext cx="209550" cy="2857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UE</a:t>
            </a:r>
          </a:p>
        </p:txBody>
      </p:sp>
      <p:sp>
        <p:nvSpPr>
          <p:cNvPr id="22" name="Right Arrow 21"/>
          <p:cNvSpPr/>
          <p:nvPr/>
        </p:nvSpPr>
        <p:spPr>
          <a:xfrm rot="2752818">
            <a:off x="6458563" y="4930725"/>
            <a:ext cx="1213199" cy="289660"/>
          </a:xfrm>
          <a:prstGeom prst="rightArrow">
            <a:avLst/>
          </a:prstGeom>
          <a:pattFill prst="narVert">
            <a:fgClr>
              <a:schemeClr val="tx1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 rot="18847182" flipH="1">
            <a:off x="7811113" y="4892624"/>
            <a:ext cx="1213199" cy="289660"/>
          </a:xfrm>
          <a:prstGeom prst="rightArrow">
            <a:avLst/>
          </a:prstGeom>
          <a:pattFill prst="narHorz">
            <a:fgClr>
              <a:schemeClr val="tx1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896100" y="4591050"/>
            <a:ext cx="352425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CC1 Lyr1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934325" y="4591050"/>
            <a:ext cx="352425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CC1 Lyr2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762749" y="4010025"/>
            <a:ext cx="1038225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Multi-TRP across </a:t>
            </a:r>
            <a:r>
              <a:rPr lang="en-US" dirty="0" err="1">
                <a:solidFill>
                  <a:schemeClr val="tx2"/>
                </a:solidFill>
              </a:rPr>
              <a:t>gNB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97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3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1: Inter </a:t>
            </a:r>
            <a:r>
              <a:rPr lang="en-US" dirty="0" err="1"/>
              <a:t>gNB</a:t>
            </a:r>
            <a:r>
              <a:rPr lang="en-US" dirty="0"/>
              <a:t> Multi-TRP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1"/>
            <a:ext cx="11209064" cy="2394404"/>
          </a:xfrm>
        </p:spPr>
        <p:txBody>
          <a:bodyPr/>
          <a:lstStyle/>
          <a:p>
            <a:r>
              <a:rPr lang="en-US" dirty="0"/>
              <a:t>In Rel 16, RAN1 specified various flavors of multi-TRP solutions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Multi-TRP with single DCI: Joint scheduling between 2 TRPs e.g. same MAC between 2 TRPs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Multi-TRP with multi-DCI: Independent scheduling between 2 TRPs with same (or separate) MAC. A solution targeting non-ideal backhaul scenarios</a:t>
            </a:r>
          </a:p>
          <a:p>
            <a:r>
              <a:rPr lang="en-US" dirty="0">
                <a:solidFill>
                  <a:srgbClr val="FF0000"/>
                </a:solidFill>
              </a:rPr>
              <a:t>Currently there is no low latency coordination mechanism between two MAC entities and in Rel 17 we propose to develop a mechanism for this MAC-MAC coordination in time-scales as required by the RAN1/RAN2 specifications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67" y="3876674"/>
            <a:ext cx="1185586" cy="14795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342" y="3867149"/>
            <a:ext cx="1185586" cy="14795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445" y="4889500"/>
            <a:ext cx="667229" cy="781050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 rot="2173100">
            <a:off x="1001647" y="4587462"/>
            <a:ext cx="1336859" cy="387525"/>
          </a:xfrm>
          <a:prstGeom prst="rightArrow">
            <a:avLst/>
          </a:prstGeom>
          <a:pattFill prst="narVert">
            <a:fgClr>
              <a:schemeClr val="tx1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9426900" flipH="1">
            <a:off x="3020947" y="4558887"/>
            <a:ext cx="1336859" cy="387525"/>
          </a:xfrm>
          <a:prstGeom prst="rightArrow">
            <a:avLst/>
          </a:prstGeom>
          <a:pattFill prst="narHorz">
            <a:fgClr>
              <a:schemeClr val="tx1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2147357">
            <a:off x="1439613" y="4497791"/>
            <a:ext cx="978408" cy="163689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66900" y="4267199"/>
            <a:ext cx="476250" cy="25717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DCI1</a:t>
            </a:r>
          </a:p>
        </p:txBody>
      </p:sp>
      <p:sp>
        <p:nvSpPr>
          <p:cNvPr id="12" name="Right Arrow 11"/>
          <p:cNvSpPr/>
          <p:nvPr/>
        </p:nvSpPr>
        <p:spPr>
          <a:xfrm rot="19452643" flipH="1">
            <a:off x="2925514" y="4488266"/>
            <a:ext cx="978408" cy="163689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038475" y="4267199"/>
            <a:ext cx="476250" cy="25717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DCI2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23950" y="5019675"/>
            <a:ext cx="914400" cy="2476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PDSCH 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62350" y="4981575"/>
            <a:ext cx="914400" cy="2476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PDSCH 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096125" y="3514725"/>
            <a:ext cx="914400" cy="5143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CU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600565" y="3516630"/>
            <a:ext cx="914400" cy="5143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CU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858124" y="4552950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791324" y="4572000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344149" y="4524375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277349" y="4543425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cxnSp>
        <p:nvCxnSpPr>
          <p:cNvPr id="23" name="Straight Arrow Connector 22"/>
          <p:cNvCxnSpPr>
            <a:stCxn id="16" idx="2"/>
            <a:endCxn id="19" idx="0"/>
          </p:cNvCxnSpPr>
          <p:nvPr/>
        </p:nvCxnSpPr>
        <p:spPr>
          <a:xfrm flipH="1">
            <a:off x="7053262" y="4029075"/>
            <a:ext cx="500063" cy="54292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6" idx="2"/>
            <a:endCxn id="18" idx="0"/>
          </p:cNvCxnSpPr>
          <p:nvPr/>
        </p:nvCxnSpPr>
        <p:spPr>
          <a:xfrm>
            <a:off x="7553325" y="4029075"/>
            <a:ext cx="566737" cy="52387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7" idx="2"/>
            <a:endCxn id="21" idx="0"/>
          </p:cNvCxnSpPr>
          <p:nvPr/>
        </p:nvCxnSpPr>
        <p:spPr>
          <a:xfrm flipH="1">
            <a:off x="9539287" y="4030980"/>
            <a:ext cx="518478" cy="51244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7" idx="2"/>
            <a:endCxn id="20" idx="0"/>
          </p:cNvCxnSpPr>
          <p:nvPr/>
        </p:nvCxnSpPr>
        <p:spPr>
          <a:xfrm>
            <a:off x="10057765" y="4030980"/>
            <a:ext cx="548322" cy="49339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7410450" y="5543550"/>
            <a:ext cx="352426" cy="390525"/>
          </a:xfrm>
          <a:prstGeom prst="rect">
            <a:avLst/>
          </a:prstGeom>
          <a:solidFill>
            <a:srgbClr val="4CA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/>
              <a:t>UE</a:t>
            </a:r>
          </a:p>
        </p:txBody>
      </p:sp>
      <p:cxnSp>
        <p:nvCxnSpPr>
          <p:cNvPr id="32" name="Straight Arrow Connector 31"/>
          <p:cNvCxnSpPr>
            <a:stCxn id="19" idx="2"/>
            <a:endCxn id="30" idx="0"/>
          </p:cNvCxnSpPr>
          <p:nvPr/>
        </p:nvCxnSpPr>
        <p:spPr>
          <a:xfrm>
            <a:off x="7053262" y="5086350"/>
            <a:ext cx="533401" cy="45720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8" idx="2"/>
            <a:endCxn id="30" idx="0"/>
          </p:cNvCxnSpPr>
          <p:nvPr/>
        </p:nvCxnSpPr>
        <p:spPr>
          <a:xfrm flipH="1">
            <a:off x="7586663" y="5067300"/>
            <a:ext cx="533399" cy="47625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8734425" y="5543550"/>
            <a:ext cx="352426" cy="390525"/>
          </a:xfrm>
          <a:prstGeom prst="rect">
            <a:avLst/>
          </a:prstGeom>
          <a:solidFill>
            <a:srgbClr val="4CA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/>
              <a:t>UE</a:t>
            </a:r>
          </a:p>
        </p:txBody>
      </p:sp>
      <p:cxnSp>
        <p:nvCxnSpPr>
          <p:cNvPr id="37" name="Straight Arrow Connector 36"/>
          <p:cNvCxnSpPr>
            <a:stCxn id="18" idx="2"/>
            <a:endCxn id="35" idx="0"/>
          </p:cNvCxnSpPr>
          <p:nvPr/>
        </p:nvCxnSpPr>
        <p:spPr>
          <a:xfrm>
            <a:off x="8120062" y="5067300"/>
            <a:ext cx="790576" cy="47625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1" idx="2"/>
            <a:endCxn id="35" idx="0"/>
          </p:cNvCxnSpPr>
          <p:nvPr/>
        </p:nvCxnSpPr>
        <p:spPr>
          <a:xfrm flipH="1">
            <a:off x="8910638" y="5057775"/>
            <a:ext cx="628649" cy="48577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6929119" y="5130800"/>
            <a:ext cx="1280161" cy="965200"/>
          </a:xfrm>
          <a:prstGeom prst="ellipse">
            <a:avLst/>
          </a:prstGeom>
          <a:solidFill>
            <a:srgbClr val="FF0000">
              <a:alpha val="3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8290559" y="5151120"/>
            <a:ext cx="1280161" cy="965200"/>
          </a:xfrm>
          <a:prstGeom prst="ellipse">
            <a:avLst/>
          </a:prstGeom>
          <a:solidFill>
            <a:srgbClr val="FF00FF">
              <a:alpha val="3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7261543" y="6116320"/>
            <a:ext cx="650240" cy="467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Inter-DU</a:t>
            </a:r>
          </a:p>
          <a:p>
            <a:r>
              <a:rPr lang="en-US" sz="1400" dirty="0">
                <a:solidFill>
                  <a:schemeClr val="tx2"/>
                </a:solidFill>
              </a:rPr>
              <a:t>M-TRP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657774" y="6136640"/>
            <a:ext cx="650240" cy="467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Inter-CU</a:t>
            </a:r>
          </a:p>
          <a:p>
            <a:r>
              <a:rPr lang="en-US" sz="1400" dirty="0">
                <a:solidFill>
                  <a:schemeClr val="tx2"/>
                </a:solidFill>
              </a:rPr>
              <a:t>M-TRP</a:t>
            </a:r>
          </a:p>
        </p:txBody>
      </p:sp>
      <p:cxnSp>
        <p:nvCxnSpPr>
          <p:cNvPr id="46" name="Straight Arrow Connector 45"/>
          <p:cNvCxnSpPr>
            <a:stCxn id="16" idx="3"/>
            <a:endCxn id="17" idx="1"/>
          </p:cNvCxnSpPr>
          <p:nvPr/>
        </p:nvCxnSpPr>
        <p:spPr>
          <a:xfrm>
            <a:off x="8010525" y="3771900"/>
            <a:ext cx="1590040" cy="1905"/>
          </a:xfrm>
          <a:prstGeom prst="straightConnector1">
            <a:avLst/>
          </a:prstGeom>
          <a:ln w="6350" cmpd="sng">
            <a:solidFill>
              <a:schemeClr val="accent6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8698414" y="3535680"/>
            <a:ext cx="284480" cy="3149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X2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61200" y="4196080"/>
            <a:ext cx="284480" cy="3149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F1</a:t>
            </a:r>
          </a:p>
        </p:txBody>
      </p:sp>
    </p:spTree>
    <p:extLst>
      <p:ext uri="{BB962C8B-B14F-4D97-AF65-F5344CB8AC3E}">
        <p14:creationId xmlns:p14="http://schemas.microsoft.com/office/powerpoint/2010/main" val="464087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476250" y="4591050"/>
            <a:ext cx="6029325" cy="18478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20000"/>
                  <a:lumOff val="80000"/>
                </a:schemeClr>
              </a:gs>
              <a:gs pos="33000">
                <a:schemeClr val="tx1">
                  <a:lumMod val="60000"/>
                  <a:lumOff val="40000"/>
                </a:schemeClr>
              </a:gs>
              <a:gs pos="100000">
                <a:srgbClr val="0C2577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4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2: Inter </a:t>
            </a:r>
            <a:r>
              <a:rPr lang="en-US" dirty="0" err="1"/>
              <a:t>gNB</a:t>
            </a:r>
            <a:r>
              <a:rPr lang="en-US" dirty="0"/>
              <a:t> CA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1"/>
            <a:ext cx="11209064" cy="2365830"/>
          </a:xfrm>
        </p:spPr>
        <p:txBody>
          <a:bodyPr/>
          <a:lstStyle/>
          <a:p>
            <a:r>
              <a:rPr lang="en-US" dirty="0"/>
              <a:t>Aggregation between </a:t>
            </a:r>
            <a:r>
              <a:rPr lang="en-US" dirty="0" err="1"/>
              <a:t>pico</a:t>
            </a:r>
            <a:r>
              <a:rPr lang="en-US" dirty="0"/>
              <a:t> cell tier and macro cell tier is a very important use case that allows operators to improve network performance in an effective way</a:t>
            </a:r>
          </a:p>
          <a:p>
            <a:r>
              <a:rPr lang="en-US" dirty="0"/>
              <a:t>Currently the only way to do this is: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Ideal backhaul (e.g. C-RAN)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DC</a:t>
            </a:r>
          </a:p>
          <a:p>
            <a:r>
              <a:rPr lang="en-US" dirty="0"/>
              <a:t>Both the solution have limitations especially if the aggregation is between FR1 and FR2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00" y="3790950"/>
            <a:ext cx="1498528" cy="1870038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3881119" y="5593436"/>
            <a:ext cx="2062481" cy="632103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25000">
                <a:schemeClr val="accent2">
                  <a:lumMod val="75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747" y="5084444"/>
            <a:ext cx="277600" cy="835661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2863677" y="4638396"/>
            <a:ext cx="2062481" cy="632103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25000">
                <a:schemeClr val="accent2">
                  <a:lumMod val="75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1400" y="4111624"/>
            <a:ext cx="277600" cy="835661"/>
          </a:xfrm>
          <a:prstGeom prst="rect">
            <a:avLst/>
          </a:prstGeom>
        </p:spPr>
      </p:pic>
      <p:cxnSp>
        <p:nvCxnSpPr>
          <p:cNvPr id="13" name="Straight Arrow Connector 12"/>
          <p:cNvCxnSpPr>
            <a:endCxn id="9" idx="0"/>
          </p:cNvCxnSpPr>
          <p:nvPr/>
        </p:nvCxnSpPr>
        <p:spPr>
          <a:xfrm>
            <a:off x="1645920" y="4429760"/>
            <a:ext cx="2300446" cy="1284564"/>
          </a:xfrm>
          <a:prstGeom prst="straightConnector1">
            <a:avLst/>
          </a:prstGeom>
          <a:ln w="76200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440" y="5714324"/>
            <a:ext cx="1105852" cy="554078"/>
          </a:xfrm>
          <a:prstGeom prst="rect">
            <a:avLst/>
          </a:prstGeom>
        </p:spPr>
      </p:pic>
      <p:cxnSp>
        <p:nvCxnSpPr>
          <p:cNvPr id="16" name="Straight Arrow Connector 15"/>
          <p:cNvCxnSpPr>
            <a:endCxn id="9" idx="0"/>
          </p:cNvCxnSpPr>
          <p:nvPr/>
        </p:nvCxnSpPr>
        <p:spPr>
          <a:xfrm flipH="1">
            <a:off x="3946366" y="5364480"/>
            <a:ext cx="899954" cy="349844"/>
          </a:xfrm>
          <a:prstGeom prst="straightConnector1">
            <a:avLst/>
          </a:prstGeom>
          <a:ln w="76200" cmpd="sng">
            <a:solidFill>
              <a:srgbClr val="FFC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096125" y="3514725"/>
            <a:ext cx="914400" cy="5143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CU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600565" y="3516630"/>
            <a:ext cx="914400" cy="5143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CU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858124" y="4552950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791324" y="4572000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344149" y="4524375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277349" y="4543425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cxnSp>
        <p:nvCxnSpPr>
          <p:cNvPr id="23" name="Straight Arrow Connector 22"/>
          <p:cNvCxnSpPr>
            <a:stCxn id="17" idx="2"/>
            <a:endCxn id="20" idx="0"/>
          </p:cNvCxnSpPr>
          <p:nvPr/>
        </p:nvCxnSpPr>
        <p:spPr>
          <a:xfrm flipH="1">
            <a:off x="7053262" y="4029075"/>
            <a:ext cx="500063" cy="54292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7" idx="2"/>
            <a:endCxn id="19" idx="0"/>
          </p:cNvCxnSpPr>
          <p:nvPr/>
        </p:nvCxnSpPr>
        <p:spPr>
          <a:xfrm>
            <a:off x="7553325" y="4029075"/>
            <a:ext cx="566737" cy="52387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8" idx="2"/>
            <a:endCxn id="22" idx="0"/>
          </p:cNvCxnSpPr>
          <p:nvPr/>
        </p:nvCxnSpPr>
        <p:spPr>
          <a:xfrm flipH="1">
            <a:off x="9539287" y="4030980"/>
            <a:ext cx="518478" cy="51244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8" idx="2"/>
            <a:endCxn id="21" idx="0"/>
          </p:cNvCxnSpPr>
          <p:nvPr/>
        </p:nvCxnSpPr>
        <p:spPr>
          <a:xfrm>
            <a:off x="10057765" y="4030980"/>
            <a:ext cx="548322" cy="49339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7410450" y="5543550"/>
            <a:ext cx="352426" cy="390525"/>
          </a:xfrm>
          <a:prstGeom prst="rect">
            <a:avLst/>
          </a:prstGeom>
          <a:solidFill>
            <a:srgbClr val="4CA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/>
              <a:t>UE</a:t>
            </a:r>
          </a:p>
        </p:txBody>
      </p:sp>
      <p:cxnSp>
        <p:nvCxnSpPr>
          <p:cNvPr id="28" name="Straight Arrow Connector 27"/>
          <p:cNvCxnSpPr>
            <a:stCxn id="20" idx="2"/>
            <a:endCxn id="27" idx="0"/>
          </p:cNvCxnSpPr>
          <p:nvPr/>
        </p:nvCxnSpPr>
        <p:spPr>
          <a:xfrm>
            <a:off x="7053262" y="5086350"/>
            <a:ext cx="533401" cy="45720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9" idx="2"/>
            <a:endCxn id="27" idx="0"/>
          </p:cNvCxnSpPr>
          <p:nvPr/>
        </p:nvCxnSpPr>
        <p:spPr>
          <a:xfrm flipH="1">
            <a:off x="7586663" y="5067300"/>
            <a:ext cx="533399" cy="47625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8734425" y="5543550"/>
            <a:ext cx="352426" cy="390525"/>
          </a:xfrm>
          <a:prstGeom prst="rect">
            <a:avLst/>
          </a:prstGeom>
          <a:solidFill>
            <a:srgbClr val="4CA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/>
              <a:t>UE</a:t>
            </a:r>
          </a:p>
        </p:txBody>
      </p:sp>
      <p:cxnSp>
        <p:nvCxnSpPr>
          <p:cNvPr id="31" name="Straight Arrow Connector 30"/>
          <p:cNvCxnSpPr>
            <a:stCxn id="19" idx="2"/>
            <a:endCxn id="30" idx="0"/>
          </p:cNvCxnSpPr>
          <p:nvPr/>
        </p:nvCxnSpPr>
        <p:spPr>
          <a:xfrm>
            <a:off x="8120062" y="5067300"/>
            <a:ext cx="790576" cy="47625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2" idx="2"/>
            <a:endCxn id="30" idx="0"/>
          </p:cNvCxnSpPr>
          <p:nvPr/>
        </p:nvCxnSpPr>
        <p:spPr>
          <a:xfrm flipH="1">
            <a:off x="8910638" y="5057775"/>
            <a:ext cx="628649" cy="48577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6929119" y="5130800"/>
            <a:ext cx="1280161" cy="965200"/>
          </a:xfrm>
          <a:prstGeom prst="ellipse">
            <a:avLst/>
          </a:prstGeom>
          <a:solidFill>
            <a:srgbClr val="FF0000">
              <a:alpha val="3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8290559" y="5151120"/>
            <a:ext cx="1280161" cy="965200"/>
          </a:xfrm>
          <a:prstGeom prst="ellipse">
            <a:avLst/>
          </a:prstGeom>
          <a:solidFill>
            <a:srgbClr val="FF00FF">
              <a:alpha val="3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7345680" y="6136640"/>
            <a:ext cx="650240" cy="467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Inter DU</a:t>
            </a:r>
          </a:p>
          <a:p>
            <a:r>
              <a:rPr lang="en-US" sz="1400" dirty="0">
                <a:solidFill>
                  <a:schemeClr val="tx2"/>
                </a:solidFill>
              </a:rPr>
              <a:t>CA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656320" y="6116320"/>
            <a:ext cx="650240" cy="467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Inter CU</a:t>
            </a:r>
          </a:p>
          <a:p>
            <a:r>
              <a:rPr lang="en-US" sz="1400" dirty="0">
                <a:solidFill>
                  <a:schemeClr val="tx2"/>
                </a:solidFill>
              </a:rPr>
              <a:t>CA</a:t>
            </a:r>
          </a:p>
        </p:txBody>
      </p:sp>
      <p:cxnSp>
        <p:nvCxnSpPr>
          <p:cNvPr id="37" name="Straight Arrow Connector 36"/>
          <p:cNvCxnSpPr>
            <a:stCxn id="17" idx="3"/>
            <a:endCxn id="18" idx="1"/>
          </p:cNvCxnSpPr>
          <p:nvPr/>
        </p:nvCxnSpPr>
        <p:spPr>
          <a:xfrm>
            <a:off x="8010525" y="3771900"/>
            <a:ext cx="1590040" cy="1905"/>
          </a:xfrm>
          <a:prstGeom prst="straightConnector1">
            <a:avLst/>
          </a:prstGeom>
          <a:ln w="6350" cmpd="sng">
            <a:solidFill>
              <a:schemeClr val="accent6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646160" y="3535680"/>
            <a:ext cx="284480" cy="3149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X2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061200" y="4196080"/>
            <a:ext cx="284480" cy="3149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F1</a:t>
            </a:r>
          </a:p>
        </p:txBody>
      </p:sp>
    </p:spTree>
    <p:extLst>
      <p:ext uri="{BB962C8B-B14F-4D97-AF65-F5344CB8AC3E}">
        <p14:creationId xmlns:p14="http://schemas.microsoft.com/office/powerpoint/2010/main" val="3744245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C34E7F-B7C7-4F89-A881-DA93A73A7F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5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4A96859-1803-4963-BF89-F1DB6C90D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3: Traffic Multiplexing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4E1BFE-CF67-4D4D-ACBD-34195F4F4AB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Use cases such as support of different traffic requirements (e.g. </a:t>
            </a:r>
            <a:r>
              <a:rPr lang="en-US" dirty="0" err="1"/>
              <a:t>eMBB</a:t>
            </a:r>
            <a:r>
              <a:rPr lang="en-US" dirty="0"/>
              <a:t>, URLLC) on different DUs with potentially different functional splits is very important to improve the efficiency and performance of different traffic deployments on the network</a:t>
            </a:r>
          </a:p>
          <a:p>
            <a:r>
              <a:rPr lang="en-US" dirty="0"/>
              <a:t>Enabling such deployments requires coordination between schedulers on different DUs. Such coordination is not currently supported in Rel. 16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0BBA70-7A89-451D-B2D0-79279DFF60FA}"/>
              </a:ext>
            </a:extLst>
          </p:cNvPr>
          <p:cNvSpPr/>
          <p:nvPr/>
        </p:nvSpPr>
        <p:spPr>
          <a:xfrm>
            <a:off x="8367576" y="3238862"/>
            <a:ext cx="914400" cy="5143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CU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E69F0D-DE6F-4206-82A7-CCB61F41B545}"/>
              </a:ext>
            </a:extLst>
          </p:cNvPr>
          <p:cNvSpPr/>
          <p:nvPr/>
        </p:nvSpPr>
        <p:spPr>
          <a:xfrm>
            <a:off x="9602424" y="4248780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DAEC1E-E316-4512-83D1-2640C2C0E177}"/>
              </a:ext>
            </a:extLst>
          </p:cNvPr>
          <p:cNvSpPr/>
          <p:nvPr/>
        </p:nvSpPr>
        <p:spPr>
          <a:xfrm>
            <a:off x="7471609" y="4289101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61714E9-A049-46D3-B4C6-B6701ABCFE00}"/>
              </a:ext>
            </a:extLst>
          </p:cNvPr>
          <p:cNvCxnSpPr>
            <a:stCxn id="5" idx="2"/>
            <a:endCxn id="7" idx="0"/>
          </p:cNvCxnSpPr>
          <p:nvPr/>
        </p:nvCxnSpPr>
        <p:spPr>
          <a:xfrm>
            <a:off x="8824776" y="3753212"/>
            <a:ext cx="1039586" cy="495568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F0CCA0D-EDC4-4708-BFE0-3D393FA9D31D}"/>
              </a:ext>
            </a:extLst>
          </p:cNvPr>
          <p:cNvSpPr txBox="1"/>
          <p:nvPr/>
        </p:nvSpPr>
        <p:spPr>
          <a:xfrm>
            <a:off x="8024975" y="3828746"/>
            <a:ext cx="284480" cy="3149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F1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06DFC24-7778-4E9A-8AAA-E109CFD098E4}"/>
              </a:ext>
            </a:extLst>
          </p:cNvPr>
          <p:cNvCxnSpPr>
            <a:cxnSpLocks/>
            <a:stCxn id="5" idx="2"/>
            <a:endCxn id="8" idx="0"/>
          </p:cNvCxnSpPr>
          <p:nvPr/>
        </p:nvCxnSpPr>
        <p:spPr>
          <a:xfrm flipH="1">
            <a:off x="7733547" y="3753212"/>
            <a:ext cx="1091229" cy="535889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9E1B684-B9DE-481E-8680-EB69A50B75D4}"/>
              </a:ext>
            </a:extLst>
          </p:cNvPr>
          <p:cNvSpPr txBox="1"/>
          <p:nvPr/>
        </p:nvSpPr>
        <p:spPr>
          <a:xfrm>
            <a:off x="9424688" y="3757920"/>
            <a:ext cx="284480" cy="3149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F1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8D6C90-A445-44CC-8E8F-06D9BA86D83D}"/>
              </a:ext>
            </a:extLst>
          </p:cNvPr>
          <p:cNvSpPr/>
          <p:nvPr/>
        </p:nvSpPr>
        <p:spPr>
          <a:xfrm>
            <a:off x="7308958" y="4803451"/>
            <a:ext cx="828766" cy="747214"/>
          </a:xfrm>
          <a:prstGeom prst="rect">
            <a:avLst/>
          </a:prstGeom>
          <a:noFill/>
          <a:ln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55122CD-8CCD-4123-BB7B-BC86FF06472E}"/>
              </a:ext>
            </a:extLst>
          </p:cNvPr>
          <p:cNvSpPr/>
          <p:nvPr/>
        </p:nvSpPr>
        <p:spPr>
          <a:xfrm>
            <a:off x="9428392" y="4772655"/>
            <a:ext cx="828766" cy="747214"/>
          </a:xfrm>
          <a:prstGeom prst="rect">
            <a:avLst/>
          </a:prstGeom>
          <a:noFill/>
          <a:ln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97BFCC-536E-44EE-8014-6273CBAEFC58}"/>
              </a:ext>
            </a:extLst>
          </p:cNvPr>
          <p:cNvSpPr/>
          <p:nvPr/>
        </p:nvSpPr>
        <p:spPr>
          <a:xfrm>
            <a:off x="7308958" y="5001866"/>
            <a:ext cx="828766" cy="183158"/>
          </a:xfrm>
          <a:prstGeom prst="rect">
            <a:avLst/>
          </a:prstGeom>
          <a:solidFill>
            <a:schemeClr val="accent5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063">
              <a:defRPr/>
            </a:pPr>
            <a:r>
              <a:rPr lang="en-US" sz="1200" dirty="0">
                <a:solidFill>
                  <a:srgbClr val="000000"/>
                </a:solidFill>
                <a:latin typeface="Calibri"/>
              </a:rPr>
              <a:t>MAC</a:t>
            </a:r>
            <a:endParaRPr lang="en-US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13F25C6-7F35-4676-B95A-49A56BC9CBBA}"/>
              </a:ext>
            </a:extLst>
          </p:cNvPr>
          <p:cNvSpPr/>
          <p:nvPr/>
        </p:nvSpPr>
        <p:spPr>
          <a:xfrm>
            <a:off x="7308958" y="4818027"/>
            <a:ext cx="828766" cy="183159"/>
          </a:xfrm>
          <a:prstGeom prst="rect">
            <a:avLst/>
          </a:prstGeom>
          <a:solidFill>
            <a:schemeClr val="accent5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063">
              <a:defRPr/>
            </a:pPr>
            <a:r>
              <a:rPr lang="en-US" sz="1200" dirty="0">
                <a:solidFill>
                  <a:srgbClr val="000000"/>
                </a:solidFill>
                <a:latin typeface="Calibri"/>
              </a:rPr>
              <a:t>RLC</a:t>
            </a:r>
            <a:endParaRPr lang="en-US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5E7E7B0-8610-42E3-A59F-5E419BE81939}"/>
              </a:ext>
            </a:extLst>
          </p:cNvPr>
          <p:cNvSpPr/>
          <p:nvPr/>
        </p:nvSpPr>
        <p:spPr>
          <a:xfrm>
            <a:off x="7309078" y="5188009"/>
            <a:ext cx="828646" cy="157179"/>
          </a:xfrm>
          <a:prstGeom prst="rect">
            <a:avLst/>
          </a:prstGeom>
          <a:solidFill>
            <a:schemeClr val="accent5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063">
              <a:defRPr/>
            </a:pPr>
            <a:r>
              <a:rPr lang="en-US" sz="1200" dirty="0">
                <a:solidFill>
                  <a:srgbClr val="000000"/>
                </a:solidFill>
                <a:latin typeface="Calibri"/>
              </a:rPr>
              <a:t>PHY</a:t>
            </a:r>
            <a:endParaRPr lang="en-US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2DA960E-B79C-4415-B863-CAE5DE4023E9}"/>
              </a:ext>
            </a:extLst>
          </p:cNvPr>
          <p:cNvSpPr/>
          <p:nvPr/>
        </p:nvSpPr>
        <p:spPr>
          <a:xfrm>
            <a:off x="7305254" y="5359516"/>
            <a:ext cx="828646" cy="200674"/>
          </a:xfrm>
          <a:prstGeom prst="rect">
            <a:avLst/>
          </a:prstGeom>
          <a:solidFill>
            <a:schemeClr val="accent5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063">
              <a:defRPr/>
            </a:pPr>
            <a:r>
              <a:rPr lang="en-US" sz="1200" dirty="0">
                <a:solidFill>
                  <a:srgbClr val="000000"/>
                </a:solidFill>
                <a:latin typeface="Calibri"/>
              </a:rPr>
              <a:t>RF</a:t>
            </a:r>
            <a:endParaRPr lang="en-US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EE8D8C9-17FA-49B5-979B-41A79A8BFA32}"/>
              </a:ext>
            </a:extLst>
          </p:cNvPr>
          <p:cNvSpPr/>
          <p:nvPr/>
        </p:nvSpPr>
        <p:spPr>
          <a:xfrm>
            <a:off x="9428392" y="4956494"/>
            <a:ext cx="828766" cy="183158"/>
          </a:xfrm>
          <a:prstGeom prst="rect">
            <a:avLst/>
          </a:prstGeom>
          <a:solidFill>
            <a:schemeClr val="accent5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063">
              <a:defRPr/>
            </a:pPr>
            <a:r>
              <a:rPr lang="en-US" sz="1200" dirty="0">
                <a:solidFill>
                  <a:srgbClr val="000000"/>
                </a:solidFill>
                <a:latin typeface="Calibri"/>
              </a:rPr>
              <a:t>MAC</a:t>
            </a:r>
            <a:endParaRPr lang="en-US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2771663-A40E-4077-AD51-6FD03E99F466}"/>
              </a:ext>
            </a:extLst>
          </p:cNvPr>
          <p:cNvSpPr/>
          <p:nvPr/>
        </p:nvSpPr>
        <p:spPr>
          <a:xfrm>
            <a:off x="9428392" y="4772655"/>
            <a:ext cx="828766" cy="183159"/>
          </a:xfrm>
          <a:prstGeom prst="rect">
            <a:avLst/>
          </a:prstGeom>
          <a:solidFill>
            <a:schemeClr val="accent5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063">
              <a:defRPr/>
            </a:pPr>
            <a:r>
              <a:rPr lang="en-US" sz="1200" dirty="0">
                <a:solidFill>
                  <a:srgbClr val="000000"/>
                </a:solidFill>
                <a:latin typeface="Calibri"/>
              </a:rPr>
              <a:t>RLC</a:t>
            </a:r>
            <a:endParaRPr lang="en-US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1B6054C-B6DC-4487-AD27-5B66291E05D2}"/>
              </a:ext>
            </a:extLst>
          </p:cNvPr>
          <p:cNvSpPr/>
          <p:nvPr/>
        </p:nvSpPr>
        <p:spPr>
          <a:xfrm>
            <a:off x="9428512" y="5142637"/>
            <a:ext cx="828646" cy="157179"/>
          </a:xfrm>
          <a:prstGeom prst="rect">
            <a:avLst/>
          </a:prstGeom>
          <a:solidFill>
            <a:schemeClr val="accent5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063">
              <a:defRPr/>
            </a:pPr>
            <a:r>
              <a:rPr lang="en-US" sz="1200" dirty="0">
                <a:solidFill>
                  <a:srgbClr val="000000"/>
                </a:solidFill>
                <a:latin typeface="Calibri"/>
              </a:rPr>
              <a:t>PHY</a:t>
            </a:r>
            <a:endParaRPr lang="en-US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F9643DF-5FAD-4761-98F4-24E203A27FFE}"/>
              </a:ext>
            </a:extLst>
          </p:cNvPr>
          <p:cNvSpPr/>
          <p:nvPr/>
        </p:nvSpPr>
        <p:spPr>
          <a:xfrm>
            <a:off x="9424688" y="5314144"/>
            <a:ext cx="828646" cy="200674"/>
          </a:xfrm>
          <a:prstGeom prst="rect">
            <a:avLst/>
          </a:prstGeom>
          <a:solidFill>
            <a:schemeClr val="accent5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063">
              <a:defRPr/>
            </a:pPr>
            <a:r>
              <a:rPr lang="en-US" sz="1200" dirty="0">
                <a:solidFill>
                  <a:srgbClr val="000000"/>
                </a:solidFill>
                <a:latin typeface="Calibri"/>
              </a:rPr>
              <a:t>RF</a:t>
            </a:r>
            <a:endParaRPr lang="en-US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6B39AB4-0CE6-4CD1-86D0-C7D2FA932866}"/>
              </a:ext>
            </a:extLst>
          </p:cNvPr>
          <p:cNvSpPr/>
          <p:nvPr/>
        </p:nvSpPr>
        <p:spPr>
          <a:xfrm>
            <a:off x="2797313" y="4392005"/>
            <a:ext cx="2543482" cy="907811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25000">
                <a:schemeClr val="accent2">
                  <a:lumMod val="75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E1644BE-6C83-4AA9-BA43-F04619F3A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941" y="3475057"/>
            <a:ext cx="413120" cy="1243618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C93784C8-A699-4D8B-B407-BF97990B8F00}"/>
              </a:ext>
            </a:extLst>
          </p:cNvPr>
          <p:cNvSpPr/>
          <p:nvPr/>
        </p:nvSpPr>
        <p:spPr>
          <a:xfrm>
            <a:off x="649095" y="4339088"/>
            <a:ext cx="2623593" cy="96072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25000">
                <a:schemeClr val="accent2">
                  <a:lumMod val="75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81A3C01-F790-48E0-9A56-33B73ADF1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783" y="3475056"/>
            <a:ext cx="389635" cy="1172921"/>
          </a:xfrm>
          <a:prstGeom prst="rect">
            <a:avLst/>
          </a:prstGeom>
        </p:spPr>
      </p:pic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03162B5-14D3-47B1-B012-CD67D9C926BC}"/>
              </a:ext>
            </a:extLst>
          </p:cNvPr>
          <p:cNvCxnSpPr>
            <a:cxnSpLocks/>
          </p:cNvCxnSpPr>
          <p:nvPr/>
        </p:nvCxnSpPr>
        <p:spPr>
          <a:xfrm flipV="1">
            <a:off x="8367576" y="4551328"/>
            <a:ext cx="914400" cy="1215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56667EC-0043-4A84-B346-32698D1423DC}"/>
              </a:ext>
            </a:extLst>
          </p:cNvPr>
          <p:cNvSpPr txBox="1"/>
          <p:nvPr/>
        </p:nvSpPr>
        <p:spPr>
          <a:xfrm>
            <a:off x="8332651" y="4309278"/>
            <a:ext cx="1058862" cy="2138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New interface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7179CA4-DF5A-4BB2-AE53-7DA04ED56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906" y="4539367"/>
            <a:ext cx="1105852" cy="554078"/>
          </a:xfrm>
          <a:prstGeom prst="rect">
            <a:avLst/>
          </a:prstGeom>
        </p:spPr>
      </p:pic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3991AF4-AF32-43C4-BD26-42A49E970660}"/>
              </a:ext>
            </a:extLst>
          </p:cNvPr>
          <p:cNvCxnSpPr>
            <a:cxnSpLocks/>
          </p:cNvCxnSpPr>
          <p:nvPr/>
        </p:nvCxnSpPr>
        <p:spPr>
          <a:xfrm flipH="1">
            <a:off x="3266597" y="4117620"/>
            <a:ext cx="931056" cy="461769"/>
          </a:xfrm>
          <a:prstGeom prst="straightConnector1">
            <a:avLst/>
          </a:prstGeom>
          <a:ln w="76200" cmpd="sng">
            <a:solidFill>
              <a:srgbClr val="FFC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5A2BA5B-509A-4BE6-BE4C-BEAD79494725}"/>
              </a:ext>
            </a:extLst>
          </p:cNvPr>
          <p:cNvCxnSpPr>
            <a:cxnSpLocks/>
          </p:cNvCxnSpPr>
          <p:nvPr/>
        </p:nvCxnSpPr>
        <p:spPr>
          <a:xfrm>
            <a:off x="1775712" y="3897085"/>
            <a:ext cx="1033685" cy="682304"/>
          </a:xfrm>
          <a:prstGeom prst="straightConnector1">
            <a:avLst/>
          </a:prstGeom>
          <a:ln w="76200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8C4D6D6D-03DB-4D8E-B487-FBE3A83EAFDD}"/>
              </a:ext>
            </a:extLst>
          </p:cNvPr>
          <p:cNvSpPr txBox="1"/>
          <p:nvPr/>
        </p:nvSpPr>
        <p:spPr>
          <a:xfrm rot="2189038">
            <a:off x="1844682" y="3914212"/>
            <a:ext cx="1058862" cy="2138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URLLC, </a:t>
            </a:r>
            <a:r>
              <a:rPr lang="en-US" sz="1400" dirty="0" err="1">
                <a:solidFill>
                  <a:schemeClr val="tx2"/>
                </a:solidFill>
              </a:rPr>
              <a:t>eMBB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E01DF08-89D2-44AB-B474-B57BCCB8FB7A}"/>
              </a:ext>
            </a:extLst>
          </p:cNvPr>
          <p:cNvSpPr txBox="1"/>
          <p:nvPr/>
        </p:nvSpPr>
        <p:spPr>
          <a:xfrm rot="19945209">
            <a:off x="3514990" y="3957272"/>
            <a:ext cx="561986" cy="2138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 err="1">
                <a:solidFill>
                  <a:schemeClr val="tx2"/>
                </a:solidFill>
              </a:rPr>
              <a:t>eMBB</a:t>
            </a:r>
            <a:endParaRPr 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888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Latency Tolerance of CA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1"/>
            <a:ext cx="11209064" cy="765630"/>
          </a:xfrm>
        </p:spPr>
        <p:txBody>
          <a:bodyPr/>
          <a:lstStyle/>
          <a:p>
            <a:r>
              <a:rPr lang="en-US" dirty="0"/>
              <a:t>CA is more sensitive to latency since the </a:t>
            </a:r>
            <a:r>
              <a:rPr lang="en-US" dirty="0" err="1"/>
              <a:t>PCell</a:t>
            </a:r>
            <a:r>
              <a:rPr lang="en-US" dirty="0"/>
              <a:t> and </a:t>
            </a:r>
            <a:r>
              <a:rPr lang="en-US" dirty="0" err="1"/>
              <a:t>SCell</a:t>
            </a:r>
            <a:r>
              <a:rPr lang="en-US" dirty="0"/>
              <a:t> scheduling are more closely tied. However with distributed scheduling it is still possible to get gain with non ideal backhaul.</a:t>
            </a:r>
          </a:p>
          <a:p>
            <a:r>
              <a:rPr lang="en-US" dirty="0"/>
              <a:t>CA is more sensitive to latency between the DU’s than DC (as expected)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76" y="2267269"/>
            <a:ext cx="6241200" cy="358162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000249" y="2590800"/>
            <a:ext cx="1952625" cy="9144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10 + 10 MHz CA</a:t>
            </a:r>
          </a:p>
          <a:p>
            <a:pPr algn="ctr"/>
            <a:r>
              <a:rPr lang="en-US" dirty="0"/>
              <a:t> 2x2 MIMO</a:t>
            </a:r>
          </a:p>
          <a:p>
            <a:pPr algn="ctr"/>
            <a:r>
              <a:rPr lang="en-US" dirty="0"/>
              <a:t>500m ISD </a:t>
            </a:r>
          </a:p>
        </p:txBody>
      </p:sp>
      <p:sp>
        <p:nvSpPr>
          <p:cNvPr id="10" name="Rectangle 9"/>
          <p:cNvSpPr/>
          <p:nvPr/>
        </p:nvSpPr>
        <p:spPr>
          <a:xfrm>
            <a:off x="6753224" y="4752975"/>
            <a:ext cx="2771775" cy="9144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Typical X2 type latency might not be good enough for inter-site CA</a:t>
            </a:r>
          </a:p>
        </p:txBody>
      </p:sp>
    </p:spTree>
    <p:extLst>
      <p:ext uri="{BB962C8B-B14F-4D97-AF65-F5344CB8AC3E}">
        <p14:creationId xmlns:p14="http://schemas.microsoft.com/office/powerpoint/2010/main" val="2411698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819012-60E5-434A-8D21-CCBB15ABEB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7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7CA3A8-B4A0-47FC-8ACA-F0CE750B5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MAC-MAC Interface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17917E-1E68-460B-82F7-2EB41289C1B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0"/>
            <a:r>
              <a:rPr lang="en-GB" dirty="0"/>
              <a:t>A new logical interface between peer MAC entities at non-co-located </a:t>
            </a:r>
            <a:r>
              <a:rPr lang="en-GB" dirty="0" err="1"/>
              <a:t>gNB</a:t>
            </a:r>
            <a:r>
              <a:rPr lang="en-GB" dirty="0"/>
              <a:t>-DUs.</a:t>
            </a:r>
            <a:endParaRPr lang="en-US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000" dirty="0"/>
              <a:t>This </a:t>
            </a:r>
            <a:r>
              <a:rPr lang="en-US" sz="2000" dirty="0"/>
              <a:t>new MAC-MAC interface (</a:t>
            </a:r>
            <a:r>
              <a:rPr lang="en-US" sz="2000" dirty="0" err="1"/>
              <a:t>Xmac</a:t>
            </a:r>
            <a:r>
              <a:rPr lang="en-US" sz="2000" dirty="0"/>
              <a:t>) enables communication of control and user plane information between peer MACs for inter-site coordination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The new interface enables direct MAC-to-MAC coordination between peer DUs that are either under the same CU or under different CUs.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The new interface enables inter-site CA without requiring a centralized MAC and very low latency high throughput transport between DUs.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Unlike DC-based solutions that are limited to aggregation across two sites (MN and SN), inter-site CA solutions via a MAC-MAC interface can be enabled across more than two sites because it is still a CA-based solution, it requires the UEs to transmit only on a single </a:t>
            </a:r>
            <a:r>
              <a:rPr lang="en-US" sz="2000" dirty="0" err="1"/>
              <a:t>PCell</a:t>
            </a:r>
            <a:r>
              <a:rPr lang="en-US" sz="2000" dirty="0"/>
              <a:t> uplink. 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9AE260-5CF0-4437-A809-4E5771AF5F7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020" y="4331790"/>
            <a:ext cx="3019425" cy="1386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2419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8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In </a:t>
            </a:r>
            <a:r>
              <a:rPr lang="en-US" dirty="0" err="1"/>
              <a:t>Rel</a:t>
            </a:r>
            <a:r>
              <a:rPr lang="en-US" dirty="0"/>
              <a:t> 17 architecture and inter-CU and inter-DU coordination techniques must be developed in order to take advantage of some of the RAN1/2 features developed in </a:t>
            </a:r>
            <a:r>
              <a:rPr lang="en-US" dirty="0" err="1"/>
              <a:t>Rel</a:t>
            </a:r>
            <a:r>
              <a:rPr lang="en-US" dirty="0"/>
              <a:t> 16. </a:t>
            </a:r>
          </a:p>
          <a:p>
            <a:endParaRPr lang="en-US" dirty="0"/>
          </a:p>
          <a:p>
            <a:r>
              <a:rPr lang="en-US" dirty="0"/>
              <a:t>Three of the key uses cases to focus on are: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Inter-DU and inter-CU multi DCI multi TRP solution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Inter DU and inter-CU CA</a:t>
            </a:r>
          </a:p>
          <a:p>
            <a:pPr marL="571500" lvl="2" indent="-342900">
              <a:buClr>
                <a:srgbClr val="0C2577"/>
              </a:buClr>
            </a:pPr>
            <a:r>
              <a:rPr lang="en-US" sz="1800" dirty="0"/>
              <a:t>FR1-FR2 CA</a:t>
            </a:r>
          </a:p>
          <a:p>
            <a:pPr marL="571500" lvl="2" indent="-342900">
              <a:buClr>
                <a:srgbClr val="0C2577"/>
              </a:buClr>
            </a:pPr>
            <a:r>
              <a:rPr lang="en-US" sz="1800" dirty="0"/>
              <a:t>FR1-FR1 CA</a:t>
            </a:r>
          </a:p>
          <a:p>
            <a:pPr marL="342900" lvl="1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Inter-DU multiplexing solution for different traffic types</a:t>
            </a:r>
          </a:p>
        </p:txBody>
      </p:sp>
    </p:spTree>
    <p:extLst>
      <p:ext uri="{BB962C8B-B14F-4D97-AF65-F5344CB8AC3E}">
        <p14:creationId xmlns:p14="http://schemas.microsoft.com/office/powerpoint/2010/main" val="4189379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3650907"/>
      </p:ext>
    </p:extLst>
  </p:cSld>
  <p:clrMapOvr>
    <a:masterClrMapping/>
  </p:clrMapOvr>
</p:sld>
</file>

<file path=ppt/theme/theme1.xml><?xml version="1.0" encoding="utf-8"?>
<a:theme xmlns:a="http://schemas.openxmlformats.org/drawingml/2006/main" name="att_int_wde_globe_att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tt_template_151211" id="{3DC9FCFA-E59A-4634-A8A3-B6223C800DCC}" vid="{36104BAA-BFC8-4924-944E-77ACC76C3046}"/>
    </a:ext>
  </a:extLst>
</a:theme>
</file>

<file path=ppt/theme/theme2.xml><?xml version="1.0" encoding="utf-8"?>
<a:theme xmlns:a="http://schemas.openxmlformats.org/drawingml/2006/main" name="1_att_int_wde_globe_att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tt_template_151211" id="{3DC9FCFA-E59A-4634-A8A3-B6223C800DCC}" vid="{36104BAA-BFC8-4924-944E-77ACC76C30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56253</TotalTime>
  <Words>672</Words>
  <Application>Microsoft Office PowerPoint</Application>
  <PresentationFormat>Custom</PresentationFormat>
  <Paragraphs>105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Lucida Grande</vt:lpstr>
      <vt:lpstr>att_int_wde_globe_att</vt:lpstr>
      <vt:lpstr>1_att_int_wde_globe_att</vt:lpstr>
      <vt:lpstr>Agenda Item: 9.1.3 Source: AT&amp;T Title: Proposal for RAN Enhancements for New Deployment Models Document for: Discussion/Decision</vt:lpstr>
      <vt:lpstr>Motivation</vt:lpstr>
      <vt:lpstr>Use Case 1: Inter gNB Multi-TRP</vt:lpstr>
      <vt:lpstr>Use Case 2: Inter gNB CA</vt:lpstr>
      <vt:lpstr>Use Case 3: Traffic Multiplexing </vt:lpstr>
      <vt:lpstr>Latency Tolerance of CA</vt:lpstr>
      <vt:lpstr>Proposed MAC-MAC Interface</vt:lpstr>
      <vt:lpstr>Summary </vt:lpstr>
      <vt:lpstr>PowerPoint Presentation</vt:lpstr>
    </vt:vector>
  </TitlesOfParts>
  <Manager/>
  <Company>AT&amp;T Labs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Wireless Technologies</dc:title>
  <dc:subject/>
  <dc:creator>Ghosh, Arunabha</dc:creator>
  <cp:keywords/>
  <dc:description/>
  <cp:lastModifiedBy>Akoum, Salam</cp:lastModifiedBy>
  <cp:revision>436</cp:revision>
  <cp:lastPrinted>2019-04-17T15:06:42Z</cp:lastPrinted>
  <dcterms:created xsi:type="dcterms:W3CDTF">2017-10-03T19:56:26Z</dcterms:created>
  <dcterms:modified xsi:type="dcterms:W3CDTF">2019-12-02T20:14:04Z</dcterms:modified>
  <cp:category/>
</cp:coreProperties>
</file>