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6"/>
  </p:sldMasterIdLst>
  <p:notesMasterIdLst>
    <p:notesMasterId r:id="rId16"/>
  </p:notesMasterIdLst>
  <p:handoutMasterIdLst>
    <p:handoutMasterId r:id="rId17"/>
  </p:handoutMasterIdLst>
  <p:sldIdLst>
    <p:sldId id="256" r:id="rId7"/>
    <p:sldId id="263" r:id="rId8"/>
    <p:sldId id="264" r:id="rId9"/>
    <p:sldId id="265" r:id="rId10"/>
    <p:sldId id="266" r:id="rId11"/>
    <p:sldId id="267" r:id="rId12"/>
    <p:sldId id="257" r:id="rId13"/>
    <p:sldId id="258" r:id="rId14"/>
    <p:sldId id="261" r:id="rId15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Ericsson Hilda" panose="020B0604020202020204" charset="0"/>
      <p:regular r:id="rId22"/>
      <p:bold r:id="rId23"/>
    </p:embeddedFont>
    <p:embeddedFont>
      <p:font typeface="Ericsson Hilda Light" panose="020B0604020202020204" charset="0"/>
      <p:regular r:id="rId24"/>
    </p:embeddedFont>
    <p:embeddedFont>
      <p:font typeface="Ericsson Technical Icons" panose="020B0604020202020204" charset="0"/>
      <p:regular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A54F97-5BEC-20CE-7EB3-69FDA23936E1}" v="121" dt="2019-12-03T19:29:04.762"/>
    <p1510:client id="{7FC5E395-5BB3-CC46-B6CC-5813E935B1DA}" v="144" dt="2019-12-04T12:12:49.452"/>
    <p1510:client id="{BF25EA76-56AE-FC96-F8FC-791A9EB0537E}" v="139" dt="2019-12-03T15:49:56.192"/>
    <p1510:client id="{E67AE736-6DEB-4F2F-897B-12A2E6FEEFCD}" v="121" dt="2019-12-03T15:54:42.6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font" Target="fonts/font4.fntdata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font" Target="fonts/font7.fntdata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font" Target="fonts/font2.fntdata"/><Relationship Id="rId31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font" Target="fonts/font5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lorent Munier" userId="471e52d9-ab3b-4fd7-96fe-d47bf4060275" providerId="ADAL" clId="{7FC5E395-5BB3-CC46-B6CC-5813E935B1DA}"/>
    <pc:docChg chg="custSel modSld sldOrd">
      <pc:chgData name="Florent Munier" userId="471e52d9-ab3b-4fd7-96fe-d47bf4060275" providerId="ADAL" clId="{7FC5E395-5BB3-CC46-B6CC-5813E935B1DA}" dt="2019-12-04T12:12:49.453" v="143" actId="20577"/>
      <pc:docMkLst>
        <pc:docMk/>
      </pc:docMkLst>
      <pc:sldChg chg="modSp">
        <pc:chgData name="Florent Munier" userId="471e52d9-ab3b-4fd7-96fe-d47bf4060275" providerId="ADAL" clId="{7FC5E395-5BB3-CC46-B6CC-5813E935B1DA}" dt="2019-12-04T11:45:20.481" v="11" actId="6549"/>
        <pc:sldMkLst>
          <pc:docMk/>
          <pc:sldMk cId="1218855417" sldId="256"/>
        </pc:sldMkLst>
        <pc:spChg chg="mod">
          <ac:chgData name="Florent Munier" userId="471e52d9-ab3b-4fd7-96fe-d47bf4060275" providerId="ADAL" clId="{7FC5E395-5BB3-CC46-B6CC-5813E935B1DA}" dt="2019-12-04T11:45:20.481" v="11" actId="6549"/>
          <ac:spMkLst>
            <pc:docMk/>
            <pc:sldMk cId="1218855417" sldId="256"/>
            <ac:spMk id="2" creationId="{5409C6C2-BE62-4343-85FB-AF94732C2436}"/>
          </ac:spMkLst>
        </pc:spChg>
        <pc:spChg chg="mod">
          <ac:chgData name="Florent Munier" userId="471e52d9-ab3b-4fd7-96fe-d47bf4060275" providerId="ADAL" clId="{7FC5E395-5BB3-CC46-B6CC-5813E935B1DA}" dt="2019-12-03T14:56:18.772" v="5" actId="20577"/>
          <ac:spMkLst>
            <pc:docMk/>
            <pc:sldMk cId="1218855417" sldId="256"/>
            <ac:spMk id="6" creationId="{7D93193D-CEB5-4A27-9F29-EA8F160B6877}"/>
          </ac:spMkLst>
        </pc:spChg>
      </pc:sldChg>
      <pc:sldChg chg="modSp">
        <pc:chgData name="Florent Munier" userId="471e52d9-ab3b-4fd7-96fe-d47bf4060275" providerId="ADAL" clId="{7FC5E395-5BB3-CC46-B6CC-5813E935B1DA}" dt="2019-12-04T12:12:49.453" v="143" actId="20577"/>
        <pc:sldMkLst>
          <pc:docMk/>
          <pc:sldMk cId="742551760" sldId="264"/>
        </pc:sldMkLst>
        <pc:spChg chg="mod">
          <ac:chgData name="Florent Munier" userId="471e52d9-ab3b-4fd7-96fe-d47bf4060275" providerId="ADAL" clId="{7FC5E395-5BB3-CC46-B6CC-5813E935B1DA}" dt="2019-12-04T12:12:49.453" v="143" actId="20577"/>
          <ac:spMkLst>
            <pc:docMk/>
            <pc:sldMk cId="742551760" sldId="264"/>
            <ac:spMk id="3" creationId="{2E533886-F0DB-824D-A4FC-96C60CE50B76}"/>
          </ac:spMkLst>
        </pc:spChg>
      </pc:sldChg>
      <pc:sldChg chg="modSp">
        <pc:chgData name="Florent Munier" userId="471e52d9-ab3b-4fd7-96fe-d47bf4060275" providerId="ADAL" clId="{7FC5E395-5BB3-CC46-B6CC-5813E935B1DA}" dt="2019-12-04T11:48:32.705" v="96" actId="20577"/>
        <pc:sldMkLst>
          <pc:docMk/>
          <pc:sldMk cId="3839009405" sldId="266"/>
        </pc:sldMkLst>
        <pc:spChg chg="mod">
          <ac:chgData name="Florent Munier" userId="471e52d9-ab3b-4fd7-96fe-d47bf4060275" providerId="ADAL" clId="{7FC5E395-5BB3-CC46-B6CC-5813E935B1DA}" dt="2019-12-04T11:48:32.705" v="96" actId="20577"/>
          <ac:spMkLst>
            <pc:docMk/>
            <pc:sldMk cId="3839009405" sldId="266"/>
            <ac:spMk id="3" creationId="{AE22BE62-AD43-0C4A-B7E3-1553FC64393C}"/>
          </ac:spMkLst>
        </pc:spChg>
      </pc:sldChg>
      <pc:sldChg chg="modSp ord">
        <pc:chgData name="Florent Munier" userId="471e52d9-ab3b-4fd7-96fe-d47bf4060275" providerId="ADAL" clId="{7FC5E395-5BB3-CC46-B6CC-5813E935B1DA}" dt="2019-12-04T11:49:12.536" v="142" actId="20577"/>
        <pc:sldMkLst>
          <pc:docMk/>
          <pc:sldMk cId="2811257235" sldId="267"/>
        </pc:sldMkLst>
        <pc:spChg chg="mod">
          <ac:chgData name="Florent Munier" userId="471e52d9-ab3b-4fd7-96fe-d47bf4060275" providerId="ADAL" clId="{7FC5E395-5BB3-CC46-B6CC-5813E935B1DA}" dt="2019-12-04T11:49:07.409" v="133" actId="20577"/>
          <ac:spMkLst>
            <pc:docMk/>
            <pc:sldMk cId="2811257235" sldId="267"/>
            <ac:spMk id="2" creationId="{A5F8B28E-78CC-D445-99E1-B90A7C7291C6}"/>
          </ac:spMkLst>
        </pc:spChg>
        <pc:spChg chg="mod">
          <ac:chgData name="Florent Munier" userId="471e52d9-ab3b-4fd7-96fe-d47bf4060275" providerId="ADAL" clId="{7FC5E395-5BB3-CC46-B6CC-5813E935B1DA}" dt="2019-12-04T11:49:12.536" v="142" actId="20577"/>
          <ac:spMkLst>
            <pc:docMk/>
            <pc:sldMk cId="2811257235" sldId="267"/>
            <ac:spMk id="3" creationId="{DA65763E-CFF6-E646-B178-145B91BF87F7}"/>
          </ac:spMkLst>
        </pc:spChg>
      </pc:sldChg>
    </pc:docChg>
  </pc:docChgLst>
  <pc:docChgLst>
    <pc:chgData name="Ritesh Shreevastav" userId="S::ritesh.shreevastav@ericsson.com::f93dee3d-be4f-412a-8c5f-30ec04b37dfb" providerId="AD" clId="Web-{1EA54F97-5BEC-20CE-7EB3-69FDA23936E1}"/>
    <pc:docChg chg="modSld">
      <pc:chgData name="Ritesh Shreevastav" userId="S::ritesh.shreevastav@ericsson.com::f93dee3d-be4f-412a-8c5f-30ec04b37dfb" providerId="AD" clId="Web-{1EA54F97-5BEC-20CE-7EB3-69FDA23936E1}" dt="2019-12-03T19:29:04.762" v="120" actId="20577"/>
      <pc:docMkLst>
        <pc:docMk/>
      </pc:docMkLst>
      <pc:sldChg chg="modSp">
        <pc:chgData name="Ritesh Shreevastav" userId="S::ritesh.shreevastav@ericsson.com::f93dee3d-be4f-412a-8c5f-30ec04b37dfb" providerId="AD" clId="Web-{1EA54F97-5BEC-20CE-7EB3-69FDA23936E1}" dt="2019-12-03T19:29:04.762" v="119" actId="20577"/>
        <pc:sldMkLst>
          <pc:docMk/>
          <pc:sldMk cId="1113403076" sldId="258"/>
        </pc:sldMkLst>
        <pc:spChg chg="mod">
          <ac:chgData name="Ritesh Shreevastav" userId="S::ritesh.shreevastav@ericsson.com::f93dee3d-be4f-412a-8c5f-30ec04b37dfb" providerId="AD" clId="Web-{1EA54F97-5BEC-20CE-7EB3-69FDA23936E1}" dt="2019-12-03T19:29:04.762" v="119" actId="20577"/>
          <ac:spMkLst>
            <pc:docMk/>
            <pc:sldMk cId="1113403076" sldId="258"/>
            <ac:spMk id="3" creationId="{226242B7-8A3C-4DC5-9174-0F20DF087AC9}"/>
          </ac:spMkLst>
        </pc:spChg>
      </pc:sldChg>
    </pc:docChg>
  </pc:docChgLst>
  <pc:docChgLst>
    <pc:chgData name="Yazid Lyazidi" userId="S::yazid.lyazidi@ericsson.com::fb62b910-4a2b-4d7a-8d37-c69f63587486" providerId="AD" clId="Web-{BF25EA76-56AE-FC96-F8FC-791A9EB0537E}"/>
    <pc:docChg chg="modSld">
      <pc:chgData name="Yazid Lyazidi" userId="S::yazid.lyazidi@ericsson.com::fb62b910-4a2b-4d7a-8d37-c69f63587486" providerId="AD" clId="Web-{BF25EA76-56AE-FC96-F8FC-791A9EB0537E}" dt="2019-12-03T15:49:56.192" v="138" actId="20577"/>
      <pc:docMkLst>
        <pc:docMk/>
      </pc:docMkLst>
      <pc:sldChg chg="modSp">
        <pc:chgData name="Yazid Lyazidi" userId="S::yazid.lyazidi@ericsson.com::fb62b910-4a2b-4d7a-8d37-c69f63587486" providerId="AD" clId="Web-{BF25EA76-56AE-FC96-F8FC-791A9EB0537E}" dt="2019-12-03T15:49:56.192" v="138" actId="20577"/>
        <pc:sldMkLst>
          <pc:docMk/>
          <pc:sldMk cId="313409492" sldId="265"/>
        </pc:sldMkLst>
        <pc:spChg chg="mod">
          <ac:chgData name="Yazid Lyazidi" userId="S::yazid.lyazidi@ericsson.com::fb62b910-4a2b-4d7a-8d37-c69f63587486" providerId="AD" clId="Web-{BF25EA76-56AE-FC96-F8FC-791A9EB0537E}" dt="2019-12-03T15:49:56.192" v="138" actId="20577"/>
          <ac:spMkLst>
            <pc:docMk/>
            <pc:sldMk cId="313409492" sldId="265"/>
            <ac:spMk id="3" creationId="{ED3951FA-7E83-9C40-A386-AA87CB239FEA}"/>
          </ac:spMkLst>
        </pc:spChg>
      </pc:sldChg>
    </pc:docChg>
  </pc:docChgLst>
  <pc:docChgLst>
    <pc:chgData name="Yazid Lyazidi" userId="fb62b910-4a2b-4d7a-8d37-c69f63587486" providerId="ADAL" clId="{E67AE736-6DEB-4F2F-897B-12A2E6FEEFCD}"/>
    <pc:docChg chg="modSld">
      <pc:chgData name="Yazid Lyazidi" userId="fb62b910-4a2b-4d7a-8d37-c69f63587486" providerId="ADAL" clId="{E67AE736-6DEB-4F2F-897B-12A2E6FEEFCD}" dt="2019-12-03T15:54:42.617" v="118" actId="20577"/>
      <pc:docMkLst>
        <pc:docMk/>
      </pc:docMkLst>
      <pc:sldChg chg="modSp">
        <pc:chgData name="Yazid Lyazidi" userId="fb62b910-4a2b-4d7a-8d37-c69f63587486" providerId="ADAL" clId="{E67AE736-6DEB-4F2F-897B-12A2E6FEEFCD}" dt="2019-12-03T15:54:42.617" v="118" actId="20577"/>
        <pc:sldMkLst>
          <pc:docMk/>
          <pc:sldMk cId="313409492" sldId="265"/>
        </pc:sldMkLst>
        <pc:spChg chg="mod">
          <ac:chgData name="Yazid Lyazidi" userId="fb62b910-4a2b-4d7a-8d37-c69f63587486" providerId="ADAL" clId="{E67AE736-6DEB-4F2F-897B-12A2E6FEEFCD}" dt="2019-12-03T15:54:42.617" v="118" actId="20577"/>
          <ac:spMkLst>
            <pc:docMk/>
            <pc:sldMk cId="313409492" sldId="265"/>
            <ac:spMk id="3" creationId="{ED3951FA-7E83-9C40-A386-AA87CB239FE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F6704-186D-4307-9201-33C0BF4492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F812EF-B313-4749-BDF4-6190D29EB6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7B9E58-06A3-4030-9294-0B729702F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110F-F7D6-4AB5-8A16-5D3D00B96C6B}" type="datetimeFigureOut">
              <a:rPr lang="sv-SE" smtClean="0"/>
              <a:t>2019-12-04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AC60E-E579-46A5-86B4-2A31256B0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A52D1D-2FE4-4383-BFB8-384384951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544A-E307-4D36-B802-F293B7E72A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3762833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DEFF0-FFA8-429B-8B54-3352D2D50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3C18B7-F643-4E11-9F8F-98D10B95BC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B803F7-B4F7-48A7-B4CE-6DE32502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110F-F7D6-4AB5-8A16-5D3D00B96C6B}" type="datetimeFigureOut">
              <a:rPr lang="sv-SE" smtClean="0"/>
              <a:t>2019-12-04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9B3A9B-2303-49BE-8F14-211AFCB6E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D00050-2423-4E45-B741-6E313E39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544A-E307-4D36-B802-F293B7E72A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65062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6" r:id="rId46"/>
    <p:sldLayoutId id="2147483707" r:id="rId47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9C6C2-BE62-4343-85FB-AF94732C24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err="1"/>
              <a:t>Views</a:t>
            </a:r>
            <a:r>
              <a:rPr lang="sv-SE"/>
              <a:t> on Rel-17 NR </a:t>
            </a:r>
            <a:r>
              <a:rPr lang="sv-SE" err="1"/>
              <a:t>Positioning</a:t>
            </a:r>
            <a:r>
              <a:rPr lang="sv-SE"/>
              <a:t> </a:t>
            </a:r>
            <a:r>
              <a:rPr lang="sv-SE" err="1"/>
              <a:t>enhancements</a:t>
            </a:r>
            <a:r>
              <a:rPr lang="sv-SE"/>
              <a:t>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292CD8-FDCA-4849-BCA4-C507C95131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/>
              <a:t>Ericsson</a:t>
            </a:r>
          </a:p>
        </p:txBody>
      </p:sp>
      <p:sp>
        <p:nvSpPr>
          <p:cNvPr id="4" name="Google Shape;87;p13">
            <a:extLst>
              <a:ext uri="{FF2B5EF4-FFF2-40B4-BE49-F238E27FC236}">
                <a16:creationId xmlns:a16="http://schemas.microsoft.com/office/drawing/2014/main" id="{2375DAB2-590C-4938-8058-2B80E2AC3929}"/>
              </a:ext>
            </a:extLst>
          </p:cNvPr>
          <p:cNvSpPr/>
          <p:nvPr/>
        </p:nvSpPr>
        <p:spPr>
          <a:xfrm>
            <a:off x="0" y="0"/>
            <a:ext cx="6096000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3GPP TSG RAN#86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Sitges</a:t>
            </a: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Spain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December 9</a:t>
            </a:r>
            <a:r>
              <a:rPr lang="en-US" sz="1800" b="0" i="0" u="none" strike="noStrike" cap="none" baseline="30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-12</a:t>
            </a:r>
            <a:r>
              <a:rPr lang="en-US" sz="1800" b="0" i="0" u="none" strike="noStrike" cap="none" baseline="30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2019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Agenda Item: 9.1.2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86;p13">
            <a:extLst>
              <a:ext uri="{FF2B5EF4-FFF2-40B4-BE49-F238E27FC236}">
                <a16:creationId xmlns:a16="http://schemas.microsoft.com/office/drawing/2014/main" id="{7D93193D-CEB5-4A27-9F29-EA8F160B6877}"/>
              </a:ext>
            </a:extLst>
          </p:cNvPr>
          <p:cNvSpPr txBox="1"/>
          <p:nvPr/>
        </p:nvSpPr>
        <p:spPr>
          <a:xfrm>
            <a:off x="10016128" y="183461"/>
            <a:ext cx="1907752" cy="251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r"/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RP - 192676</a:t>
            </a:r>
            <a:endParaRPr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218855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A01DF-B455-7A43-81AD-07313C5F0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err="1"/>
              <a:t>Scope</a:t>
            </a:r>
            <a:r>
              <a:rPr lang="sv-SE"/>
              <a:t> </a:t>
            </a:r>
            <a:r>
              <a:rPr lang="sv-SE" err="1"/>
              <a:t>of</a:t>
            </a:r>
            <a:r>
              <a:rPr lang="sv-SE"/>
              <a:t> the WID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759758-4B52-9944-82CA-197C5411D6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err="1"/>
              <a:t>Objective</a:t>
            </a:r>
            <a:r>
              <a:rPr lang="sv-SE"/>
              <a:t> 3 and 4 (</a:t>
            </a:r>
            <a:r>
              <a:rPr lang="sv-SE" err="1"/>
              <a:t>positioning</a:t>
            </a:r>
            <a:r>
              <a:rPr lang="sv-SE"/>
              <a:t> </a:t>
            </a:r>
            <a:r>
              <a:rPr lang="sv-SE" err="1"/>
              <a:t>enhancements</a:t>
            </a:r>
            <a:r>
              <a:rPr lang="sv-SE"/>
              <a:t> for </a:t>
            </a:r>
            <a:r>
              <a:rPr lang="sv-SE" err="1"/>
              <a:t>commercial</a:t>
            </a:r>
            <a:r>
              <a:rPr lang="sv-SE"/>
              <a:t> </a:t>
            </a:r>
            <a:r>
              <a:rPr lang="sv-SE" err="1"/>
              <a:t>use</a:t>
            </a:r>
            <a:r>
              <a:rPr lang="sv-SE"/>
              <a:t> </a:t>
            </a:r>
            <a:r>
              <a:rPr lang="sv-SE" err="1"/>
              <a:t>cases</a:t>
            </a:r>
            <a:r>
              <a:rPr lang="sv-SE"/>
              <a:t> /IIOT </a:t>
            </a:r>
            <a:r>
              <a:rPr lang="sv-SE" err="1"/>
              <a:t>use</a:t>
            </a:r>
            <a:r>
              <a:rPr lang="sv-SE"/>
              <a:t> </a:t>
            </a:r>
            <a:r>
              <a:rPr lang="sv-SE" err="1"/>
              <a:t>cases</a:t>
            </a:r>
            <a:r>
              <a:rPr lang="sv-SE"/>
              <a:t> and </a:t>
            </a:r>
            <a:r>
              <a:rPr lang="sv-SE" err="1"/>
              <a:t>positioning</a:t>
            </a:r>
            <a:r>
              <a:rPr lang="sv-SE"/>
              <a:t> for V2X)  </a:t>
            </a:r>
            <a:r>
              <a:rPr lang="sv-SE" err="1"/>
              <a:t>are</a:t>
            </a:r>
            <a:r>
              <a:rPr lang="sv-SE"/>
              <a:t> </a:t>
            </a:r>
            <a:r>
              <a:rPr lang="sv-SE" err="1"/>
              <a:t>worded</a:t>
            </a:r>
            <a:r>
              <a:rPr lang="sv-SE"/>
              <a:t> as to </a:t>
            </a:r>
            <a:r>
              <a:rPr lang="sv-SE" err="1"/>
              <a:t>include</a:t>
            </a:r>
            <a:r>
              <a:rPr lang="sv-SE"/>
              <a:t> a </a:t>
            </a:r>
            <a:r>
              <a:rPr lang="sv-SE" err="1"/>
              <a:t>study</a:t>
            </a:r>
            <a:r>
              <a:rPr lang="sv-SE"/>
              <a:t> prior to normative </a:t>
            </a:r>
            <a:r>
              <a:rPr lang="sv-SE" err="1"/>
              <a:t>work</a:t>
            </a:r>
            <a:r>
              <a:rPr lang="sv-SE"/>
              <a:t>.  </a:t>
            </a:r>
          </a:p>
          <a:p>
            <a:r>
              <a:rPr lang="sv-SE"/>
              <a:t>Observation: Given the </a:t>
            </a:r>
            <a:r>
              <a:rPr lang="sv-SE" err="1"/>
              <a:t>large</a:t>
            </a:r>
            <a:r>
              <a:rPr lang="sv-SE"/>
              <a:t> </a:t>
            </a:r>
            <a:r>
              <a:rPr lang="sv-SE" err="1"/>
              <a:t>scope</a:t>
            </a:r>
            <a:r>
              <a:rPr lang="sv-SE"/>
              <a:t> </a:t>
            </a:r>
            <a:r>
              <a:rPr lang="sv-SE" err="1"/>
              <a:t>of</a:t>
            </a:r>
            <a:r>
              <a:rPr lang="sv-SE"/>
              <a:t> </a:t>
            </a:r>
            <a:r>
              <a:rPr lang="sv-SE" err="1"/>
              <a:t>these</a:t>
            </a:r>
            <a:r>
              <a:rPr lang="sv-SE"/>
              <a:t> </a:t>
            </a:r>
            <a:r>
              <a:rPr lang="sv-SE" err="1"/>
              <a:t>objective</a:t>
            </a:r>
            <a:r>
              <a:rPr lang="sv-SE"/>
              <a:t>, a </a:t>
            </a:r>
            <a:r>
              <a:rPr lang="sv-SE" err="1"/>
              <a:t>study</a:t>
            </a:r>
            <a:r>
              <a:rPr lang="sv-SE"/>
              <a:t> item </a:t>
            </a:r>
            <a:r>
              <a:rPr lang="sv-SE" err="1"/>
              <a:t>phase</a:t>
            </a:r>
            <a:r>
              <a:rPr lang="sv-SE"/>
              <a:t> </a:t>
            </a:r>
            <a:r>
              <a:rPr lang="sv-SE" err="1"/>
              <a:t>should</a:t>
            </a:r>
            <a:r>
              <a:rPr lang="sv-SE"/>
              <a:t>  be a </a:t>
            </a:r>
            <a:r>
              <a:rPr lang="sv-SE" err="1"/>
              <a:t>precondition</a:t>
            </a:r>
            <a:r>
              <a:rPr lang="sv-SE"/>
              <a:t> to </a:t>
            </a:r>
            <a:r>
              <a:rPr lang="sv-SE" err="1"/>
              <a:t>proceeding</a:t>
            </a:r>
            <a:r>
              <a:rPr lang="sv-SE"/>
              <a:t> to </a:t>
            </a:r>
            <a:r>
              <a:rPr lang="sv-SE" err="1"/>
              <a:t>work</a:t>
            </a:r>
            <a:r>
              <a:rPr lang="sv-SE"/>
              <a:t> item </a:t>
            </a:r>
            <a:r>
              <a:rPr lang="sv-SE" err="1"/>
              <a:t>phase</a:t>
            </a:r>
            <a:endParaRPr lang="sv-SE"/>
          </a:p>
          <a:p>
            <a:pPr marL="0" indent="0">
              <a:buNone/>
            </a:pPr>
            <a:endParaRPr lang="sv-SE"/>
          </a:p>
          <a:p>
            <a:pPr marL="0" indent="0">
              <a:buNone/>
            </a:pPr>
            <a:r>
              <a:rPr lang="sv-SE" b="1" err="1"/>
              <a:t>Proposal</a:t>
            </a:r>
            <a:r>
              <a:rPr lang="sv-SE" b="1"/>
              <a:t>:  split the </a:t>
            </a:r>
            <a:r>
              <a:rPr lang="sv-SE" b="1" err="1"/>
              <a:t>current</a:t>
            </a:r>
            <a:r>
              <a:rPr lang="sv-SE" b="1"/>
              <a:t> draft WID </a:t>
            </a:r>
            <a:r>
              <a:rPr lang="sv-SE" b="1" err="1"/>
              <a:t>between</a:t>
            </a:r>
            <a:r>
              <a:rPr lang="sv-SE" b="1"/>
              <a:t> a SI and WI so </a:t>
            </a:r>
            <a:r>
              <a:rPr lang="sv-SE" b="1" err="1"/>
              <a:t>that</a:t>
            </a:r>
            <a:r>
              <a:rPr lang="sv-SE" b="1"/>
              <a:t> </a:t>
            </a:r>
            <a:r>
              <a:rPr lang="sv-SE" b="1" err="1"/>
              <a:t>each</a:t>
            </a:r>
            <a:r>
              <a:rPr lang="sv-SE" b="1"/>
              <a:t> </a:t>
            </a:r>
            <a:r>
              <a:rPr lang="sv-SE" b="1" err="1"/>
              <a:t>of</a:t>
            </a:r>
            <a:r>
              <a:rPr lang="sv-SE" b="1"/>
              <a:t> the </a:t>
            </a:r>
            <a:r>
              <a:rPr lang="sv-SE" b="1" err="1"/>
              <a:t>objective</a:t>
            </a:r>
            <a:r>
              <a:rPr lang="sv-SE" b="1"/>
              <a:t> </a:t>
            </a:r>
            <a:r>
              <a:rPr lang="sv-SE" b="1" err="1"/>
              <a:t>can</a:t>
            </a:r>
            <a:r>
              <a:rPr lang="sv-SE" b="1"/>
              <a:t> be </a:t>
            </a:r>
            <a:r>
              <a:rPr lang="sv-SE" b="1" err="1"/>
              <a:t>validated</a:t>
            </a:r>
            <a:r>
              <a:rPr lang="sv-SE" b="1"/>
              <a:t> prior to normative </a:t>
            </a:r>
            <a:r>
              <a:rPr lang="sv-SE" b="1" err="1"/>
              <a:t>work</a:t>
            </a:r>
            <a:r>
              <a:rPr lang="sv-SE" b="1"/>
              <a:t> start. </a:t>
            </a:r>
          </a:p>
          <a:p>
            <a:pPr lvl="1"/>
            <a:r>
              <a:rPr lang="sv-SE" b="1"/>
              <a:t>SI </a:t>
            </a:r>
            <a:r>
              <a:rPr lang="sv-SE" b="1" err="1"/>
              <a:t>can</a:t>
            </a:r>
            <a:r>
              <a:rPr lang="sv-SE" b="1"/>
              <a:t> </a:t>
            </a:r>
            <a:r>
              <a:rPr lang="sv-SE" b="1" err="1"/>
              <a:t>include</a:t>
            </a:r>
            <a:r>
              <a:rPr lang="sv-SE" b="1"/>
              <a:t>:</a:t>
            </a:r>
          </a:p>
          <a:p>
            <a:pPr lvl="2"/>
            <a:r>
              <a:rPr lang="sv-SE" b="1" err="1"/>
              <a:t>study</a:t>
            </a:r>
            <a:r>
              <a:rPr lang="sv-SE" b="1"/>
              <a:t> RSTD </a:t>
            </a:r>
            <a:r>
              <a:rPr lang="sv-SE" b="1" err="1"/>
              <a:t>measurements</a:t>
            </a:r>
            <a:r>
              <a:rPr lang="sv-SE" b="1"/>
              <a:t>  in RRC  </a:t>
            </a:r>
            <a:r>
              <a:rPr lang="sv-SE" b="1" err="1"/>
              <a:t>idle</a:t>
            </a:r>
            <a:r>
              <a:rPr lang="sv-SE" b="1"/>
              <a:t>/</a:t>
            </a:r>
            <a:r>
              <a:rPr lang="sv-SE" b="1" err="1"/>
              <a:t>inactive</a:t>
            </a:r>
            <a:r>
              <a:rPr lang="sv-SE" b="1"/>
              <a:t> </a:t>
            </a:r>
            <a:r>
              <a:rPr lang="sv-SE" b="1" err="1"/>
              <a:t>state</a:t>
            </a:r>
            <a:r>
              <a:rPr lang="sv-SE" b="1"/>
              <a:t> and </a:t>
            </a:r>
            <a:r>
              <a:rPr lang="sv-SE" b="1" err="1"/>
              <a:t>its</a:t>
            </a:r>
            <a:r>
              <a:rPr lang="sv-SE" b="1"/>
              <a:t> potential </a:t>
            </a:r>
            <a:r>
              <a:rPr lang="sv-SE" b="1" err="1"/>
              <a:t>benefits</a:t>
            </a:r>
            <a:r>
              <a:rPr lang="sv-SE" b="1"/>
              <a:t> (</a:t>
            </a:r>
            <a:r>
              <a:rPr lang="sv-SE" b="1" err="1"/>
              <a:t>objective</a:t>
            </a:r>
            <a:r>
              <a:rPr lang="sv-SE" b="1"/>
              <a:t> 1)</a:t>
            </a:r>
          </a:p>
          <a:p>
            <a:pPr lvl="2"/>
            <a:r>
              <a:rPr lang="sv-SE" b="1" err="1"/>
              <a:t>Define</a:t>
            </a:r>
            <a:r>
              <a:rPr lang="sv-SE" b="1"/>
              <a:t> </a:t>
            </a:r>
            <a:r>
              <a:rPr lang="sv-SE" b="1" err="1"/>
              <a:t>additional</a:t>
            </a:r>
            <a:r>
              <a:rPr lang="sv-SE" b="1"/>
              <a:t>  scenarios for IIOT /V2X (steps 3.a and 4a in the draft WID)</a:t>
            </a:r>
          </a:p>
          <a:p>
            <a:pPr lvl="2"/>
            <a:r>
              <a:rPr lang="sv-SE" b="1" err="1"/>
              <a:t>Evaluate</a:t>
            </a:r>
            <a:r>
              <a:rPr lang="sv-SE" b="1"/>
              <a:t> the </a:t>
            </a:r>
            <a:r>
              <a:rPr lang="sv-SE" b="1" err="1"/>
              <a:t>performance</a:t>
            </a:r>
            <a:r>
              <a:rPr lang="sv-SE" b="1"/>
              <a:t> for </a:t>
            </a:r>
            <a:r>
              <a:rPr lang="sv-SE" b="1" err="1"/>
              <a:t>IIoT</a:t>
            </a:r>
            <a:r>
              <a:rPr lang="sv-SE" b="1"/>
              <a:t> </a:t>
            </a:r>
            <a:r>
              <a:rPr lang="sv-SE" b="1" err="1"/>
              <a:t>with</a:t>
            </a:r>
            <a:r>
              <a:rPr lang="sv-SE" b="1"/>
              <a:t> rel16 </a:t>
            </a:r>
            <a:r>
              <a:rPr lang="sv-SE" b="1" err="1"/>
              <a:t>positioning</a:t>
            </a:r>
            <a:r>
              <a:rPr lang="sv-SE" b="1"/>
              <a:t> solution (step 3.b in the draft WID)</a:t>
            </a:r>
          </a:p>
          <a:p>
            <a:pPr lvl="2"/>
            <a:r>
              <a:rPr lang="sv-SE" b="1" err="1"/>
              <a:t>Evaluate</a:t>
            </a:r>
            <a:r>
              <a:rPr lang="sv-SE" b="1"/>
              <a:t> the </a:t>
            </a:r>
            <a:r>
              <a:rPr lang="sv-SE" b="1" err="1"/>
              <a:t>candidate</a:t>
            </a:r>
            <a:r>
              <a:rPr lang="sv-SE" b="1"/>
              <a:t> </a:t>
            </a:r>
            <a:r>
              <a:rPr lang="sv-SE" b="1" err="1"/>
              <a:t>enhancements</a:t>
            </a:r>
            <a:r>
              <a:rPr lang="sv-SE" b="1"/>
              <a:t> to </a:t>
            </a:r>
            <a:r>
              <a:rPr lang="sv-SE" b="1" err="1"/>
              <a:t>meet</a:t>
            </a:r>
            <a:r>
              <a:rPr lang="sv-SE" b="1"/>
              <a:t> the new </a:t>
            </a:r>
            <a:r>
              <a:rPr lang="sv-SE" b="1" err="1"/>
              <a:t>requirements</a:t>
            </a:r>
            <a:r>
              <a:rPr lang="sv-SE" b="1"/>
              <a:t>. The </a:t>
            </a:r>
            <a:r>
              <a:rPr lang="sv-SE" b="1" err="1"/>
              <a:t>candidates</a:t>
            </a:r>
            <a:r>
              <a:rPr lang="sv-SE" b="1"/>
              <a:t> </a:t>
            </a:r>
            <a:r>
              <a:rPr lang="sv-SE" b="1" err="1"/>
              <a:t>are</a:t>
            </a:r>
            <a:r>
              <a:rPr lang="sv-SE" b="1"/>
              <a:t> the </a:t>
            </a:r>
            <a:r>
              <a:rPr lang="sv-SE" b="1" err="1"/>
              <a:t>ones</a:t>
            </a:r>
            <a:r>
              <a:rPr lang="sv-SE" b="1"/>
              <a:t> </a:t>
            </a:r>
            <a:r>
              <a:rPr lang="sv-SE" b="1" err="1"/>
              <a:t>listed</a:t>
            </a:r>
            <a:r>
              <a:rPr lang="sv-SE" b="1"/>
              <a:t> in step 3.c/3.d and 4.b/4.c for IIOT and V2X, </a:t>
            </a:r>
            <a:r>
              <a:rPr lang="sv-SE" b="1" err="1"/>
              <a:t>respectively</a:t>
            </a:r>
            <a:r>
              <a:rPr lang="sv-SE" b="1"/>
              <a:t>. </a:t>
            </a:r>
          </a:p>
          <a:p>
            <a:endParaRPr lang="sv-SE" b="1"/>
          </a:p>
        </p:txBody>
      </p:sp>
    </p:spTree>
    <p:extLst>
      <p:ext uri="{BB962C8B-B14F-4D97-AF65-F5344CB8AC3E}">
        <p14:creationId xmlns:p14="http://schemas.microsoft.com/office/powerpoint/2010/main" val="2592161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23F92-38AE-0144-9FE4-6C145ADF2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RRC </a:t>
            </a:r>
            <a:r>
              <a:rPr lang="sv-SE" err="1"/>
              <a:t>idle</a:t>
            </a:r>
            <a:r>
              <a:rPr lang="sv-SE"/>
              <a:t>/</a:t>
            </a:r>
            <a:r>
              <a:rPr lang="sv-SE" err="1"/>
              <a:t>inactive</a:t>
            </a:r>
            <a:r>
              <a:rPr lang="sv-SE"/>
              <a:t> </a:t>
            </a:r>
            <a:r>
              <a:rPr lang="sv-SE" err="1"/>
              <a:t>state</a:t>
            </a:r>
            <a:r>
              <a:rPr lang="sv-SE"/>
              <a:t> </a:t>
            </a:r>
            <a:r>
              <a:rPr lang="sv-SE" err="1"/>
              <a:t>objective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533886-F0DB-824D-A4FC-96C60CE50B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err="1"/>
              <a:t>Our</a:t>
            </a:r>
            <a:r>
              <a:rPr lang="sv-SE"/>
              <a:t> </a:t>
            </a:r>
            <a:r>
              <a:rPr lang="sv-SE" err="1"/>
              <a:t>understanding</a:t>
            </a:r>
            <a:r>
              <a:rPr lang="sv-SE"/>
              <a:t> </a:t>
            </a:r>
            <a:r>
              <a:rPr lang="sv-SE" err="1"/>
              <a:t>of</a:t>
            </a:r>
            <a:r>
              <a:rPr lang="sv-SE"/>
              <a:t> the </a:t>
            </a:r>
            <a:r>
              <a:rPr lang="sv-SE" err="1"/>
              <a:t>objective</a:t>
            </a:r>
            <a:r>
              <a:rPr lang="sv-SE"/>
              <a:t> is to </a:t>
            </a:r>
            <a:r>
              <a:rPr lang="sv-SE" err="1"/>
              <a:t>study</a:t>
            </a:r>
            <a:r>
              <a:rPr lang="sv-SE"/>
              <a:t> </a:t>
            </a:r>
            <a:r>
              <a:rPr lang="sv-SE" err="1"/>
              <a:t>whether</a:t>
            </a:r>
            <a:r>
              <a:rPr lang="sv-SE"/>
              <a:t> RSTD </a:t>
            </a:r>
            <a:r>
              <a:rPr lang="sv-SE" err="1"/>
              <a:t>measurements</a:t>
            </a:r>
            <a:r>
              <a:rPr lang="sv-SE"/>
              <a:t> </a:t>
            </a:r>
            <a:r>
              <a:rPr lang="sv-SE" err="1"/>
              <a:t>can</a:t>
            </a:r>
            <a:r>
              <a:rPr lang="sv-SE"/>
              <a:t> be </a:t>
            </a:r>
            <a:r>
              <a:rPr lang="sv-SE" err="1"/>
              <a:t>performed</a:t>
            </a:r>
            <a:r>
              <a:rPr lang="sv-SE"/>
              <a:t> in </a:t>
            </a:r>
            <a:r>
              <a:rPr lang="sv-SE" err="1"/>
              <a:t>idle</a:t>
            </a:r>
            <a:r>
              <a:rPr lang="sv-SE"/>
              <a:t>/</a:t>
            </a:r>
            <a:r>
              <a:rPr lang="sv-SE" err="1"/>
              <a:t>inactive</a:t>
            </a:r>
            <a:r>
              <a:rPr lang="sv-SE"/>
              <a:t> </a:t>
            </a:r>
            <a:r>
              <a:rPr lang="sv-SE" err="1"/>
              <a:t>state</a:t>
            </a:r>
            <a:r>
              <a:rPr lang="sv-SE"/>
              <a:t>. </a:t>
            </a:r>
          </a:p>
          <a:p>
            <a:r>
              <a:rPr lang="sv-SE"/>
              <a:t>The </a:t>
            </a:r>
            <a:r>
              <a:rPr lang="sv-SE" err="1"/>
              <a:t>study</a:t>
            </a:r>
            <a:r>
              <a:rPr lang="sv-SE"/>
              <a:t> </a:t>
            </a:r>
            <a:r>
              <a:rPr lang="sv-SE" err="1"/>
              <a:t>scope</a:t>
            </a:r>
            <a:r>
              <a:rPr lang="sv-SE"/>
              <a:t>, </a:t>
            </a:r>
            <a:r>
              <a:rPr lang="sv-SE" err="1"/>
              <a:t>should</a:t>
            </a:r>
            <a:r>
              <a:rPr lang="sv-SE"/>
              <a:t> be </a:t>
            </a:r>
            <a:r>
              <a:rPr lang="sv-SE" err="1"/>
              <a:t>clarified</a:t>
            </a:r>
            <a:endParaRPr lang="sv-SE"/>
          </a:p>
          <a:p>
            <a:endParaRPr lang="sv-SE"/>
          </a:p>
          <a:p>
            <a:pPr marL="0" indent="0">
              <a:buNone/>
            </a:pPr>
            <a:endParaRPr lang="sv-SE"/>
          </a:p>
          <a:p>
            <a:pPr marL="0" indent="0">
              <a:buNone/>
            </a:pPr>
            <a:endParaRPr lang="sv-SE"/>
          </a:p>
          <a:p>
            <a:pPr marL="0" indent="0">
              <a:buNone/>
            </a:pPr>
            <a:endParaRPr lang="sv-SE"/>
          </a:p>
          <a:p>
            <a:pPr marL="0" indent="0">
              <a:buNone/>
            </a:pPr>
            <a:r>
              <a:rPr lang="sv-SE" b="1" err="1"/>
              <a:t>Proposal</a:t>
            </a:r>
            <a:r>
              <a:rPr lang="sv-SE" b="1"/>
              <a:t>  </a:t>
            </a:r>
            <a:r>
              <a:rPr lang="sv-SE" b="1" err="1"/>
              <a:t>reword</a:t>
            </a:r>
            <a:r>
              <a:rPr lang="sv-SE" b="1"/>
              <a:t> </a:t>
            </a:r>
            <a:r>
              <a:rPr lang="sv-SE" b="1" err="1"/>
              <a:t>objective</a:t>
            </a:r>
            <a:r>
              <a:rPr lang="sv-SE" b="1"/>
              <a:t> 1 in the WID as</a:t>
            </a:r>
          </a:p>
          <a:p>
            <a:pPr lvl="1"/>
            <a:r>
              <a:rPr lang="sv-SE" b="1"/>
              <a:t> </a:t>
            </a:r>
            <a:r>
              <a:rPr lang="sv-SE" b="1" err="1"/>
              <a:t>study</a:t>
            </a:r>
            <a:r>
              <a:rPr lang="sv-SE" b="1"/>
              <a:t>, and </a:t>
            </a:r>
            <a:r>
              <a:rPr lang="sv-SE" b="1" err="1"/>
              <a:t>if</a:t>
            </a:r>
            <a:r>
              <a:rPr lang="sv-SE" b="1"/>
              <a:t> </a:t>
            </a:r>
            <a:r>
              <a:rPr lang="sv-SE" b="1" err="1"/>
              <a:t>benefits</a:t>
            </a:r>
            <a:r>
              <a:rPr lang="sv-SE" b="1"/>
              <a:t> </a:t>
            </a:r>
            <a:r>
              <a:rPr lang="sv-SE" b="1" err="1"/>
              <a:t>are</a:t>
            </a:r>
            <a:r>
              <a:rPr lang="sv-SE" b="1"/>
              <a:t> </a:t>
            </a:r>
            <a:r>
              <a:rPr lang="sv-SE" b="1" err="1"/>
              <a:t>identified</a:t>
            </a:r>
            <a:r>
              <a:rPr lang="sv-SE" b="1"/>
              <a:t>, </a:t>
            </a:r>
            <a:r>
              <a:rPr lang="sv-SE" b="1" err="1"/>
              <a:t>specify</a:t>
            </a:r>
            <a:r>
              <a:rPr lang="sv-SE" b="1"/>
              <a:t> measurements  in RRC  </a:t>
            </a:r>
            <a:r>
              <a:rPr lang="sv-SE" b="1" err="1"/>
              <a:t>idle</a:t>
            </a:r>
            <a:r>
              <a:rPr lang="sv-SE" b="1"/>
              <a:t>/</a:t>
            </a:r>
            <a:r>
              <a:rPr lang="sv-SE" b="1" err="1"/>
              <a:t>inactive</a:t>
            </a:r>
            <a:r>
              <a:rPr lang="sv-SE" b="1"/>
              <a:t> </a:t>
            </a:r>
            <a:r>
              <a:rPr lang="sv-SE" b="1" err="1"/>
              <a:t>state</a:t>
            </a:r>
            <a:r>
              <a:rPr lang="sv-SE" b="1"/>
              <a:t> and the </a:t>
            </a:r>
            <a:r>
              <a:rPr lang="sv-SE" b="1" err="1"/>
              <a:t>benefits</a:t>
            </a:r>
            <a:r>
              <a:rPr lang="sv-SE" b="1"/>
              <a:t> </a:t>
            </a:r>
            <a:r>
              <a:rPr lang="sv-SE" b="1" err="1"/>
              <a:t>associated</a:t>
            </a:r>
            <a:r>
              <a:rPr lang="sv-SE" b="1"/>
              <a:t> </a:t>
            </a:r>
            <a:r>
              <a:rPr lang="sv-SE" b="1" err="1"/>
              <a:t>with</a:t>
            </a:r>
            <a:r>
              <a:rPr lang="sv-SE" b="1"/>
              <a:t> </a:t>
            </a:r>
            <a:r>
              <a:rPr lang="sv-SE" b="1" err="1"/>
              <a:t>this</a:t>
            </a:r>
            <a:r>
              <a:rPr lang="sv-SE" b="1"/>
              <a:t>.  </a:t>
            </a:r>
          </a:p>
          <a:p>
            <a:pPr lvl="1"/>
            <a:endParaRPr lang="sv-SE"/>
          </a:p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2551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7CC06-DECD-E045-95B4-4291CDA1D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/>
              <a:t>LMF  in the RAN and </a:t>
            </a:r>
            <a:r>
              <a:rPr lang="sv-SE" err="1"/>
              <a:t>coordination</a:t>
            </a:r>
            <a:r>
              <a:rPr lang="sv-SE"/>
              <a:t> </a:t>
            </a:r>
            <a:r>
              <a:rPr lang="sv-SE" err="1"/>
              <a:t>between</a:t>
            </a:r>
            <a:r>
              <a:rPr lang="sv-SE"/>
              <a:t> LMC in RAN and 5GC </a:t>
            </a:r>
            <a:r>
              <a:rPr lang="sv-SE" err="1"/>
              <a:t>entities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3951FA-7E83-9C40-A386-AA87CB239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/>
              <a:t>RAN3 has studied the feasibility and specification impact of local LMF (i.e., LMC) in NG-RAN, however:</a:t>
            </a:r>
            <a:endParaRPr lang="en-US"/>
          </a:p>
          <a:p>
            <a:pPr marL="712470" lvl="1">
              <a:buFont typeface="Arial" panose="00000400000000000000" pitchFamily="2" charset="0"/>
              <a:buChar char="•"/>
            </a:pPr>
            <a:r>
              <a:rPr lang="sv-SE"/>
              <a:t>RAN3 did not evaluate the benefits of any of the architecture options in terms of latency towards the core network</a:t>
            </a:r>
          </a:p>
          <a:p>
            <a:pPr marL="712470" lvl="1">
              <a:buFont typeface="Arial" panose="00000400000000000000" pitchFamily="2" charset="0"/>
              <a:buChar char="•"/>
            </a:pPr>
            <a:r>
              <a:rPr lang="en-US"/>
              <a:t>RAN3 also did not fully evaluate, e.g., mobility issues associated with the introduction of the LMC </a:t>
            </a:r>
          </a:p>
          <a:p>
            <a:pPr marL="712470" lvl="1">
              <a:buFont typeface="Arial" panose="00000400000000000000" pitchFamily="2" charset="0"/>
              <a:buChar char="•"/>
            </a:pPr>
            <a:r>
              <a:rPr lang="sv-SE"/>
              <a:t>NG-RAN acting as local client (LCS) was not treated</a:t>
            </a:r>
          </a:p>
          <a:p>
            <a:pPr marL="712470" lvl="1">
              <a:buFont typeface="Arial" panose="00000400000000000000" pitchFamily="2" charset="0"/>
              <a:buChar char="•"/>
            </a:pPr>
            <a:r>
              <a:rPr lang="sv-SE"/>
              <a:t>It is explicitely mentioned in the SI outcome that RAN3 did not reach any consensus and no recommendation is currently available for normative work.</a:t>
            </a:r>
          </a:p>
          <a:p>
            <a:pPr marL="0" indent="0">
              <a:buNone/>
            </a:pPr>
            <a:endParaRPr lang="sv-SE"/>
          </a:p>
          <a:p>
            <a:pPr marL="0" indent="0">
              <a:buNone/>
            </a:pPr>
            <a:endParaRPr lang="sv-SE"/>
          </a:p>
          <a:p>
            <a:pPr marL="0" indent="0">
              <a:buNone/>
            </a:pPr>
            <a:r>
              <a:rPr lang="sv-SE" b="1"/>
              <a:t>Proposal: Since the above points hardly justify a WID, it is proposed </a:t>
            </a:r>
            <a:r>
              <a:rPr lang="en-US" b="1"/>
              <a:t>to not specify LMF in RAN in Rel-17</a:t>
            </a:r>
            <a:endParaRPr lang="sv-SE" b="1"/>
          </a:p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3409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7BB44-42FC-D549-80F3-EE3F45BAA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err="1"/>
              <a:t>Positioning</a:t>
            </a:r>
            <a:r>
              <a:rPr lang="sv-SE"/>
              <a:t> </a:t>
            </a:r>
            <a:r>
              <a:rPr lang="sv-SE" err="1"/>
              <a:t>enh</a:t>
            </a:r>
            <a:r>
              <a:rPr lang="sv-SE"/>
              <a:t>. for </a:t>
            </a:r>
            <a:r>
              <a:rPr lang="sv-SE" err="1"/>
              <a:t>commercial</a:t>
            </a:r>
            <a:r>
              <a:rPr lang="sv-SE"/>
              <a:t> /(I)</a:t>
            </a:r>
            <a:r>
              <a:rPr lang="sv-SE" err="1"/>
              <a:t>IoT</a:t>
            </a:r>
            <a:r>
              <a:rPr lang="sv-SE"/>
              <a:t> </a:t>
            </a:r>
            <a:r>
              <a:rPr lang="sv-SE" err="1"/>
              <a:t>use</a:t>
            </a:r>
            <a:r>
              <a:rPr lang="sv-SE"/>
              <a:t> </a:t>
            </a:r>
            <a:r>
              <a:rPr lang="sv-SE" err="1"/>
              <a:t>cases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22BE62-AD43-0C4A-B7E3-1553FC6439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/>
              <a:t>The </a:t>
            </a:r>
            <a:r>
              <a:rPr lang="sv-SE" err="1"/>
              <a:t>objective</a:t>
            </a:r>
            <a:r>
              <a:rPr lang="sv-SE"/>
              <a:t> </a:t>
            </a:r>
            <a:r>
              <a:rPr lang="sv-SE" err="1"/>
              <a:t>of</a:t>
            </a:r>
            <a:r>
              <a:rPr lang="sv-SE"/>
              <a:t> the </a:t>
            </a:r>
            <a:r>
              <a:rPr lang="sv-SE" err="1"/>
              <a:t>Positioning</a:t>
            </a:r>
            <a:r>
              <a:rPr lang="sv-SE"/>
              <a:t> WI/SI </a:t>
            </a:r>
            <a:r>
              <a:rPr lang="sv-SE" err="1"/>
              <a:t>should</a:t>
            </a:r>
            <a:r>
              <a:rPr lang="sv-SE"/>
              <a:t> be to position the UE, The NW </a:t>
            </a:r>
            <a:r>
              <a:rPr lang="sv-SE" err="1"/>
              <a:t>calibration</a:t>
            </a:r>
            <a:r>
              <a:rPr lang="sv-SE"/>
              <a:t> and NW </a:t>
            </a:r>
            <a:r>
              <a:rPr lang="sv-SE" err="1"/>
              <a:t>synchronization</a:t>
            </a:r>
            <a:r>
              <a:rPr lang="sv-SE"/>
              <a:t> </a:t>
            </a:r>
            <a:r>
              <a:rPr lang="sv-SE" err="1"/>
              <a:t>should</a:t>
            </a:r>
            <a:r>
              <a:rPr lang="sv-SE"/>
              <a:t> not be part </a:t>
            </a:r>
            <a:r>
              <a:rPr lang="sv-SE" err="1"/>
              <a:t>of</a:t>
            </a:r>
            <a:r>
              <a:rPr lang="sv-SE"/>
              <a:t> </a:t>
            </a:r>
            <a:r>
              <a:rPr lang="sv-SE" err="1"/>
              <a:t>Positioning</a:t>
            </a:r>
            <a:r>
              <a:rPr lang="sv-SE"/>
              <a:t> and is </a:t>
            </a:r>
            <a:r>
              <a:rPr lang="sv-SE" err="1"/>
              <a:t>outside</a:t>
            </a:r>
            <a:r>
              <a:rPr lang="sv-SE"/>
              <a:t> the </a:t>
            </a:r>
            <a:r>
              <a:rPr lang="sv-SE" err="1"/>
              <a:t>scope</a:t>
            </a:r>
            <a:r>
              <a:rPr lang="sv-SE"/>
              <a:t> </a:t>
            </a:r>
            <a:r>
              <a:rPr lang="sv-SE" err="1"/>
              <a:t>of</a:t>
            </a:r>
            <a:r>
              <a:rPr lang="sv-SE"/>
              <a:t> </a:t>
            </a:r>
            <a:r>
              <a:rPr lang="sv-SE" err="1"/>
              <a:t>standardization</a:t>
            </a:r>
            <a:endParaRPr lang="sv-SE"/>
          </a:p>
          <a:p>
            <a:pPr marL="0" indent="0">
              <a:buNone/>
            </a:pPr>
            <a:endParaRPr lang="sv-SE"/>
          </a:p>
          <a:p>
            <a:pPr marL="0" indent="0">
              <a:buNone/>
            </a:pPr>
            <a:r>
              <a:rPr lang="sv-SE" b="1" err="1"/>
              <a:t>Proposal</a:t>
            </a:r>
            <a:r>
              <a:rPr lang="sv-SE" b="1"/>
              <a:t> </a:t>
            </a:r>
            <a:r>
              <a:rPr lang="sv-SE" b="1" err="1"/>
              <a:t>Remove</a:t>
            </a:r>
            <a:r>
              <a:rPr lang="sv-SE" b="1"/>
              <a:t> the  “3. C. iv” item NW </a:t>
            </a:r>
            <a:r>
              <a:rPr lang="sv-SE" b="1" err="1"/>
              <a:t>calibration</a:t>
            </a:r>
            <a:r>
              <a:rPr lang="sv-SE" b="1"/>
              <a:t> and NW </a:t>
            </a:r>
            <a:r>
              <a:rPr lang="sv-SE" b="1" err="1"/>
              <a:t>synchronization</a:t>
            </a:r>
            <a:r>
              <a:rPr lang="sv-SE" b="1"/>
              <a:t> from </a:t>
            </a:r>
            <a:r>
              <a:rPr lang="sv-SE" b="1" err="1"/>
              <a:t>Positioning</a:t>
            </a:r>
            <a:r>
              <a:rPr lang="sv-SE" b="1"/>
              <a:t> SI/WI. </a:t>
            </a:r>
          </a:p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390094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8B28E-78CC-D445-99E1-B90A7C729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err="1"/>
              <a:t>Sidelink</a:t>
            </a:r>
            <a:r>
              <a:rPr lang="sv-SE"/>
              <a:t> interface / V2X </a:t>
            </a:r>
            <a:r>
              <a:rPr lang="sv-SE" err="1"/>
              <a:t>positioning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5763E-CFF6-E646-B178-145B91BF87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/>
              <a:t>V2X </a:t>
            </a:r>
            <a:r>
              <a:rPr lang="sv-SE" err="1"/>
              <a:t>positioning</a:t>
            </a:r>
            <a:r>
              <a:rPr lang="sv-SE"/>
              <a:t>  / </a:t>
            </a:r>
            <a:r>
              <a:rPr lang="sv-SE" err="1"/>
              <a:t>outdoor</a:t>
            </a:r>
            <a:r>
              <a:rPr lang="sv-SE"/>
              <a:t> IOT </a:t>
            </a:r>
            <a:r>
              <a:rPr lang="sv-SE" err="1"/>
              <a:t>cases</a:t>
            </a:r>
            <a:r>
              <a:rPr lang="sv-SE"/>
              <a:t> </a:t>
            </a:r>
            <a:r>
              <a:rPr lang="sv-SE" err="1"/>
              <a:t>can</a:t>
            </a:r>
            <a:r>
              <a:rPr lang="sv-SE"/>
              <a:t> </a:t>
            </a:r>
            <a:r>
              <a:rPr lang="sv-SE" err="1"/>
              <a:t>reuse</a:t>
            </a:r>
            <a:r>
              <a:rPr lang="sv-SE"/>
              <a:t> </a:t>
            </a:r>
            <a:r>
              <a:rPr lang="sv-SE" err="1"/>
              <a:t>exisiting</a:t>
            </a:r>
            <a:r>
              <a:rPr lang="sv-SE"/>
              <a:t> features </a:t>
            </a:r>
            <a:r>
              <a:rPr lang="sv-SE" err="1"/>
              <a:t>such</a:t>
            </a:r>
            <a:r>
              <a:rPr lang="sv-SE"/>
              <a:t> as GNSS (</a:t>
            </a:r>
            <a:r>
              <a:rPr lang="sv-SE" err="1"/>
              <a:t>potentially</a:t>
            </a:r>
            <a:r>
              <a:rPr lang="sv-SE"/>
              <a:t> </a:t>
            </a:r>
            <a:r>
              <a:rPr lang="sv-SE" err="1"/>
              <a:t>with</a:t>
            </a:r>
            <a:r>
              <a:rPr lang="sv-SE"/>
              <a:t> 5G RTK </a:t>
            </a:r>
            <a:r>
              <a:rPr lang="sv-SE" err="1"/>
              <a:t>assistance</a:t>
            </a:r>
            <a:r>
              <a:rPr lang="sv-SE"/>
              <a:t> information) or rel-16  RAT </a:t>
            </a:r>
            <a:r>
              <a:rPr lang="sv-SE" err="1"/>
              <a:t>based</a:t>
            </a:r>
            <a:r>
              <a:rPr lang="sv-SE"/>
              <a:t> </a:t>
            </a:r>
            <a:r>
              <a:rPr lang="sv-SE" err="1"/>
              <a:t>positioning</a:t>
            </a:r>
            <a:r>
              <a:rPr lang="sv-SE"/>
              <a:t>.   </a:t>
            </a:r>
          </a:p>
          <a:p>
            <a:pPr marL="0" indent="0">
              <a:buNone/>
            </a:pPr>
            <a:endParaRPr lang="sv-SE"/>
          </a:p>
          <a:p>
            <a:pPr marL="0" indent="0">
              <a:buNone/>
            </a:pPr>
            <a:endParaRPr lang="sv-SE"/>
          </a:p>
          <a:p>
            <a:pPr marL="0" indent="0">
              <a:buNone/>
            </a:pPr>
            <a:r>
              <a:rPr lang="sv-SE"/>
              <a:t> </a:t>
            </a:r>
            <a:r>
              <a:rPr lang="sv-SE" b="1" err="1"/>
              <a:t>proposal</a:t>
            </a:r>
            <a:r>
              <a:rPr lang="sv-SE" b="1"/>
              <a:t>: </a:t>
            </a:r>
            <a:r>
              <a:rPr lang="sv-SE" b="1" err="1"/>
              <a:t>remove</a:t>
            </a:r>
            <a:r>
              <a:rPr lang="sv-SE" b="1"/>
              <a:t> </a:t>
            </a:r>
            <a:r>
              <a:rPr lang="sv-SE" b="1" err="1"/>
              <a:t>objective</a:t>
            </a:r>
            <a:r>
              <a:rPr lang="sv-SE" b="1"/>
              <a:t>  3.d and 4 from the WID. </a:t>
            </a:r>
          </a:p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11257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5E83DC-5432-4464-A74D-0A7C34618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err="1"/>
              <a:t>Rel</a:t>
            </a:r>
            <a:r>
              <a:rPr lang="sv-SE"/>
              <a:t> 17 </a:t>
            </a:r>
            <a:r>
              <a:rPr lang="sv-SE" err="1"/>
              <a:t>Positioning</a:t>
            </a:r>
            <a:r>
              <a:rPr lang="sv-SE"/>
              <a:t> </a:t>
            </a:r>
            <a:r>
              <a:rPr lang="sv-SE" err="1"/>
              <a:t>Integrity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62992F-79DC-4ABA-9572-5AACB8FC56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/>
              <a:t>Rel 15 and 16 has introduced support for RAT indepentent (GNSS RTK) and RAT dependent precise positioning for accuracies well within 1m </a:t>
            </a:r>
            <a:r>
              <a:rPr lang="sv-SE" err="1"/>
              <a:t>accuracy</a:t>
            </a:r>
            <a:endParaRPr lang="sv-SE"/>
          </a:p>
          <a:p>
            <a:r>
              <a:rPr lang="sv-SE"/>
              <a:t>The following contributions and references indicate the need for studies and work on positioning integrity, which has not yet been addressed:</a:t>
            </a:r>
          </a:p>
          <a:p>
            <a:pPr lvl="1"/>
            <a:r>
              <a:rPr lang="en-US" sz="1800"/>
              <a:t>TR 22.862, “Feasibility Study on New Services and Markets Technology Enablers for Critical Communications”</a:t>
            </a:r>
          </a:p>
          <a:p>
            <a:pPr lvl="1"/>
            <a:r>
              <a:rPr lang="sv-SE" sz="1800"/>
              <a:t>RP-191919, ”</a:t>
            </a:r>
            <a:r>
              <a:rPr lang="en-US" sz="1800"/>
              <a:t> Views on Rel-17 Positioning Enhancements</a:t>
            </a:r>
            <a:r>
              <a:rPr lang="sv-SE" sz="1800"/>
              <a:t>”, Swift Navigation</a:t>
            </a:r>
          </a:p>
          <a:p>
            <a:pPr lvl="1"/>
            <a:r>
              <a:rPr lang="sv-SE" sz="1800"/>
              <a:t>RP-192981, ”</a:t>
            </a:r>
            <a:r>
              <a:rPr lang="en-US" sz="1800"/>
              <a:t> Motivation to study integrity in the position domain</a:t>
            </a:r>
            <a:r>
              <a:rPr lang="sv-SE" sz="1800"/>
              <a:t>”, ESA</a:t>
            </a:r>
          </a:p>
          <a:p>
            <a:pPr lvl="1"/>
            <a:r>
              <a:rPr lang="sv-SE" sz="1800"/>
              <a:t>RP-192750, ”</a:t>
            </a:r>
            <a:r>
              <a:rPr lang="en-US" sz="1800"/>
              <a:t> Motivation for Study on Positioning Integrity</a:t>
            </a:r>
            <a:r>
              <a:rPr lang="sv-SE" sz="1800"/>
              <a:t>”, Swift Navigation, Deutsche Telekom</a:t>
            </a:r>
          </a:p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4305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960E6-33AD-4750-9229-C3CC94D7A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err="1"/>
              <a:t>Rel</a:t>
            </a:r>
            <a:r>
              <a:rPr lang="sv-SE"/>
              <a:t> 17 </a:t>
            </a:r>
            <a:r>
              <a:rPr lang="sv-SE" err="1"/>
              <a:t>Positioning</a:t>
            </a:r>
            <a:r>
              <a:rPr lang="sv-SE"/>
              <a:t> </a:t>
            </a:r>
            <a:r>
              <a:rPr lang="sv-SE" err="1"/>
              <a:t>Integrity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6242B7-8A3C-4DC5-9174-0F20DF087A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/>
              <a:t>3GPP Rel 15 and 16 has created an open, global and interoperable specification of OSR and SSR GNSS RTK – the only of its kind</a:t>
            </a:r>
          </a:p>
          <a:p>
            <a:r>
              <a:rPr lang="sv-SE"/>
              <a:t>3GPP Rel 16 has also created an open global and interoperable specification of 5G precise positioning</a:t>
            </a:r>
          </a:p>
          <a:p>
            <a:r>
              <a:rPr lang="sv-SE"/>
              <a:t>This has potential to create a large eco system that can address very different use cases but also the very specific requirements of specific use cases such as safety critical automotive use cases</a:t>
            </a:r>
          </a:p>
          <a:p>
            <a:r>
              <a:rPr lang="sv-SE"/>
              <a:t>Use cases benefitting from precise positioning also requires integrity </a:t>
            </a:r>
          </a:p>
          <a:p>
            <a:r>
              <a:rPr lang="sv-SE" err="1"/>
              <a:t>Therefore</a:t>
            </a:r>
            <a:r>
              <a:rPr lang="sv-SE"/>
              <a:t> – in order to </a:t>
            </a:r>
            <a:r>
              <a:rPr lang="sv-SE" err="1"/>
              <a:t>realize</a:t>
            </a:r>
            <a:r>
              <a:rPr lang="sv-SE"/>
              <a:t> </a:t>
            </a:r>
            <a:r>
              <a:rPr lang="sv-SE" err="1"/>
              <a:t>this</a:t>
            </a:r>
            <a:r>
              <a:rPr lang="sv-SE"/>
              <a:t> </a:t>
            </a:r>
            <a:r>
              <a:rPr lang="sv-SE" err="1"/>
              <a:t>eco</a:t>
            </a:r>
            <a:r>
              <a:rPr lang="sv-SE"/>
              <a:t> system, </a:t>
            </a:r>
            <a:r>
              <a:rPr lang="sv-SE" err="1"/>
              <a:t>positioning</a:t>
            </a:r>
            <a:r>
              <a:rPr lang="sv-SE"/>
              <a:t> </a:t>
            </a:r>
            <a:r>
              <a:rPr lang="sv-SE" err="1"/>
              <a:t>integrity</a:t>
            </a:r>
            <a:r>
              <a:rPr lang="sv-SE"/>
              <a:t> is </a:t>
            </a:r>
            <a:r>
              <a:rPr lang="sv-SE" err="1"/>
              <a:t>needed</a:t>
            </a:r>
            <a:r>
              <a:rPr lang="sv-SE"/>
              <a:t> in 3GPP</a:t>
            </a:r>
          </a:p>
          <a:p>
            <a:endParaRPr lang="sv-SE"/>
          </a:p>
          <a:p>
            <a:pPr marL="0" indent="0">
              <a:buNone/>
            </a:pPr>
            <a:endParaRPr lang="sv-SE"/>
          </a:p>
          <a:p>
            <a:pPr marL="1343025" indent="-1343025">
              <a:buNone/>
            </a:pPr>
            <a:r>
              <a:rPr lang="sv-SE" b="1"/>
              <a:t>Proposal: Add positioning integrity as study and normative work on identified parts in Rel. 17.</a:t>
            </a:r>
            <a:r>
              <a:rPr lang="sv-SE" b="1">
                <a:ea typeface="+mn-lt"/>
                <a:cs typeface="+mn-lt"/>
              </a:rPr>
              <a:t> </a:t>
            </a:r>
            <a:endParaRPr lang="sv-SE" b="1"/>
          </a:p>
        </p:txBody>
      </p:sp>
    </p:spTree>
    <p:extLst>
      <p:ext uri="{BB962C8B-B14F-4D97-AF65-F5344CB8AC3E}">
        <p14:creationId xmlns:p14="http://schemas.microsoft.com/office/powerpoint/2010/main" val="1113403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C5F30C9B16E14C8EACE5F2CC7B7AC7F400F5862E332FC6CE449700A00A9FC83FBA" ma:contentTypeVersion="57" ma:contentTypeDescription="EriCOLL Document Content Type" ma:contentTypeScope="" ma:versionID="739d2f636e39e9a551bf355cfcc6c808">
  <xsd:schema xmlns:xsd="http://www.w3.org/2001/XMLSchema" xmlns:xs="http://www.w3.org/2001/XMLSchema" xmlns:p="http://schemas.microsoft.com/office/2006/metadata/properties" xmlns:ns2="611109f9-ed58-4498-a270-1fb2086a5321" xmlns:ns3="d8762117-8292-4133-b1c7-eab5c6487cfd" xmlns:ns4="f166a696-7b5b-4ccd-9f0c-ffde0cceec81" xmlns:ns5="http://schemas.microsoft.com/sharepoint/v4" targetNamespace="http://schemas.microsoft.com/office/2006/metadata/properties" ma:root="true" ma:fieldsID="1e35b163101ff499a3341865be97ef98" ns2:_="" ns3:_="" ns4:_="" ns5:_="">
    <xsd:import namespace="611109f9-ed58-4498-a270-1fb2086a5321"/>
    <xsd:import namespace="d8762117-8292-4133-b1c7-eab5c6487cfd"/>
    <xsd:import namespace="f166a696-7b5b-4ccd-9f0c-ffde0cceec81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Prepared." minOccurs="0"/>
                <xsd:element ref="ns2:EriCOLLDate." minOccurs="0"/>
                <xsd:element ref="ns2:AbstractOrSummary." minOccurs="0"/>
                <xsd:element ref="ns3:EriCOLLCategoryTaxHTField0" minOccurs="0"/>
                <xsd:element ref="ns3:EriCOLLCompetenceTaxHTField0" minOccurs="0"/>
                <xsd:element ref="ns3:TaxCatchAll" minOccurs="0"/>
                <xsd:element ref="ns3:EriCOLLOrganizationUnitTaxHTField0" minOccurs="0"/>
                <xsd:element ref="ns3:EriCOLLCountryTaxHTField0" minOccurs="0"/>
                <xsd:element ref="ns3:TaxCatchAllLabel" minOccurs="0"/>
                <xsd:element ref="ns3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3:TaxKeywordTaxHTField" minOccurs="0"/>
                <xsd:element ref="ns4:_dlc_DocId" minOccurs="0"/>
                <xsd:element ref="ns4:_dlc_DocIdUrl" minOccurs="0"/>
                <xsd:element ref="ns4:_dlc_DocIdPersistId" minOccurs="0"/>
                <xsd:element ref="ns2:MediaServiceMetadata" minOccurs="0"/>
                <xsd:element ref="ns2:MediaServiceFastMetadata" minOccurs="0"/>
                <xsd:element ref="ns4:SharedWithUsers" minOccurs="0"/>
                <xsd:element ref="ns4:SharedWithDetails" minOccurs="0"/>
                <xsd:element ref="ns2:MediaServiceAutoTags" minOccurs="0"/>
                <xsd:element ref="ns2:MediaServiceOCR" minOccurs="0"/>
                <xsd:element ref="ns5:IconOverlay" minOccurs="0"/>
                <xsd:element ref="ns2:Issue_x0020_in_x0020_OI_x0020_list_x0020__x0028_Y_x002f_N_x0029_" minOccurs="0"/>
                <xsd:element ref="ns2:MediaServiceDateTaken" minOccurs="0"/>
                <xsd:element ref="ns2:_Flow_SignoffStatus" minOccurs="0"/>
                <xsd:element ref="ns2:MediaServiceLocatio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1109f9-ed58-4498-a270-1fb2086a5321" elementFormDefault="qualified">
    <xsd:import namespace="http://schemas.microsoft.com/office/2006/documentManagement/types"/>
    <xsd:import namespace="http://schemas.microsoft.com/office/infopath/2007/PartnerControls"/>
    <xsd:element name="Prepared." ma:index="2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3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4" nillable="true" ma:displayName="Abstract/Summary." ma:internalName="AbstractOrSummary_x002e_" ma:readOnly="false">
      <xsd:simpleType>
        <xsd:restriction base="dms:Note"/>
      </xsd:simpleType>
    </xsd:element>
    <xsd:element name="MediaServiceMetadata" ma:index="34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35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38" nillable="true" ma:displayName="MediaServiceAutoTags" ma:internalName="MediaServiceAutoTags" ma:readOnly="true">
      <xsd:simpleType>
        <xsd:restriction base="dms:Text"/>
      </xsd:simpleType>
    </xsd:element>
    <xsd:element name="MediaServiceOCR" ma:index="3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Issue_x0020_in_x0020_OI_x0020_list_x0020__x0028_Y_x002f_N_x0029_" ma:index="41" nillable="true" ma:displayName="Issue in OI list (Y/N)" ma:description="Does the contribution correspond to an issue in the OI list? Helps identify contributions which do not have an issue in the OI list." ma:internalName="Issue_x0020_in_x0020_OI_x0020_list_x0020__x0028_Y_x002f_N_x0029_">
      <xsd:simpleType>
        <xsd:restriction base="dms:Text">
          <xsd:maxLength value="255"/>
        </xsd:restriction>
      </xsd:simpleType>
    </xsd:element>
    <xsd:element name="MediaServiceDateTaken" ma:index="42" nillable="true" ma:displayName="MediaServiceDateTaken" ma:hidden="true" ma:internalName="MediaServiceDateTaken" ma:readOnly="true">
      <xsd:simpleType>
        <xsd:restriction base="dms:Text"/>
      </xsd:simpleType>
    </xsd:element>
    <xsd:element name="_Flow_SignoffStatus" ma:index="43" nillable="true" ma:displayName="Sign-off status" ma:internalName="_x0024_Resources_x003a_core_x002c_Signoff_Status_x003b_">
      <xsd:simpleType>
        <xsd:restriction base="dms:Text"/>
      </xsd:simpleType>
    </xsd:element>
    <xsd:element name="MediaServiceLocation" ma:index="44" nillable="true" ma:displayName="Location" ma:internalName="MediaServiceLocation" ma:readOnly="true">
      <xsd:simpleType>
        <xsd:restriction base="dms:Text"/>
      </xsd:simpleType>
    </xsd:element>
    <xsd:element name="MediaServiceGenerationTime" ma:index="4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EriCOLLCategoryTaxHTField0" ma:index="15" nillable="true" ma:taxonomy="true" ma:internalName="EriCOLLCategoryTaxHTField0" ma:taxonomyFieldName="EriCOLLCategory" ma:displayName="Category." ma:readOnly="false" ma:fieldId="{e72cc46e-70aa-41d8-b11d-9bbfd769c5eb}" ma:taxonomyMulti="true" ma:sspId="c3d31b72-c4b9-4223-ac69-1d9539891dc8" ma:termSetId="7561d638-dd1f-4efc-b946-10f300a4ebc0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riCOLLCompetenceTaxHTField0" ma:index="17" nillable="true" ma:taxonomy="true" ma:internalName="EriCOLLCompetenceTaxHTField0" ma:taxonomyFieldName="EriCOLLCompetence" ma:displayName="Competence." ma:readOnly="false" ma:default="" ma:fieldId="{ff7cf505-5048-4f7f-991c-4d426a4ce272}" ma:taxonomyMulti="true" ma:sspId="c3d31b72-c4b9-4223-ac69-1d9539891dc8" ma:termSetId="65fca077-f90a-42bb-b113-1c3a98e41ad2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CatchAll" ma:index="18" nillable="true" ma:displayName="Taxonomy Catch All Column" ma:description="" ma:hidden="true" ma:list="{aceeda6b-0e6c-473f-93a8-7abecb62a60f}" ma:internalName="TaxCatchAll" ma:readOnly="false" ma:showField="CatchAllData" ma:web="f166a696-7b5b-4ccd-9f0c-ffde0cceec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OrganizationUnitTaxHTField0" ma:index="19" nillable="true" ma:taxonomy="true" ma:internalName="EriCOLLOrganizationUnitTaxHTField0" ma:taxonomyFieldName="EriCOLLOrganizationUnit" ma:displayName="Organization Unit." ma:readOnly="false" ma:default="" ma:fieldId="{7588c015-b936-47f7-bb64-663949dc467e}" ma:taxonomyMulti="true" ma:sspId="c3d31b72-c4b9-4223-ac69-1d9539891dc8" ma:termSetId="6110ab22-b916-4130-a998-2baf810842b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riCOLLCountryTaxHTField0" ma:index="21" nillable="true" ma:taxonomy="true" ma:internalName="EriCOLLCountryTaxHTField0" ma:taxonomyFieldName="EriCOLLCountry" ma:displayName="Country." ma:readOnly="false" ma:default="" ma:fieldId="{a6c34b01-f2c2-4f05-b9ad-d4935bafeeb2}" ma:taxonomyMulti="true" ma:sspId="c3d31b72-c4b9-4223-ac69-1d9539891dc8" ma:termSetId="2f44dedb-31b3-4b3a-a3d0-46b7cf38e0d8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CatchAllLabel" ma:index="22" nillable="true" ma:displayName="Taxonomy Catch All Column1" ma:description="" ma:hidden="true" ma:list="{aceeda6b-0e6c-473f-93a8-7abecb62a60f}" ma:internalName="TaxCatchAllLabel" ma:readOnly="false" ma:showField="CatchAllDataLabel" ma:web="f166a696-7b5b-4ccd-9f0c-ffde0cceec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3" nillable="true" ma:taxonomy="true" ma:internalName="EriCOLLCustomerTaxHTField0" ma:taxonomyFieldName="EriCOLLCustomer" ma:displayName="Customer." ma:readOnly="false" ma:fieldId="{8480f48b-f8b7-4c77-be55-63d41a1fdb0d}" ma:taxonomyMulti="true" ma:sspId="c3d31b72-c4b9-4223-ac69-1d9539891dc8" ma:termSetId="01b599ec-ba0b-47c9-b100-c1d1cc35ce71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riCOLLProcessTaxHTField0" ma:index="25" nillable="true" ma:taxonomy="true" ma:internalName="EriCOLLProcessTaxHTField0" ma:taxonomyFieldName="EriCOLLProcess" ma:displayName="Process." ma:readOnly="false" ma:fieldId="{69b1f811-b392-4734-aa69-0125c68961bd}" ma:taxonomyMulti="true" ma:sspId="c3d31b72-c4b9-4223-ac69-1d9539891dc8" ma:termSetId="0511a28e-4375-4097-9e1a-1429cb21195a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riCOLLProductsTaxHTField0" ma:index="27" nillable="true" ma:taxonomy="true" ma:internalName="EriCOLLProductsTaxHTField0" ma:taxonomyFieldName="EriCOLLProducts" ma:displayName="Products." ma:readOnly="false" ma:default="" ma:fieldId="{e7fe205b-2114-43c4-bcb7-1bbbbd16d461}" ma:taxonomyMulti="true" ma:sspId="c3d31b72-c4b9-4223-ac69-1d9539891dc8" ma:termSetId="8910459b-9dda-441d-9133-95ead0768a8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EriCOLLProjectsTaxHTField0" ma:index="29" nillable="true" ma:taxonomy="true" ma:internalName="EriCOLLProjectsTaxHTField0" ma:taxonomyFieldName="EriCOLLProjects" ma:displayName="Projects." ma:readOnly="false" ma:default="" ma:fieldId="{6d690e96-80d8-4550-9bd4-922d740a55ff}" ma:taxonomyMulti="true" ma:sspId="c3d31b72-c4b9-4223-ac69-1d9539891dc8" ma:termSetId="6b24ae4c-1d36-46c1-a48f-85875fb6f741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KeywordTaxHTField" ma:index="30" nillable="true" ma:taxonomy="true" ma:internalName="TaxKeywordTaxHTField" ma:taxonomyFieldName="TaxKeyword" ma:displayName="Enterprise Keywords" ma:readOnly="false" ma:fieldId="{23f27201-bee3-471e-b2e7-b64fd8b7ca38}" ma:taxonomyMulti="true" ma:sspId="c3d31b72-c4b9-4223-ac69-1d9539891dc8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66a696-7b5b-4ccd-9f0c-ffde0cceec81" elementFormDefault="qualified">
    <xsd:import namespace="http://schemas.microsoft.com/office/2006/documentManagement/types"/>
    <xsd:import namespace="http://schemas.microsoft.com/office/infopath/2007/PartnerControls"/>
    <xsd:element name="_dlc_DocId" ma:index="3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3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3" nillable="true" ma:displayName="Persist ID" ma:description="Keep ID on add." ma:hidden="true" ma:internalName="_dlc_DocIdPersistId" ma:readOnly="false">
      <xsd:simpleType>
        <xsd:restriction base="dms:Boolean"/>
      </xsd:simpleType>
    </xsd:element>
    <xsd:element name="SharedWithUsers" ma:index="3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40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8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c3d31b72-c4b9-4223-ac69-1d9539891dc8" ContentTypeId="0x010100C5F30C9B16E14C8EACE5F2CC7B7AC7F4" PreviousValue="false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/>
    <_dlc_DocIdPersistId xmlns="f166a696-7b5b-4ccd-9f0c-ffde0cceec81" xsi:nil="true"/>
    <Prepared. xmlns="611109f9-ed58-4498-a270-1fb2086a5321" xsi:nil="true"/>
    <_Flow_SignoffStatus xmlns="611109f9-ed58-4498-a270-1fb2086a5321" xsi:nil="true"/>
    <EriCOLLCategoryTaxHTField0 xmlns="d8762117-8292-4133-b1c7-eab5c6487cfd">
      <Terms xmlns="http://schemas.microsoft.com/office/infopath/2007/PartnerControls"/>
    </EriCOLLCategoryTaxHTField0>
    <EriCOLLCustomerTaxHTField0 xmlns="d8762117-8292-4133-b1c7-eab5c6487cfd">
      <Terms xmlns="http://schemas.microsoft.com/office/infopath/2007/PartnerControls"/>
    </EriCOLLCustomerTaxHTField0>
    <Issue_x0020_in_x0020_OI_x0020_list_x0020__x0028_Y_x002f_N_x0029_ xmlns="611109f9-ed58-4498-a270-1fb2086a5321" xsi:nil="true"/>
    <EriCOLLCompetenceTaxHTField0 xmlns="d8762117-8292-4133-b1c7-eab5c6487cfd">
      <Terms xmlns="http://schemas.microsoft.com/office/infopath/2007/PartnerControls"/>
    </EriCOLLCompetenceTaxHTField0>
    <EriCOLLCountryTaxHTField0 xmlns="d8762117-8292-4133-b1c7-eab5c6487cfd">
      <Terms xmlns="http://schemas.microsoft.com/office/infopath/2007/PartnerControls"/>
    </EriCOLLCountryTaxHTField0>
    <EriCOLLProjectsTaxHTField0 xmlns="d8762117-8292-4133-b1c7-eab5c6487cfd">
      <Terms xmlns="http://schemas.microsoft.com/office/infopath/2007/PartnerControls"/>
    </EriCOLLProjectsTaxHTField0>
    <IconOverlay xmlns="http://schemas.microsoft.com/sharepoint/v4" xsi:nil="true"/>
    <EriCOLLProcessTaxHTField0 xmlns="d8762117-8292-4133-b1c7-eab5c6487cfd">
      <Terms xmlns="http://schemas.microsoft.com/office/infopath/2007/PartnerControls"/>
    </EriCOLLProcessTaxHTField0>
    <EriCOLLDate. xmlns="611109f9-ed58-4498-a270-1fb2086a5321" xsi:nil="true"/>
    <TaxCatchAllLabel xmlns="d8762117-8292-4133-b1c7-eab5c6487cfd"/>
    <TaxKeywordTaxHTField xmlns="d8762117-8292-4133-b1c7-eab5c6487cfd">
      <Terms xmlns="http://schemas.microsoft.com/office/infopath/2007/PartnerControls"/>
    </TaxKeywordTaxHTField>
    <EriCOLLOrganizationUnitTaxHTField0 xmlns="d8762117-8292-4133-b1c7-eab5c6487cfd">
      <Terms xmlns="http://schemas.microsoft.com/office/infopath/2007/PartnerControls"/>
    </EriCOLLOrganizationUnitTaxHTField0>
    <EriCOLLProductsTaxHTField0 xmlns="d8762117-8292-4133-b1c7-eab5c6487cfd">
      <Terms xmlns="http://schemas.microsoft.com/office/infopath/2007/PartnerControls"/>
    </EriCOLLProductsTaxHTField0>
    <AbstractOrSummary. xmlns="611109f9-ed58-4498-a270-1fb2086a5321" xsi:nil="true"/>
    <_dlc_DocId xmlns="f166a696-7b5b-4ccd-9f0c-ffde0cceec81">5NUHHDQN7SK2-1476151046-114539</_dlc_DocId>
    <_dlc_DocIdUrl xmlns="f166a696-7b5b-4ccd-9f0c-ffde0cceec81">
      <Url>https://ericsson.sharepoint.com/sites/star/_layouts/15/DocIdRedir.aspx?ID=5NUHHDQN7SK2-1476151046-114539</Url>
      <Description>5NUHHDQN7SK2-1476151046-114539</Description>
    </_dlc_DocIdUrl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4E59259-AC4C-4092-BEDD-9B67284ED417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1BFA2119-1359-472E-9876-ED2206D107D8}">
  <ds:schemaRefs>
    <ds:schemaRef ds:uri="611109f9-ed58-4498-a270-1fb2086a5321"/>
    <ds:schemaRef ds:uri="d8762117-8292-4133-b1c7-eab5c6487cfd"/>
    <ds:schemaRef ds:uri="f166a696-7b5b-4ccd-9f0c-ffde0cceec8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4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EFE1B3E8-2E7B-4260-BCFE-0CC548A8E232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EE457B1A-8A8C-45CB-A3AE-8B8A34EF878D}">
  <ds:schemaRefs>
    <ds:schemaRef ds:uri="611109f9-ed58-4498-a270-1fb2086a5321"/>
    <ds:schemaRef ds:uri="d8762117-8292-4133-b1c7-eab5c6487cfd"/>
    <ds:schemaRef ds:uri="f166a696-7b5b-4ccd-9f0c-ffde0cceec8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4"/>
    <ds:schemaRef ds:uri="http://schemas.openxmlformats.org/package/2006/metadata/core-properties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E6B28F26-DA19-4986-8CB4-D1FF90EF4E2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Application>Microsoft Office PowerPoint</Application>
  <PresentationFormat>Widescreen</PresentationFormat>
  <Slides>9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PresentationTemplate2017</vt:lpstr>
      <vt:lpstr>Views on Rel-17 NR Positioning enhancements </vt:lpstr>
      <vt:lpstr>Scope of the WID</vt:lpstr>
      <vt:lpstr>RRC idle/inactive state objective</vt:lpstr>
      <vt:lpstr>LMF  in the RAN and coordination between LMC in RAN and 5GC entities</vt:lpstr>
      <vt:lpstr>Positioning enh. for commercial /(I)IoT use cases</vt:lpstr>
      <vt:lpstr>Sidelink interface / V2X positioning</vt:lpstr>
      <vt:lpstr>Rel 17 Positioning Integrity</vt:lpstr>
      <vt:lpstr>Rel 17 Positioning Integrity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positioning in release 17</dc:title>
  <dc:creator>Florent Munier</dc:creator>
  <cp:keywords/>
  <dc:description/>
  <cp:revision>1</cp:revision>
  <dcterms:created xsi:type="dcterms:W3CDTF">2019-11-14T13:46:41Z</dcterms:created>
  <dcterms:modified xsi:type="dcterms:W3CDTF">2019-12-04T12:13:02Z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ContentTypeId">
    <vt:lpwstr>0x010100C5F30C9B16E14C8EACE5F2CC7B7AC7F400F5862E332FC6CE449700A00A9FC83FBA</vt:lpwstr>
  </property>
  <property fmtid="{D5CDD505-2E9C-101B-9397-08002B2CF9AE}" pid="13" name="_dlc_DocIdItemGuid">
    <vt:lpwstr>e2506479-1203-4d70-9f23-f260d54f6c1e</vt:lpwstr>
  </property>
  <property fmtid="{D5CDD505-2E9C-101B-9397-08002B2CF9AE}" pid="14" name="EriCOLLCategory">
    <vt:lpwstr/>
  </property>
  <property fmtid="{D5CDD505-2E9C-101B-9397-08002B2CF9AE}" pid="15" name="TaxKeyword">
    <vt:lpwstr/>
  </property>
  <property fmtid="{D5CDD505-2E9C-101B-9397-08002B2CF9AE}" pid="16" name="EriCOLLCountry">
    <vt:lpwstr/>
  </property>
  <property fmtid="{D5CDD505-2E9C-101B-9397-08002B2CF9AE}" pid="17" name="EriCOLLCompetence">
    <vt:lpwstr/>
  </property>
  <property fmtid="{D5CDD505-2E9C-101B-9397-08002B2CF9AE}" pid="18" name="EriCOLLOrganizationUnit">
    <vt:lpwstr/>
  </property>
  <property fmtid="{D5CDD505-2E9C-101B-9397-08002B2CF9AE}" pid="19" name="EriCOLLProducts">
    <vt:lpwstr/>
  </property>
  <property fmtid="{D5CDD505-2E9C-101B-9397-08002B2CF9AE}" pid="20" name="EriCOLLCustomer">
    <vt:lpwstr/>
  </property>
  <property fmtid="{D5CDD505-2E9C-101B-9397-08002B2CF9AE}" pid="21" name="EriCOLLProjects">
    <vt:lpwstr/>
  </property>
  <property fmtid="{D5CDD505-2E9C-101B-9397-08002B2CF9AE}" pid="22" name="EriCOLLProcess">
    <vt:lpwstr/>
  </property>
</Properties>
</file>