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8"/>
  </p:notesMasterIdLst>
  <p:handoutMasterIdLst>
    <p:handoutMasterId r:id="rId9"/>
  </p:handoutMasterIdLst>
  <p:sldIdLst>
    <p:sldId id="349" r:id="rId5"/>
    <p:sldId id="351" r:id="rId6"/>
    <p:sldId id="347" r:id="rId7"/>
  </p:sldIdLst>
  <p:sldSz cx="12195175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3" orient="horz" pos="391" userDrawn="1">
          <p15:clr>
            <a:srgbClr val="A4A3A4"/>
          </p15:clr>
        </p15:guide>
        <p15:guide id="5" pos="38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9F2"/>
    <a:srgbClr val="3536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3" autoAdjust="0"/>
    <p:restoredTop sz="86410" autoAdjust="0"/>
  </p:normalViewPr>
  <p:slideViewPr>
    <p:cSldViewPr snapToGrid="0" snapToObjects="1" showGuides="1">
      <p:cViewPr varScale="1">
        <p:scale>
          <a:sx n="114" d="100"/>
          <a:sy n="114" d="100"/>
        </p:scale>
        <p:origin x="330" y="102"/>
      </p:cViewPr>
      <p:guideLst>
        <p:guide orient="horz" pos="2160"/>
        <p:guide orient="horz" pos="391"/>
        <p:guide pos="3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C0AF9C-0A1E-FC44-A9E4-B2D2C27B174D}" type="datetimeFigureOut">
              <a:rPr lang="en-US" smtClean="0"/>
              <a:pPr/>
              <a:t>12/2/2019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29539A-7074-1540-A465-2A6DCBB7F9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3850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E4A5B-860F-48A8-8317-191E0EF4C33B}" type="datetimeFigureOut">
              <a:rPr lang="en-GB" smtClean="0"/>
              <a:pPr/>
              <a:t>02/12/2019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ABA6D-F0DA-4F85-A720-04754C301D6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82374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3237" y="1693449"/>
            <a:ext cx="11210925" cy="1021177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3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3237" y="2836864"/>
            <a:ext cx="11210925" cy="1655762"/>
          </a:xfrm>
        </p:spPr>
        <p:txBody>
          <a:bodyPr>
            <a:noAutofit/>
          </a:bodyPr>
          <a:lstStyle>
            <a:lvl1pPr marL="0" indent="0" algn="l"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3889" y="5763237"/>
            <a:ext cx="10854974" cy="5899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400">
                <a:solidFill>
                  <a:schemeClr val="accent6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160193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4" orient="horz" pos="130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4356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1014" y="1700214"/>
            <a:ext cx="5423508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0651" y="1700212"/>
            <a:ext cx="5423512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2139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1013" y="587066"/>
            <a:ext cx="11233150" cy="104885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013" y="1701008"/>
            <a:ext cx="11233149" cy="43838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43652" y="6403512"/>
            <a:ext cx="370511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505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62" r:id="rId2"/>
    <p:sldLayoutId id="2147483664" r:id="rId3"/>
  </p:sldLayoutIdLst>
  <p:hf hdr="0"/>
  <p:txStyles>
    <p:titleStyle>
      <a:lvl1pPr algn="l" defTabSz="914400" rtl="0" eaLnBrk="1" latinLnBrk="0" hangingPunct="1">
        <a:lnSpc>
          <a:spcPct val="82000"/>
        </a:lnSpc>
        <a:spcBef>
          <a:spcPct val="0"/>
        </a:spcBef>
        <a:buNone/>
        <a:defRPr sz="36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1463" indent="-271463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804863" indent="-358775" algn="l" defTabSz="914400" rtl="0" eaLnBrk="1" latinLnBrk="0" hangingPunct="1">
        <a:lnSpc>
          <a:spcPct val="90000"/>
        </a:lnSpc>
        <a:spcBef>
          <a:spcPts val="900"/>
        </a:spcBef>
        <a:buFont typeface="Calibri Light" panose="020F03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913" indent="-174625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4351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3" userDrawn="1">
          <p15:clr>
            <a:srgbClr val="F26B43"/>
          </p15:clr>
        </p15:guide>
        <p15:guide id="2" pos="5443" userDrawn="1">
          <p15:clr>
            <a:srgbClr val="F26B43"/>
          </p15:clr>
        </p15:guide>
        <p15:guide id="3" orient="horz" pos="582" userDrawn="1">
          <p15:clr>
            <a:srgbClr val="F26B43"/>
          </p15:clr>
        </p15:guide>
        <p15:guide id="4" orient="horz" pos="1071" userDrawn="1">
          <p15:clr>
            <a:srgbClr val="F26B43"/>
          </p15:clr>
        </p15:guide>
        <p15:guide id="5" orient="horz" pos="3833" userDrawn="1">
          <p15:clr>
            <a:srgbClr val="F26B43"/>
          </p15:clr>
        </p15:guide>
        <p15:guide id="6" orient="horz" pos="1164" userDrawn="1">
          <p15:clr>
            <a:srgbClr val="F26B43"/>
          </p15:clr>
        </p15:guide>
        <p15:guide id="7" pos="737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/>
              <a:t>Satellite NB-IoT</a:t>
            </a:r>
            <a:br>
              <a:rPr lang="fi-FI" dirty="0"/>
            </a:br>
            <a:r>
              <a:rPr lang="fi-FI" sz="4000" b="0" dirty="0" smtClean="0"/>
              <a:t>Technical Focus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800" dirty="0" smtClean="0"/>
              <a:t>MediaTek Inc., </a:t>
            </a:r>
            <a:r>
              <a:rPr lang="en-US" sz="1800" dirty="0"/>
              <a:t>Eutelsat, </a:t>
            </a:r>
            <a:r>
              <a:rPr lang="en-US" sz="1800" dirty="0" err="1"/>
              <a:t>Ligado</a:t>
            </a:r>
            <a:r>
              <a:rPr lang="en-US" sz="1800" dirty="0"/>
              <a:t>, Inmarsat, Intelsat, </a:t>
            </a:r>
            <a:r>
              <a:rPr lang="en-US" sz="1800" dirty="0" smtClean="0"/>
              <a:t>HUGHES Network Systems, </a:t>
            </a:r>
            <a:r>
              <a:rPr lang="en-US" sz="1800" dirty="0" err="1" smtClean="0"/>
              <a:t>Fraunhofer</a:t>
            </a:r>
            <a:endParaRPr lang="en-US" sz="1800" dirty="0"/>
          </a:p>
        </p:txBody>
      </p:sp>
      <p:sp>
        <p:nvSpPr>
          <p:cNvPr id="3" name="TextBox 2"/>
          <p:cNvSpPr txBox="1"/>
          <p:nvPr/>
        </p:nvSpPr>
        <p:spPr>
          <a:xfrm>
            <a:off x="503889" y="402672"/>
            <a:ext cx="11210274" cy="65434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tabLst>
                <a:tab pos="11199813" algn="r"/>
              </a:tabLst>
            </a:pPr>
            <a:r>
              <a:rPr lang="en-US" b="1" dirty="0" smtClean="0">
                <a:latin typeface="+mj-lt"/>
              </a:rPr>
              <a:t>3GPP TSG RAN#86</a:t>
            </a:r>
            <a:r>
              <a:rPr lang="en-US" b="1" smtClean="0">
                <a:latin typeface="+mj-lt"/>
              </a:rPr>
              <a:t>	</a:t>
            </a:r>
            <a:r>
              <a:rPr lang="en-US" b="1" smtClean="0">
                <a:latin typeface="+mj-lt"/>
              </a:rPr>
              <a:t>RP-192671</a:t>
            </a:r>
            <a:endParaRPr lang="en-US" b="1" dirty="0" smtClean="0">
              <a:latin typeface="+mj-lt"/>
            </a:endParaRPr>
          </a:p>
          <a:p>
            <a:pPr>
              <a:tabLst>
                <a:tab pos="11199813" algn="r"/>
              </a:tabLst>
            </a:pPr>
            <a:r>
              <a:rPr lang="en-US" dirty="0" err="1" smtClean="0"/>
              <a:t>Sitges</a:t>
            </a:r>
            <a:r>
              <a:rPr lang="en-US" dirty="0" smtClean="0"/>
              <a:t>, Spain – December 9</a:t>
            </a:r>
            <a:r>
              <a:rPr lang="en-US" baseline="30000" dirty="0" smtClean="0"/>
              <a:t>th</a:t>
            </a:r>
            <a:r>
              <a:rPr lang="en-US" dirty="0" smtClean="0"/>
              <a:t>-12</a:t>
            </a:r>
            <a:r>
              <a:rPr lang="en-US" baseline="30000" dirty="0" smtClean="0"/>
              <a:t>th</a:t>
            </a:r>
            <a:r>
              <a:rPr lang="en-US" dirty="0" smtClean="0"/>
              <a:t>, 2019	Agenda Item 9.1.1</a:t>
            </a:r>
          </a:p>
        </p:txBody>
      </p:sp>
    </p:spTree>
    <p:extLst>
      <p:ext uri="{BB962C8B-B14F-4D97-AF65-F5344CB8AC3E}">
        <p14:creationId xmlns:p14="http://schemas.microsoft.com/office/powerpoint/2010/main" val="3937625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Satellite NB-</a:t>
            </a:r>
            <a:r>
              <a:rPr lang="en-US" dirty="0" err="1" smtClean="0">
                <a:solidFill>
                  <a:schemeClr val="tx1"/>
                </a:solidFill>
              </a:rPr>
              <a:t>IoT</a:t>
            </a: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b="0" dirty="0" smtClean="0">
                <a:solidFill>
                  <a:schemeClr val="tx1"/>
                </a:solidFill>
                <a:latin typeface="+mn-lt"/>
              </a:rPr>
              <a:t>Proposal</a:t>
            </a:r>
            <a:endParaRPr lang="en-US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sz="1800" dirty="0"/>
              <a:t>Simple adaptation to satellite </a:t>
            </a:r>
            <a:r>
              <a:rPr lang="en-GB" sz="1800" dirty="0" smtClean="0"/>
              <a:t>use in LEO and GEO</a:t>
            </a:r>
            <a:endParaRPr lang="en-GB" sz="1800" dirty="0"/>
          </a:p>
          <a:p>
            <a:pPr lvl="1"/>
            <a:r>
              <a:rPr lang="en-GB" sz="1600" dirty="0"/>
              <a:t>Preserving NB-</a:t>
            </a:r>
            <a:r>
              <a:rPr lang="en-GB" sz="1600" dirty="0" err="1"/>
              <a:t>IoT</a:t>
            </a:r>
            <a:r>
              <a:rPr lang="en-GB" sz="1600" dirty="0"/>
              <a:t> cost &amp; energy efficiency</a:t>
            </a:r>
            <a:endParaRPr lang="en-GB" sz="1400" dirty="0"/>
          </a:p>
          <a:p>
            <a:r>
              <a:rPr lang="en-GB" sz="1800" dirty="0"/>
              <a:t>No need to disable HARQ</a:t>
            </a:r>
          </a:p>
          <a:p>
            <a:pPr lvl="1"/>
            <a:r>
              <a:rPr lang="en-GB" sz="1600" dirty="0"/>
              <a:t>Legacy HARQ scheduling delay  can accommodate delay</a:t>
            </a:r>
          </a:p>
          <a:p>
            <a:pPr lvl="1"/>
            <a:r>
              <a:rPr lang="en-GB" sz="1600" dirty="0"/>
              <a:t>Latency is not an issue for delay-tolerant </a:t>
            </a:r>
            <a:r>
              <a:rPr lang="en-GB" sz="1600" dirty="0" err="1"/>
              <a:t>IoT</a:t>
            </a:r>
            <a:r>
              <a:rPr lang="en-GB" sz="1600" dirty="0"/>
              <a:t> applications</a:t>
            </a:r>
          </a:p>
          <a:p>
            <a:r>
              <a:rPr lang="en-GB" sz="1800" dirty="0"/>
              <a:t>Simpler operations with NB-</a:t>
            </a:r>
            <a:r>
              <a:rPr lang="en-GB" sz="1800" dirty="0" err="1"/>
              <a:t>IoT</a:t>
            </a:r>
            <a:r>
              <a:rPr lang="en-GB" sz="1800" dirty="0"/>
              <a:t> in connected mode</a:t>
            </a:r>
          </a:p>
          <a:p>
            <a:pPr lvl="1"/>
            <a:r>
              <a:rPr lang="en-GB" sz="1600" dirty="0"/>
              <a:t>No </a:t>
            </a:r>
            <a:r>
              <a:rPr lang="en-GB" sz="1600" dirty="0" smtClean="0"/>
              <a:t>HO, No </a:t>
            </a:r>
            <a:r>
              <a:rPr lang="en-GB" sz="1600" dirty="0"/>
              <a:t>CSI</a:t>
            </a:r>
          </a:p>
          <a:p>
            <a:r>
              <a:rPr lang="en-GB" sz="1800" dirty="0"/>
              <a:t>Low data rate, high latency, intermittent packet transmission</a:t>
            </a:r>
          </a:p>
          <a:p>
            <a:pPr lvl="1"/>
            <a:r>
              <a:rPr lang="en-GB" sz="1600" dirty="0"/>
              <a:t>No issue for RLC and PDCP operations</a:t>
            </a:r>
          </a:p>
          <a:p>
            <a:r>
              <a:rPr lang="en-US" sz="1800" dirty="0"/>
              <a:t>Can also be deployed </a:t>
            </a:r>
            <a:r>
              <a:rPr lang="en-US" sz="1800" dirty="0" err="1"/>
              <a:t>inband</a:t>
            </a:r>
            <a:r>
              <a:rPr lang="en-US" sz="1800" dirty="0"/>
              <a:t> an NR carrier</a:t>
            </a:r>
          </a:p>
          <a:p>
            <a:pPr lvl="1"/>
            <a:r>
              <a:rPr lang="en-US" sz="1600" dirty="0"/>
              <a:t>see RP-190846 – Rel-16 NB-</a:t>
            </a:r>
            <a:r>
              <a:rPr lang="en-US" sz="1600" dirty="0" err="1"/>
              <a:t>IoT</a:t>
            </a:r>
            <a:r>
              <a:rPr lang="en-US" sz="1600" dirty="0"/>
              <a:t> </a:t>
            </a:r>
            <a:r>
              <a:rPr lang="en-US" sz="1600" dirty="0" smtClean="0"/>
              <a:t>WID</a:t>
            </a:r>
            <a:endParaRPr lang="en-US" sz="1600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z="1800" dirty="0"/>
              <a:t>Very limited specification impact</a:t>
            </a:r>
          </a:p>
          <a:p>
            <a:pPr lvl="1"/>
            <a:r>
              <a:rPr lang="en-GB" sz="1600" dirty="0"/>
              <a:t>New PRACH format/sequence for initial cell access without pre-compensation of timing and frequency offset (LEO)</a:t>
            </a:r>
          </a:p>
          <a:p>
            <a:pPr lvl="2"/>
            <a:r>
              <a:rPr lang="en-GB" sz="1400" dirty="0"/>
              <a:t>Re-use rel-13 RACH w/ fractional frequency offset and cover code robust to satellite for RTD and frequency offset </a:t>
            </a:r>
          </a:p>
          <a:p>
            <a:pPr lvl="2"/>
            <a:r>
              <a:rPr lang="en-GB" sz="1400" dirty="0"/>
              <a:t>Residual FO estimation for UL frequency correction indication in Msg2</a:t>
            </a:r>
          </a:p>
          <a:p>
            <a:pPr lvl="1"/>
            <a:r>
              <a:rPr lang="en-GB" sz="1600" dirty="0"/>
              <a:t>Timing relationship and UL time synchronization enhancements (LEO, GEO)</a:t>
            </a:r>
          </a:p>
          <a:p>
            <a:pPr lvl="2"/>
            <a:r>
              <a:rPr lang="en-GB" sz="1400" dirty="0"/>
              <a:t>Initial TA, TAC, extension of RAR window</a:t>
            </a:r>
          </a:p>
          <a:p>
            <a:pPr lvl="2"/>
            <a:r>
              <a:rPr lang="en-GB" sz="1400" dirty="0"/>
              <a:t>Timing offset for RAR window, Msg3, data, UL HARQ feedback, MAC CE, DRX and SR timers </a:t>
            </a:r>
          </a:p>
          <a:p>
            <a:pPr lvl="1"/>
            <a:r>
              <a:rPr lang="en-GB" sz="1600" dirty="0"/>
              <a:t>Beam/Cell re-selection by idle UE (LEO)</a:t>
            </a:r>
          </a:p>
          <a:p>
            <a:pPr lvl="2"/>
            <a:r>
              <a:rPr lang="en-GB" sz="1400" dirty="0"/>
              <a:t>Enhanced RLF trigger </a:t>
            </a:r>
          </a:p>
          <a:p>
            <a:pPr lvl="2"/>
            <a:r>
              <a:rPr lang="en-GB" sz="1400" dirty="0"/>
              <a:t>Satellite-assisted SI - list of next beams, mapping of PCI, satellite/beam-specific parameters</a:t>
            </a:r>
          </a:p>
          <a:p>
            <a:pPr lvl="1"/>
            <a:r>
              <a:rPr lang="en-US" sz="1600" dirty="0"/>
              <a:t>RRM/RF performance requirements [RAN4]</a:t>
            </a:r>
          </a:p>
          <a:p>
            <a:endParaRPr lang="en-US" sz="2000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43652" y="6403512"/>
            <a:ext cx="370511" cy="144000"/>
          </a:xfrm>
        </p:spPr>
        <p:txBody>
          <a:bodyPr/>
          <a:lstStyle/>
          <a:p>
            <a:r>
              <a:rPr lang="en-GB" dirty="0" smtClean="0"/>
              <a:t>2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87473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Notes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b="0" dirty="0">
                <a:solidFill>
                  <a:schemeClr val="tx1"/>
                </a:solidFill>
                <a:latin typeface="+mn-lt"/>
              </a:rPr>
              <a:t>Leverage of NTN NR SI Recommendations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The following NR NTN SI RAN1 recommendations have synergies with NB-</a:t>
            </a:r>
            <a:r>
              <a:rPr lang="en-US" sz="1800" dirty="0" err="1"/>
              <a:t>IoT</a:t>
            </a:r>
            <a:r>
              <a:rPr lang="en-US" sz="1800" dirty="0"/>
              <a:t> [R1-1913436]</a:t>
            </a:r>
          </a:p>
          <a:p>
            <a:pPr lvl="1"/>
            <a:r>
              <a:rPr lang="en-GB" sz="1400" dirty="0"/>
              <a:t>Class 3 UE can be served by LEO and GEO in </a:t>
            </a:r>
            <a:r>
              <a:rPr lang="en-GB" sz="1400" dirty="0" smtClean="0"/>
              <a:t>FR1 </a:t>
            </a:r>
            <a:r>
              <a:rPr lang="en-GB" sz="1400" dirty="0"/>
              <a:t>with appropriate beam layout (including potential frequency reuse and/or polarization re-use</a:t>
            </a:r>
            <a:r>
              <a:rPr lang="en-GB" sz="1400" dirty="0" smtClean="0"/>
              <a:t>)</a:t>
            </a:r>
            <a:endParaRPr lang="en-GB" sz="1400" dirty="0"/>
          </a:p>
          <a:p>
            <a:pPr lvl="1"/>
            <a:r>
              <a:rPr lang="en-GB" sz="1400" dirty="0"/>
              <a:t>Other UE (e.g. VSAT and phase array) with high TX/RX antenna gains can </a:t>
            </a:r>
            <a:r>
              <a:rPr lang="en-GB" sz="1400" dirty="0" smtClean="0"/>
              <a:t>also be </a:t>
            </a:r>
            <a:r>
              <a:rPr lang="en-GB" sz="1400" dirty="0"/>
              <a:t>served by GEO</a:t>
            </a:r>
            <a:endParaRPr lang="en-GB" sz="1400" dirty="0" smtClean="0"/>
          </a:p>
          <a:p>
            <a:pPr lvl="1"/>
            <a:r>
              <a:rPr lang="en-GB" sz="1400" dirty="0" smtClean="0"/>
              <a:t>To </a:t>
            </a:r>
            <a:r>
              <a:rPr lang="en-GB" sz="1400" dirty="0"/>
              <a:t>address the identified issues due to long propagation delays (LEO, GEO), large Doppler effects and moving cells (LEO) for a potential normative phase, it is proposed to focus on the following:</a:t>
            </a:r>
          </a:p>
          <a:p>
            <a:pPr lvl="2"/>
            <a:r>
              <a:rPr lang="en-GB" sz="1200" dirty="0"/>
              <a:t>Timing relationship enhancements</a:t>
            </a:r>
          </a:p>
          <a:p>
            <a:pPr lvl="2"/>
            <a:r>
              <a:rPr lang="en-GB" sz="1200" dirty="0"/>
              <a:t>Enhancements on UL time and frequency synchronization</a:t>
            </a:r>
          </a:p>
          <a:p>
            <a:pPr lvl="2"/>
            <a:r>
              <a:rPr lang="en-GB" sz="1200" dirty="0"/>
              <a:t>Enhancement on the PRACH sequence and/or format in the case pre-compensation of timing and frequency offset is not done at UE side</a:t>
            </a:r>
          </a:p>
          <a:p>
            <a:r>
              <a:rPr lang="en-GB" sz="1800" dirty="0"/>
              <a:t>The following NR NTN SI RAN2 recommendations </a:t>
            </a:r>
            <a:r>
              <a:rPr lang="en-US" sz="1800" dirty="0"/>
              <a:t>have synergies with</a:t>
            </a:r>
            <a:r>
              <a:rPr lang="en-GB" sz="1800" dirty="0"/>
              <a:t> NB-</a:t>
            </a:r>
            <a:r>
              <a:rPr lang="en-GB" sz="1800" dirty="0" err="1"/>
              <a:t>IoT</a:t>
            </a:r>
            <a:r>
              <a:rPr lang="en-GB" sz="1800" dirty="0"/>
              <a:t> [R2-1916396]</a:t>
            </a:r>
          </a:p>
          <a:p>
            <a:pPr lvl="1"/>
            <a:r>
              <a:rPr lang="en-GB" sz="1400" dirty="0"/>
              <a:t>Idle mode:</a:t>
            </a:r>
          </a:p>
          <a:p>
            <a:pPr lvl="2"/>
            <a:r>
              <a:rPr lang="en-GB" sz="1200" dirty="0"/>
              <a:t>Use of satellite Ephemeris information and/or UE location information</a:t>
            </a:r>
          </a:p>
          <a:p>
            <a:pPr lvl="2"/>
            <a:r>
              <a:rPr lang="en-GB" sz="1200" dirty="0"/>
              <a:t>Use earth-fixed tracking area to avoid frequent TAU</a:t>
            </a:r>
          </a:p>
          <a:p>
            <a:pPr lvl="2"/>
            <a:r>
              <a:rPr lang="en-GB" sz="1200" dirty="0"/>
              <a:t>NTN cell specific information in SIB</a:t>
            </a:r>
          </a:p>
          <a:p>
            <a:pPr lvl="1"/>
            <a:r>
              <a:rPr lang="en-GB" sz="1400" dirty="0"/>
              <a:t>Connected mode:</a:t>
            </a:r>
          </a:p>
          <a:p>
            <a:pPr lvl="2"/>
            <a:r>
              <a:rPr lang="en-GB" sz="1200" dirty="0"/>
              <a:t>Compensation for propagation delay differences in the UE measurement window between cells originating from different satellites</a:t>
            </a:r>
          </a:p>
          <a:p>
            <a:pPr lvl="2"/>
            <a:r>
              <a:rPr lang="en-GB" sz="1200" dirty="0"/>
              <a:t>Enhancements to measurement configuration and reporting, </a:t>
            </a:r>
          </a:p>
          <a:p>
            <a:pPr lvl="2"/>
            <a:r>
              <a:rPr lang="en-GB" sz="1200" dirty="0"/>
              <a:t>Assisted cell selection/reselection to address LEO/Earth moving cell solutions</a:t>
            </a:r>
          </a:p>
          <a:p>
            <a:pPr lvl="2"/>
            <a:endParaRPr lang="en-GB" sz="1200" dirty="0"/>
          </a:p>
          <a:p>
            <a:pPr lvl="1"/>
            <a:endParaRPr lang="en-US" sz="14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58223281"/>
      </p:ext>
    </p:extLst>
  </p:cSld>
  <p:clrMapOvr>
    <a:masterClrMapping/>
  </p:clrMapOvr>
</p:sld>
</file>

<file path=ppt/theme/theme1.xml><?xml version="1.0" encoding="utf-8"?>
<a:theme xmlns:a="http://schemas.openxmlformats.org/drawingml/2006/main" name="MediaTek_PPT_Template_16x9_Internal Use">
  <a:themeElements>
    <a:clrScheme name="MediaTek">
      <a:dk1>
        <a:sysClr val="windowText" lastClr="000000"/>
      </a:dk1>
      <a:lt1>
        <a:sysClr val="window" lastClr="FFFFFF"/>
      </a:lt1>
      <a:dk2>
        <a:srgbClr val="F39A1E"/>
      </a:dk2>
      <a:lt2>
        <a:srgbClr val="E7E6E6"/>
      </a:lt2>
      <a:accent1>
        <a:srgbClr val="69BE28"/>
      </a:accent1>
      <a:accent2>
        <a:srgbClr val="D71F85"/>
      </a:accent2>
      <a:accent3>
        <a:srgbClr val="00A1DE"/>
      </a:accent3>
      <a:accent4>
        <a:srgbClr val="F39A1E"/>
      </a:accent4>
      <a:accent5>
        <a:srgbClr val="FED100"/>
      </a:accent5>
      <a:accent6>
        <a:srgbClr val="353630"/>
      </a:accent6>
      <a:hlink>
        <a:srgbClr val="00A1DE"/>
      </a:hlink>
      <a:folHlink>
        <a:srgbClr val="D71F85"/>
      </a:folHlink>
    </a:clrScheme>
    <a:fontScheme name="MediaTek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wrap="none" lIns="0" tIns="0" rIns="0" bIns="0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MediaTek Light.pptm" id="{1260BEE3-90CA-4854-9CB8-527F3BDFDF20}" vid="{4FE67AC8-4504-43FF-A03C-3E2D8B01E59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6c2a48b16e24d09b795349389dda484 xmlns="554bdb6f-217d-4cda-85cc-0ca32126c36c">
      <Terms xmlns="http://schemas.microsoft.com/office/infopath/2007/PartnerControls"/>
    </o6c2a48b16e24d09b795349389dda484>
    <ma7d45d2182b49a8852f1a46c168973a xmlns="554bdb6f-217d-4cda-85cc-0ca32126c36c">
      <Terms xmlns="http://schemas.microsoft.com/office/infopath/2007/PartnerControls"/>
    </ma7d45d2182b49a8852f1a46c168973a>
    <TaxCatchAll xmlns="9238aee7-caa6-41e3-83d0-457e088803cc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73864C3BC768F4C83F728553A532E20" ma:contentTypeVersion="" ma:contentTypeDescription="Create a new document." ma:contentTypeScope="" ma:versionID="6397e17d392d56ada45e5242a5a5938d">
  <xsd:schema xmlns:xsd="http://www.w3.org/2001/XMLSchema" xmlns:xs="http://www.w3.org/2001/XMLSchema" xmlns:p="http://schemas.microsoft.com/office/2006/metadata/properties" xmlns:ns2="554bdb6f-217d-4cda-85cc-0ca32126c36c" xmlns:ns3="9238aee7-caa6-41e3-83d0-457e088803cc" targetNamespace="http://schemas.microsoft.com/office/2006/metadata/properties" ma:root="true" ma:fieldsID="35443afd3cef50bc872c7ec5e285e232" ns2:_="" ns3:_="">
    <xsd:import namespace="554bdb6f-217d-4cda-85cc-0ca32126c36c"/>
    <xsd:import namespace="9238aee7-caa6-41e3-83d0-457e088803cc"/>
    <xsd:element name="properties">
      <xsd:complexType>
        <xsd:sequence>
          <xsd:element name="documentManagement">
            <xsd:complexType>
              <xsd:all>
                <xsd:element ref="ns2:o6c2a48b16e24d09b795349389dda484" minOccurs="0"/>
                <xsd:element ref="ns3:TaxCatchAll" minOccurs="0"/>
                <xsd:element ref="ns2:ma7d45d2182b49a8852f1a46c168973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4bdb6f-217d-4cda-85cc-0ca32126c36c" elementFormDefault="qualified">
    <xsd:import namespace="http://schemas.microsoft.com/office/2006/documentManagement/types"/>
    <xsd:import namespace="http://schemas.microsoft.com/office/infopath/2007/PartnerControls"/>
    <xsd:element name="o6c2a48b16e24d09b795349389dda484" ma:index="9" nillable="true" ma:taxonomy="true" ma:internalName="o6c2a48b16e24d09b795349389dda484" ma:taxonomyFieldName="Document_x0020_Type" ma:displayName="Document Type" ma:default="" ma:fieldId="{86c2a48b-16e2-4d09-b795-349389dda484}" ma:sspId="6d5f5814-4f01-4a3f-8a26-8a5755563af8" ma:termSetId="1e16500f-a9d9-40a6-a408-a011f1a94a77" ma:anchorId="ea4c1ac2-2df1-4db1-94ca-c989081e93ce" ma:open="false" ma:isKeyword="false">
      <xsd:complexType>
        <xsd:sequence>
          <xsd:element ref="pc:Terms" minOccurs="0" maxOccurs="1"/>
        </xsd:sequence>
      </xsd:complexType>
    </xsd:element>
    <xsd:element name="ma7d45d2182b49a8852f1a46c168973a" ma:index="12" nillable="true" ma:taxonomy="true" ma:internalName="ma7d45d2182b49a8852f1a46c168973a" ma:taxonomyFieldName="Technical_x0020_Type" ma:displayName="Technical Type" ma:default="" ma:fieldId="{6a7d45d2-182b-49a8-852f-1a46c168973a}" ma:sspId="6d5f5814-4f01-4a3f-8a26-8a5755563af8" ma:termSetId="1e16500f-a9d9-40a6-a408-a011f1a94a77" ma:anchorId="ac3c26f2-93c5-4db3-a2b8-348e3fc26581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38aee7-caa6-41e3-83d0-457e088803cc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6722027d-9888-40e8-ab94-ac73661d71a4}" ma:internalName="TaxCatchAll" ma:showField="CatchAllData" ma:web="9238aee7-caa6-41e3-83d0-457e088803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23997AE-2D38-4D87-BEAD-9C55DAD18E1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7CBDA9C-CE91-48AD-BA55-08E6F455F8B7}">
  <ds:schemaRefs>
    <ds:schemaRef ds:uri="http://www.w3.org/XML/1998/namespace"/>
    <ds:schemaRef ds:uri="http://purl.org/dc/elements/1.1/"/>
    <ds:schemaRef ds:uri="554bdb6f-217d-4cda-85cc-0ca32126c36c"/>
    <ds:schemaRef ds:uri="http://purl.org/dc/terms/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9238aee7-caa6-41e3-83d0-457e088803cc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137B7306-3BF0-467F-BEB6-7008131B262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54bdb6f-217d-4cda-85cc-0ca32126c36c"/>
    <ds:schemaRef ds:uri="9238aee7-caa6-41e3-83d0-457e088803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MediaTek Light</Template>
  <TotalTime>1018</TotalTime>
  <Words>435</Words>
  <Application>Microsoft Office PowerPoint</Application>
  <PresentationFormat>Custom</PresentationFormat>
  <Paragraphs>47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MediaTek_PPT_Template_16x9_Internal Use</vt:lpstr>
      <vt:lpstr>Satellite NB-IoT Technical Focus</vt:lpstr>
      <vt:lpstr>Satellite NB-IoT Proposal</vt:lpstr>
      <vt:lpstr>Notes Leverage of NTN NR SI Recommendations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Subtitle</dc:title>
  <dc:creator>MediaTek Inc.</dc:creator>
  <cp:lastModifiedBy>MediaTek Inc.</cp:lastModifiedBy>
  <cp:revision>65</cp:revision>
  <dcterms:created xsi:type="dcterms:W3CDTF">2019-11-21T19:15:22Z</dcterms:created>
  <dcterms:modified xsi:type="dcterms:W3CDTF">2019-12-02T18:47:44Z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Document_x0020_Type">
    <vt:lpwstr/>
  </property>
  <property fmtid="{D5CDD505-2E9C-101B-9397-08002B2CF9AE}" pid="4" name="Technical_x0020_Type">
    <vt:lpwstr/>
  </property>
  <property fmtid="{D5CDD505-2E9C-101B-9397-08002B2CF9AE}" pid="5" name="ContentTypeId">
    <vt:lpwstr>0x010100273864C3BC768F4C83F728553A532E20</vt:lpwstr>
  </property>
  <property fmtid="{D5CDD505-2E9C-101B-9397-08002B2CF9AE}" pid="6" name="Technical Type">
    <vt:lpwstr/>
  </property>
  <property fmtid="{D5CDD505-2E9C-101B-9397-08002B2CF9AE}" pid="7" name="Document Type">
    <vt:lpwstr/>
  </property>
</Properties>
</file>