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49" r:id="rId2"/>
    <p:sldId id="351" r:id="rId3"/>
    <p:sldId id="347" r:id="rId4"/>
    <p:sldId id="352" r:id="rId5"/>
    <p:sldId id="353" r:id="rId6"/>
    <p:sldId id="348" r:id="rId7"/>
    <p:sldId id="350" r:id="rId8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02/12/2019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Satellite NB-IoT</a:t>
            </a:r>
            <a:br>
              <a:rPr lang="fi-FI" dirty="0"/>
            </a:br>
            <a:r>
              <a:rPr lang="fi-FI" sz="4000" b="0" dirty="0"/>
              <a:t>Urgency for a global standard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Inc., </a:t>
            </a:r>
            <a:r>
              <a:rPr lang="en-US" sz="1800" dirty="0" smtClean="0"/>
              <a:t>Qualcomm, Eutelsat, </a:t>
            </a:r>
            <a:r>
              <a:rPr lang="en-US" sz="1800" dirty="0" err="1" smtClean="0"/>
              <a:t>Novamint</a:t>
            </a:r>
            <a:r>
              <a:rPr lang="en-US" sz="1800" dirty="0" smtClean="0"/>
              <a:t>, VTT </a:t>
            </a:r>
            <a:r>
              <a:rPr lang="en-US" sz="1800" dirty="0"/>
              <a:t>Technical Research of Finland </a:t>
            </a:r>
            <a:r>
              <a:rPr lang="en-US" sz="1800" dirty="0" smtClean="0"/>
              <a:t>Ltd, </a:t>
            </a:r>
            <a:r>
              <a:rPr lang="en-US" sz="1800" dirty="0" err="1" smtClean="0"/>
              <a:t>Ligado</a:t>
            </a:r>
            <a:r>
              <a:rPr lang="en-US" sz="1800" dirty="0" smtClean="0"/>
              <a:t>, Inmarsat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RAN#86</a:t>
            </a:r>
            <a:r>
              <a:rPr lang="en-US" b="1" smtClean="0">
                <a:latin typeface="+mj-lt"/>
              </a:rPr>
              <a:t>	</a:t>
            </a:r>
            <a:r>
              <a:rPr lang="en-US" b="1" smtClean="0">
                <a:latin typeface="+mj-lt"/>
              </a:rPr>
              <a:t>RP-192670</a:t>
            </a:r>
            <a:endParaRPr lang="en-US" b="1" dirty="0" smtClean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err="1" smtClean="0"/>
              <a:t>Sitges</a:t>
            </a:r>
            <a:r>
              <a:rPr lang="en-US" dirty="0" smtClean="0"/>
              <a:t>, Spain – December 9</a:t>
            </a:r>
            <a:r>
              <a:rPr lang="en-US" baseline="30000" dirty="0" smtClean="0"/>
              <a:t>th</a:t>
            </a:r>
            <a:r>
              <a:rPr lang="en-US" dirty="0" smtClean="0"/>
              <a:t>-12</a:t>
            </a:r>
            <a:r>
              <a:rPr lang="en-US" baseline="30000" dirty="0" smtClean="0"/>
              <a:t>th</a:t>
            </a:r>
            <a:r>
              <a:rPr lang="en-US" dirty="0" smtClean="0"/>
              <a:t>, 2019	Agenda Item 9.1.1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NB-</a:t>
            </a:r>
            <a:r>
              <a:rPr lang="en-US" dirty="0" err="1">
                <a:solidFill>
                  <a:schemeClr val="tx1"/>
                </a:solidFill>
              </a:rPr>
              <a:t>IoT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b="0" dirty="0">
                <a:solidFill>
                  <a:schemeClr val="tx1"/>
                </a:solidFill>
                <a:latin typeface="+mn-lt"/>
              </a:rPr>
              <a:t>Fast growing </a:t>
            </a:r>
            <a:r>
              <a:rPr lang="en-US" b="0" dirty="0" smtClean="0">
                <a:solidFill>
                  <a:schemeClr val="tx1"/>
                </a:solidFill>
                <a:latin typeface="+mn-lt"/>
              </a:rPr>
              <a:t>terrestrial 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footprint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/>
              <a:t>Highly energy efficient, highly optimized</a:t>
            </a:r>
          </a:p>
          <a:p>
            <a:pPr lvl="1"/>
            <a:r>
              <a:rPr lang="en-US" sz="1600" dirty="0"/>
              <a:t>Over 10y battery life</a:t>
            </a:r>
          </a:p>
          <a:p>
            <a:pPr lvl="1"/>
            <a:r>
              <a:rPr lang="en-US" sz="1600" dirty="0"/>
              <a:t>Low complexity</a:t>
            </a:r>
          </a:p>
          <a:p>
            <a:pPr lvl="1"/>
            <a:r>
              <a:rPr lang="en-US" sz="1600" dirty="0"/>
              <a:t>Deep coverage (+20dB)</a:t>
            </a:r>
          </a:p>
          <a:p>
            <a:pPr lvl="1"/>
            <a:r>
              <a:rPr lang="en-US" sz="1600" dirty="0"/>
              <a:t>Optimized for low duty cycle applications</a:t>
            </a:r>
            <a:br>
              <a:rPr lang="en-US" sz="1600" dirty="0"/>
            </a:br>
            <a:r>
              <a:rPr lang="en-US" sz="1600" dirty="0"/>
              <a:t>i.e. delay tolerant and not data hungry</a:t>
            </a:r>
          </a:p>
          <a:p>
            <a:r>
              <a:rPr lang="en-US" sz="2000" dirty="0"/>
              <a:t>Used in a wide range of home, civic, industrial and mobile applications </a:t>
            </a:r>
            <a:r>
              <a:rPr lang="en-US" sz="2000" dirty="0" smtClean="0"/>
              <a:t>incl.</a:t>
            </a:r>
            <a:endParaRPr lang="en-US" sz="2000" dirty="0"/>
          </a:p>
          <a:p>
            <a:pPr lvl="1"/>
            <a:r>
              <a:rPr lang="en-US" sz="1600" dirty="0"/>
              <a:t>Home automation</a:t>
            </a:r>
          </a:p>
          <a:p>
            <a:pPr lvl="1"/>
            <a:r>
              <a:rPr lang="en-US" sz="1600" dirty="0"/>
              <a:t>Smart grid</a:t>
            </a:r>
          </a:p>
          <a:p>
            <a:pPr lvl="1"/>
            <a:r>
              <a:rPr lang="en-US" sz="1600" dirty="0"/>
              <a:t>Asset tracking</a:t>
            </a:r>
          </a:p>
          <a:p>
            <a:pPr lvl="1"/>
            <a:r>
              <a:rPr lang="en-US" sz="1600" dirty="0"/>
              <a:t>Misc. sensors</a:t>
            </a:r>
          </a:p>
          <a:p>
            <a:pPr lvl="1"/>
            <a:r>
              <a:rPr lang="en-US" sz="1600" dirty="0"/>
              <a:t>Wearables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700" dirty="0"/>
          </a:p>
          <a:p>
            <a:r>
              <a:rPr lang="en-US" sz="2000" dirty="0" smtClean="0"/>
              <a:t>89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deployments</a:t>
            </a:r>
            <a:r>
              <a:rPr lang="en-US" sz="2000" baseline="30000" dirty="0" smtClean="0"/>
              <a:t>1</a:t>
            </a:r>
            <a:r>
              <a:rPr lang="en-US" sz="2000" dirty="0" smtClean="0"/>
              <a:t> (as of Oct 2019)</a:t>
            </a:r>
          </a:p>
          <a:p>
            <a:r>
              <a:rPr lang="en-US" sz="2000" dirty="0" smtClean="0"/>
              <a:t>Terrestrial coverage build-up ongoing</a:t>
            </a:r>
          </a:p>
          <a:p>
            <a:r>
              <a:rPr lang="en-US" sz="2000" dirty="0" smtClean="0"/>
              <a:t>Ultimate partial coverage only</a:t>
            </a:r>
          </a:p>
          <a:p>
            <a:pPr lvl="1"/>
            <a:r>
              <a:rPr lang="en-US" sz="1800" dirty="0" smtClean="0"/>
              <a:t>Remote areas will remain out of reach of terrestrial deployments</a:t>
            </a:r>
            <a:endParaRPr lang="en-US" sz="1600" dirty="0" smtClean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2000" dirty="0"/>
          </a:p>
        </p:txBody>
      </p:sp>
      <p:grpSp>
        <p:nvGrpSpPr>
          <p:cNvPr id="26" name="Group 25"/>
          <p:cNvGrpSpPr/>
          <p:nvPr/>
        </p:nvGrpSpPr>
        <p:grpSpPr>
          <a:xfrm>
            <a:off x="6290651" y="1700214"/>
            <a:ext cx="5453989" cy="2439250"/>
            <a:chOff x="481013" y="3425215"/>
            <a:chExt cx="5453989" cy="2439250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3" y="3425215"/>
              <a:ext cx="5423509" cy="2126630"/>
            </a:xfrm>
            <a:prstGeom prst="rect">
              <a:avLst/>
            </a:prstGeom>
            <a:effectLst>
              <a:outerShdw blurRad="203200" dist="101600" dir="5400000" sx="97000" sy="97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Rectangle 27"/>
            <p:cNvSpPr/>
            <p:nvPr/>
          </p:nvSpPr>
          <p:spPr>
            <a:xfrm>
              <a:off x="5137149" y="3479800"/>
              <a:ext cx="695325" cy="234950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81014" y="4864099"/>
              <a:ext cx="1716086" cy="687745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481013" y="5661264"/>
              <a:ext cx="184150" cy="184150"/>
            </a:xfrm>
            <a:prstGeom prst="ellipse">
              <a:avLst/>
            </a:prstGeom>
            <a:solidFill>
              <a:srgbClr val="00A6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3994296" y="5661264"/>
              <a:ext cx="184150" cy="184150"/>
            </a:xfrm>
            <a:prstGeom prst="ellipse">
              <a:avLst/>
            </a:prstGeom>
            <a:solidFill>
              <a:srgbClr val="95226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2385060" y="5661264"/>
              <a:ext cx="184150" cy="184150"/>
            </a:xfrm>
            <a:prstGeom prst="ellipse">
              <a:avLst/>
            </a:prstGeom>
            <a:solidFill>
              <a:srgbClr val="FCBB2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74700" y="5642214"/>
              <a:ext cx="914400" cy="222251"/>
            </a:xfrm>
            <a:prstGeom prst="rect">
              <a:avLst/>
            </a:prstGeom>
          </p:spPr>
          <p:txBody>
            <a:bodyPr wrap="none" lIns="0" tIns="0" rIns="0" bIns="0" rtlCol="0" anchor="ctr">
              <a:noAutofit/>
            </a:bodyPr>
            <a:lstStyle/>
            <a:p>
              <a:r>
                <a:rPr lang="en-US" sz="1200"/>
                <a:t>NB-IoT National</a:t>
              </a:r>
              <a:endParaRPr lang="en-US" sz="12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676671" y="5642214"/>
              <a:ext cx="914400" cy="222251"/>
            </a:xfrm>
            <a:prstGeom prst="rect">
              <a:avLst/>
            </a:prstGeom>
          </p:spPr>
          <p:txBody>
            <a:bodyPr wrap="none" lIns="0" tIns="0" rIns="0" bIns="0" rtlCol="0" anchor="ctr">
              <a:noAutofit/>
            </a:bodyPr>
            <a:lstStyle/>
            <a:p>
              <a:r>
                <a:rPr lang="en-US" sz="1200"/>
                <a:t>LTE-M National</a:t>
              </a:r>
              <a:endParaRPr 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287982" y="5642214"/>
              <a:ext cx="914400" cy="222251"/>
            </a:xfrm>
            <a:prstGeom prst="rect">
              <a:avLst/>
            </a:prstGeom>
          </p:spPr>
          <p:txBody>
            <a:bodyPr wrap="none" lIns="0" tIns="0" rIns="0" bIns="0" rtlCol="0" anchor="ctr">
              <a:noAutofit/>
            </a:bodyPr>
            <a:lstStyle/>
            <a:p>
              <a:r>
                <a:rPr lang="en-US" sz="1200"/>
                <a:t>NB-IoT and LTE-M national</a:t>
              </a:r>
              <a:endParaRPr lang="en-US" sz="12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529178" y="5364086"/>
              <a:ext cx="1405824" cy="233477"/>
            </a:xfrm>
            <a:prstGeom prst="rect">
              <a:avLst/>
            </a:prstGeom>
          </p:spPr>
          <p:txBody>
            <a:bodyPr wrap="none" lIns="91440" tIns="0" rIns="91440" bIns="91440" rtlCol="0">
              <a:noAutofit/>
            </a:bodyPr>
            <a:lstStyle/>
            <a:p>
              <a:pPr algn="r"/>
              <a:r>
                <a:rPr lang="en-US" sz="1100" dirty="0">
                  <a:solidFill>
                    <a:schemeClr val="bg1"/>
                  </a:solidFill>
                </a:rPr>
                <a:t>Source: </a:t>
              </a:r>
              <a:r>
                <a:rPr lang="en-US" sz="1100" dirty="0" smtClean="0">
                  <a:solidFill>
                    <a:schemeClr val="bg1"/>
                  </a:solidFill>
                </a:rPr>
                <a:t>GSMA, Oct. 2019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1041728" y="6483096"/>
            <a:ext cx="914400" cy="249936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 smtClean="0"/>
              <a:t>NOTE 1: 34 LTE-M deployments</a:t>
            </a:r>
          </a:p>
        </p:txBody>
      </p:sp>
    </p:spTree>
    <p:extLst>
      <p:ext uri="{BB962C8B-B14F-4D97-AF65-F5344CB8AC3E}">
        <p14:creationId xmlns:p14="http://schemas.microsoft.com/office/powerpoint/2010/main" val="408747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Critical Need for Global NB-</a:t>
            </a:r>
            <a:r>
              <a:rPr lang="en-US" dirty="0" err="1" smtClean="0">
                <a:solidFill>
                  <a:schemeClr val="tx1"/>
                </a:solidFill>
              </a:rPr>
              <a:t>IoT</a:t>
            </a:r>
            <a:r>
              <a:rPr lang="en-US" dirty="0" smtClean="0">
                <a:solidFill>
                  <a:schemeClr val="tx1"/>
                </a:solidFill>
              </a:rPr>
              <a:t> coverage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b="0" dirty="0" smtClean="0">
                <a:solidFill>
                  <a:schemeClr val="tx1"/>
                </a:solidFill>
                <a:latin typeface="+mn-lt"/>
              </a:rPr>
              <a:t>Limits of Terrestrial deployments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latin typeface="+mj-lt"/>
              </a:rPr>
              <a:t>The </a:t>
            </a:r>
            <a:r>
              <a:rPr lang="en-US" sz="2000" dirty="0" err="1">
                <a:latin typeface="+mj-lt"/>
              </a:rPr>
              <a:t>IoT</a:t>
            </a:r>
            <a:r>
              <a:rPr lang="en-US" sz="2000" dirty="0">
                <a:latin typeface="+mj-lt"/>
              </a:rPr>
              <a:t> Lifeline</a:t>
            </a:r>
          </a:p>
          <a:p>
            <a:r>
              <a:rPr lang="en-US" sz="1800" dirty="0"/>
              <a:t>Many industries </a:t>
            </a:r>
            <a:r>
              <a:rPr lang="en-US" sz="1800" i="1" dirty="0"/>
              <a:t>depend on</a:t>
            </a:r>
            <a:r>
              <a:rPr lang="en-US" sz="1800" dirty="0"/>
              <a:t> </a:t>
            </a:r>
            <a:r>
              <a:rPr lang="en-US" sz="1800" dirty="0" err="1"/>
              <a:t>IoT</a:t>
            </a:r>
            <a:r>
              <a:rPr lang="en-US" sz="1800" dirty="0"/>
              <a:t> to operate:</a:t>
            </a:r>
          </a:p>
          <a:p>
            <a:pPr lvl="1"/>
            <a:r>
              <a:rPr lang="en-US" sz="1600" dirty="0"/>
              <a:t>Transportation &amp; logistics</a:t>
            </a:r>
          </a:p>
          <a:p>
            <a:pPr lvl="1"/>
            <a:r>
              <a:rPr lang="en-US" sz="1600" dirty="0"/>
              <a:t>Solar, oil &amp; gas harvesting</a:t>
            </a:r>
          </a:p>
          <a:p>
            <a:pPr lvl="1"/>
            <a:r>
              <a:rPr lang="en-US" sz="1600" dirty="0"/>
              <a:t>Utilities</a:t>
            </a:r>
          </a:p>
          <a:p>
            <a:pPr lvl="1"/>
            <a:r>
              <a:rPr lang="en-US" sz="1600" dirty="0"/>
              <a:t>Farming</a:t>
            </a:r>
          </a:p>
          <a:p>
            <a:pPr lvl="1"/>
            <a:r>
              <a:rPr lang="en-US" sz="1600" dirty="0"/>
              <a:t>Environment monitoring</a:t>
            </a:r>
          </a:p>
          <a:p>
            <a:pPr lvl="1"/>
            <a:r>
              <a:rPr lang="en-US" sz="1600" dirty="0"/>
              <a:t>Mining etc.</a:t>
            </a:r>
          </a:p>
          <a:p>
            <a:r>
              <a:rPr lang="en-US" sz="1800" dirty="0"/>
              <a:t>NB-</a:t>
            </a:r>
            <a:r>
              <a:rPr lang="en-US" sz="1800" dirty="0" err="1"/>
              <a:t>IoT</a:t>
            </a:r>
            <a:r>
              <a:rPr lang="en-US" sz="1800" dirty="0"/>
              <a:t> capabilities are </a:t>
            </a:r>
            <a:r>
              <a:rPr lang="en-US" sz="1800" i="1" dirty="0"/>
              <a:t>a perfect fit </a:t>
            </a:r>
            <a:r>
              <a:rPr lang="en-US" sz="1800" dirty="0"/>
              <a:t>to the above</a:t>
            </a:r>
          </a:p>
          <a:p>
            <a:r>
              <a:rPr lang="en-US" sz="1800" dirty="0"/>
              <a:t>BUT operation is </a:t>
            </a:r>
            <a:r>
              <a:rPr lang="en-US" sz="1800" i="1" dirty="0"/>
              <a:t>critical in remote areas </a:t>
            </a:r>
            <a:r>
              <a:rPr lang="en-US" sz="1800" dirty="0"/>
              <a:t>with low/no cellular </a:t>
            </a:r>
            <a:r>
              <a:rPr lang="en-US" sz="1800" dirty="0" smtClean="0"/>
              <a:t>connectivity</a:t>
            </a:r>
          </a:p>
          <a:p>
            <a:r>
              <a:rPr lang="en-US" sz="1800" dirty="0" smtClean="0"/>
              <a:t>Global operation </a:t>
            </a:r>
            <a:r>
              <a:rPr lang="en-US" sz="1800" i="1" dirty="0" smtClean="0"/>
              <a:t>anywhere on Earth </a:t>
            </a:r>
            <a:r>
              <a:rPr lang="en-US" sz="1800" dirty="0" smtClean="0"/>
              <a:t>is required with a </a:t>
            </a:r>
            <a:r>
              <a:rPr lang="en-US" sz="1800" i="1" dirty="0" smtClean="0"/>
              <a:t>uniform, integrated </a:t>
            </a:r>
            <a:r>
              <a:rPr lang="en-US" sz="1800" dirty="0" err="1" smtClean="0"/>
              <a:t>IoT</a:t>
            </a:r>
            <a:r>
              <a:rPr lang="en-US" sz="1800" dirty="0" smtClean="0"/>
              <a:t> solution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505794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>
                <a:latin typeface="+mj-lt"/>
              </a:rPr>
              <a:t>Becoming truly global</a:t>
            </a:r>
            <a:endParaRPr lang="en-US" sz="2000" dirty="0"/>
          </a:p>
          <a:p>
            <a:r>
              <a:rPr lang="en-US" sz="1800" i="1" dirty="0"/>
              <a:t>Remote areas </a:t>
            </a:r>
            <a:r>
              <a:rPr lang="en-US" sz="1800" dirty="0"/>
              <a:t>out of reach of terrestrial NB-</a:t>
            </a:r>
            <a:r>
              <a:rPr lang="en-US" sz="1800" dirty="0" err="1"/>
              <a:t>IoT</a:t>
            </a:r>
            <a:r>
              <a:rPr lang="en-US" sz="1800" dirty="0"/>
              <a:t> </a:t>
            </a:r>
          </a:p>
          <a:p>
            <a:pPr lvl="1"/>
            <a:r>
              <a:rPr lang="en-US" sz="1600" dirty="0"/>
              <a:t>Deep rural areas, mountains, oceans, misc. terrestrial, maritime, rail road networks, etc.</a:t>
            </a:r>
          </a:p>
          <a:p>
            <a:pPr lvl="1"/>
            <a:r>
              <a:rPr lang="en-GB" sz="1600" dirty="0"/>
              <a:t>Terrestrial networks only cover 15% of the Earth’s surface (50% of the land mass</a:t>
            </a:r>
            <a:r>
              <a:rPr lang="en-GB" sz="1600" dirty="0" smtClean="0"/>
              <a:t>)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1800" i="1" dirty="0" smtClean="0"/>
              <a:t>Only satellite </a:t>
            </a:r>
            <a:r>
              <a:rPr lang="en-US" sz="1800" dirty="0" smtClean="0"/>
              <a:t>can enable true </a:t>
            </a:r>
            <a:r>
              <a:rPr lang="en-US" sz="1800" i="1" dirty="0" smtClean="0"/>
              <a:t>complementary</a:t>
            </a:r>
            <a:r>
              <a:rPr lang="en-US" sz="1800" dirty="0" smtClean="0"/>
              <a:t> ubiquitous coverage and make NB-</a:t>
            </a:r>
            <a:r>
              <a:rPr lang="en-US" sz="1800" dirty="0" err="1" smtClean="0"/>
              <a:t>IoT</a:t>
            </a:r>
            <a:r>
              <a:rPr lang="en-US" sz="1800" dirty="0" smtClean="0"/>
              <a:t> truly global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21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7845" y="3637485"/>
            <a:ext cx="260953" cy="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9056" y="2667011"/>
            <a:ext cx="538531" cy="257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9200" y="3166972"/>
            <a:ext cx="458243" cy="26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58223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Market &amp; Existing Solutions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b="0" dirty="0" smtClean="0">
                <a:solidFill>
                  <a:schemeClr val="tx1"/>
                </a:solidFill>
                <a:latin typeface="+mn-lt"/>
              </a:rPr>
              <a:t>NB-</a:t>
            </a:r>
            <a:r>
              <a:rPr lang="en-US" b="0" dirty="0" err="1" smtClean="0">
                <a:solidFill>
                  <a:schemeClr val="tx1"/>
                </a:solidFill>
                <a:latin typeface="+mn-lt"/>
              </a:rPr>
              <a:t>IoT</a:t>
            </a:r>
            <a:r>
              <a:rPr lang="en-US" b="0" dirty="0" smtClean="0">
                <a:solidFill>
                  <a:schemeClr val="tx1"/>
                </a:solidFill>
                <a:latin typeface="+mn-lt"/>
              </a:rPr>
              <a:t> competitiveness at stake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>
                <a:latin typeface="+mj-lt"/>
              </a:rPr>
              <a:t>Significant addressable market opportunity</a:t>
            </a:r>
            <a:endParaRPr lang="en-US" sz="2000" dirty="0">
              <a:latin typeface="+mj-lt"/>
            </a:endParaRPr>
          </a:p>
          <a:p>
            <a:r>
              <a:rPr lang="en-US" sz="1800" dirty="0" smtClean="0"/>
              <a:t>Market potential for billions of NB-</a:t>
            </a:r>
            <a:r>
              <a:rPr lang="en-US" sz="1800" dirty="0" err="1" smtClean="0"/>
              <a:t>IoT</a:t>
            </a:r>
            <a:r>
              <a:rPr lang="en-US" sz="1800" dirty="0" smtClean="0"/>
              <a:t> objects</a:t>
            </a:r>
          </a:p>
          <a:p>
            <a:r>
              <a:rPr lang="en-US" sz="1800" dirty="0"/>
              <a:t>Use cases representing ~30% of objects </a:t>
            </a:r>
            <a:r>
              <a:rPr lang="en-US" sz="1800" dirty="0" smtClean="0"/>
              <a:t>can strongly </a:t>
            </a:r>
            <a:r>
              <a:rPr lang="en-US" sz="1800" dirty="0"/>
              <a:t>benefit </a:t>
            </a:r>
            <a:r>
              <a:rPr lang="en-US" sz="1800" dirty="0" smtClean="0"/>
              <a:t>from global </a:t>
            </a:r>
            <a:r>
              <a:rPr lang="en-US" sz="1800" dirty="0"/>
              <a:t>coverage </a:t>
            </a:r>
            <a:r>
              <a:rPr lang="en-US" sz="1800" dirty="0" smtClean="0"/>
              <a:t>(in </a:t>
            </a:r>
            <a:r>
              <a:rPr lang="en-US" sz="1800" dirty="0"/>
              <a:t>logistics, agriculture, energy, </a:t>
            </a:r>
            <a:r>
              <a:rPr lang="en-US" sz="1800" dirty="0" smtClean="0"/>
              <a:t>maritime, etc.)</a:t>
            </a:r>
            <a:endParaRPr lang="en-US" sz="1800" dirty="0"/>
          </a:p>
          <a:p>
            <a:r>
              <a:rPr lang="en-US" sz="1800" dirty="0"/>
              <a:t>~20% of objects for these use cases could be connected by satellite </a:t>
            </a:r>
          </a:p>
          <a:p>
            <a:pPr>
              <a:buFont typeface="Wingdings 3" panose="05040102010807070707" pitchFamily="18" charset="2"/>
              <a:buChar char="´"/>
            </a:pPr>
            <a:r>
              <a:rPr lang="en-US" sz="1800" dirty="0" smtClean="0">
                <a:sym typeface="Wingdings" panose="05000000000000000000" pitchFamily="2" charset="2"/>
              </a:rPr>
              <a:t>DIRECT </a:t>
            </a:r>
            <a:r>
              <a:rPr lang="en-US" sz="1800" dirty="0">
                <a:sym typeface="Wingdings" panose="05000000000000000000" pitchFamily="2" charset="2"/>
              </a:rPr>
              <a:t>potential of </a:t>
            </a:r>
            <a:r>
              <a:rPr lang="en-US" sz="1800" dirty="0" smtClean="0">
                <a:sym typeface="Wingdings" panose="05000000000000000000" pitchFamily="2" charset="2"/>
              </a:rPr>
              <a:t>x100’s </a:t>
            </a:r>
            <a:r>
              <a:rPr lang="en-US" sz="1800" dirty="0">
                <a:sym typeface="Wingdings" panose="05000000000000000000" pitchFamily="2" charset="2"/>
              </a:rPr>
              <a:t>million NB-</a:t>
            </a:r>
            <a:r>
              <a:rPr lang="en-US" sz="1800" dirty="0" err="1">
                <a:sym typeface="Wingdings" panose="05000000000000000000" pitchFamily="2" charset="2"/>
              </a:rPr>
              <a:t>IoT</a:t>
            </a:r>
            <a:r>
              <a:rPr lang="en-US" sz="1800" dirty="0">
                <a:sym typeface="Wingdings" panose="05000000000000000000" pitchFamily="2" charset="2"/>
              </a:rPr>
              <a:t> objects connected directly by satellite </a:t>
            </a:r>
          </a:p>
          <a:p>
            <a:pPr>
              <a:buFont typeface="Wingdings 3" panose="05040102010807070707" pitchFamily="18" charset="2"/>
              <a:buChar char="´"/>
            </a:pPr>
            <a:r>
              <a:rPr lang="en-US" sz="1800" dirty="0">
                <a:sym typeface="Wingdings" panose="05000000000000000000" pitchFamily="2" charset="2"/>
              </a:rPr>
              <a:t>AND INDIRECTLY, </a:t>
            </a:r>
            <a:r>
              <a:rPr lang="en-US" sz="1800" dirty="0" smtClean="0">
                <a:sym typeface="Wingdings" panose="05000000000000000000" pitchFamily="2" charset="2"/>
              </a:rPr>
              <a:t>true global </a:t>
            </a:r>
            <a:r>
              <a:rPr lang="en-US" sz="1800" dirty="0">
                <a:sym typeface="Wingdings" panose="05000000000000000000" pitchFamily="2" charset="2"/>
              </a:rPr>
              <a:t>coverage </a:t>
            </a:r>
            <a:r>
              <a:rPr lang="en-US" sz="1800" dirty="0" smtClean="0">
                <a:sym typeface="Wingdings" panose="05000000000000000000" pitchFamily="2" charset="2"/>
              </a:rPr>
              <a:t>could be </a:t>
            </a:r>
            <a:r>
              <a:rPr lang="en-US" sz="1800" dirty="0">
                <a:sym typeface="Wingdings" panose="05000000000000000000" pitchFamily="2" charset="2"/>
              </a:rPr>
              <a:t>a </a:t>
            </a:r>
            <a:r>
              <a:rPr lang="en-US" sz="1800" dirty="0" smtClean="0">
                <a:sym typeface="Wingdings" panose="05000000000000000000" pitchFamily="2" charset="2"/>
              </a:rPr>
              <a:t>requirement for LPWA </a:t>
            </a:r>
            <a:r>
              <a:rPr lang="en-US" sz="1800" dirty="0" err="1">
                <a:sym typeface="Wingdings" panose="05000000000000000000" pitchFamily="2" charset="2"/>
              </a:rPr>
              <a:t>IoT</a:t>
            </a:r>
            <a:r>
              <a:rPr lang="en-US" sz="1800" dirty="0">
                <a:sym typeface="Wingdings" panose="05000000000000000000" pitchFamily="2" charset="2"/>
              </a:rPr>
              <a:t> </a:t>
            </a:r>
            <a:r>
              <a:rPr lang="en-US" sz="1800" dirty="0" smtClean="0">
                <a:sym typeface="Wingdings" panose="05000000000000000000" pitchFamily="2" charset="2"/>
              </a:rPr>
              <a:t>technology selection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505794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latin typeface="+mj-lt"/>
              </a:rPr>
              <a:t>Existing satellite LPWA solutions</a:t>
            </a:r>
            <a:endParaRPr lang="en-US" sz="2000" dirty="0"/>
          </a:p>
          <a:p>
            <a:r>
              <a:rPr lang="en-US" sz="1800" dirty="0"/>
              <a:t>Unlicensed LPWAN </a:t>
            </a:r>
            <a:r>
              <a:rPr lang="en-US" sz="1800" dirty="0" err="1"/>
              <a:t>IoT</a:t>
            </a:r>
            <a:r>
              <a:rPr lang="en-US" sz="1800" dirty="0"/>
              <a:t> already adapted to satellite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 smtClean="0"/>
              <a:t>Proprietary satellite solutions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An </a:t>
            </a:r>
            <a:r>
              <a:rPr lang="en-US" sz="1800" i="1" dirty="0"/>
              <a:t>addressable market does exist </a:t>
            </a:r>
            <a:r>
              <a:rPr lang="en-US" sz="1800" dirty="0"/>
              <a:t>&amp; will be captured by non-3GPP solutions if 3GPP does not act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4307" y="2696116"/>
            <a:ext cx="951270" cy="299650"/>
          </a:xfrm>
          <a:prstGeom prst="rect">
            <a:avLst/>
          </a:prstGeom>
        </p:spPr>
      </p:pic>
      <p:pic>
        <p:nvPicPr>
          <p:cNvPr id="24" name="Picture 10" descr="Image result for lora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04" y="2638054"/>
            <a:ext cx="719955" cy="415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7170" y="3370676"/>
            <a:ext cx="691116" cy="691116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8936237" y="3549612"/>
            <a:ext cx="1084540" cy="516568"/>
            <a:chOff x="7587654" y="3574779"/>
            <a:chExt cx="1084540" cy="516568"/>
          </a:xfrm>
        </p:grpSpPr>
        <p:pic>
          <p:nvPicPr>
            <p:cNvPr id="29" name="Picture 6" descr="Image result for eutelsat logo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7654" y="3574779"/>
              <a:ext cx="1084540" cy="257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7862427" y="3792377"/>
              <a:ext cx="534993" cy="298970"/>
            </a:xfrm>
            <a:prstGeom prst="rect">
              <a:avLst/>
            </a:prstGeom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sz="1400" b="1" dirty="0">
                  <a:solidFill>
                    <a:srgbClr val="00B9F2"/>
                  </a:solidFill>
                  <a:latin typeface="+mj-lt"/>
                </a:rPr>
                <a:t>ELO</a:t>
              </a:r>
            </a:p>
          </p:txBody>
        </p:sp>
      </p:grpSp>
      <p:cxnSp>
        <p:nvCxnSpPr>
          <p:cNvPr id="32" name="Straight Connector 31"/>
          <p:cNvCxnSpPr/>
          <p:nvPr/>
        </p:nvCxnSpPr>
        <p:spPr>
          <a:xfrm>
            <a:off x="6627303" y="3247923"/>
            <a:ext cx="471634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6630" y="5035639"/>
            <a:ext cx="533880" cy="529113"/>
          </a:xfrm>
          <a:prstGeom prst="rect">
            <a:avLst/>
          </a:prstGeom>
        </p:spPr>
      </p:pic>
      <p:pic>
        <p:nvPicPr>
          <p:cNvPr id="1032" name="Picture 8" descr="Related imag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970" y="5115113"/>
            <a:ext cx="859493" cy="44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0923" y="5016913"/>
            <a:ext cx="487011" cy="64411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3394" y="5016913"/>
            <a:ext cx="1034541" cy="53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7258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Low-hanging fruit. No downsides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Adapting </a:t>
            </a:r>
            <a:r>
              <a:rPr lang="en-US" sz="2400" dirty="0" smtClean="0"/>
              <a:t>NB-</a:t>
            </a:r>
            <a:r>
              <a:rPr lang="en-US" sz="2400" dirty="0" err="1" smtClean="0"/>
              <a:t>IoT</a:t>
            </a:r>
            <a:r>
              <a:rPr lang="en-US" sz="2400" dirty="0" smtClean="0"/>
              <a:t> to satellite requires </a:t>
            </a:r>
            <a:r>
              <a:rPr lang="en-US" sz="2400" i="1" dirty="0"/>
              <a:t>limited efforts </a:t>
            </a:r>
            <a:r>
              <a:rPr lang="en-US" sz="2400" dirty="0" smtClean="0"/>
              <a:t>whilst preserving NB-</a:t>
            </a:r>
            <a:r>
              <a:rPr lang="en-US" sz="2400" dirty="0" err="1" smtClean="0"/>
              <a:t>IoT</a:t>
            </a:r>
            <a:r>
              <a:rPr lang="en-US" sz="2400" dirty="0" smtClean="0"/>
              <a:t> device form factor, battery life and cost structure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A </a:t>
            </a:r>
            <a:r>
              <a:rPr lang="en-US" sz="2400" dirty="0"/>
              <a:t>single implementation (cellular + satellite) </a:t>
            </a:r>
            <a:r>
              <a:rPr lang="en-US" sz="2400" dirty="0" smtClean="0"/>
              <a:t>can enable </a:t>
            </a:r>
            <a:r>
              <a:rPr lang="en-US" sz="2400" dirty="0"/>
              <a:t>true ubiquitous coverage with unprecedented </a:t>
            </a:r>
            <a:r>
              <a:rPr lang="en-US" sz="2400" i="1" dirty="0"/>
              <a:t>cost efficiency</a:t>
            </a:r>
          </a:p>
          <a:p>
            <a:endParaRPr lang="en-US" sz="2400" dirty="0"/>
          </a:p>
          <a:p>
            <a:r>
              <a:rPr lang="en-US" sz="2400" dirty="0" smtClean="0"/>
              <a:t>Satellite NB-</a:t>
            </a:r>
            <a:r>
              <a:rPr lang="en-US" sz="2400" dirty="0" err="1" smtClean="0"/>
              <a:t>IoT</a:t>
            </a:r>
            <a:r>
              <a:rPr lang="en-US" sz="2400" dirty="0" smtClean="0"/>
              <a:t> can enable new market opportunities</a:t>
            </a:r>
            <a:r>
              <a:rPr lang="en-US" sz="2400" i="1" dirty="0" smtClean="0"/>
              <a:t> </a:t>
            </a:r>
            <a:r>
              <a:rPr lang="en-US" sz="2400" dirty="0"/>
              <a:t>for </a:t>
            </a:r>
            <a:r>
              <a:rPr lang="en-US" sz="2400" dirty="0" smtClean="0"/>
              <a:t>MNOs</a:t>
            </a:r>
            <a:r>
              <a:rPr lang="en-US" sz="2400" i="1" dirty="0" smtClean="0"/>
              <a:t> </a:t>
            </a:r>
            <a:r>
              <a:rPr lang="en-US" sz="2400" dirty="0"/>
              <a:t>to develop new </a:t>
            </a:r>
            <a:r>
              <a:rPr lang="en-US" sz="2400" i="1" dirty="0"/>
              <a:t>hybrid</a:t>
            </a:r>
            <a:r>
              <a:rPr lang="en-US" sz="2400" dirty="0"/>
              <a:t> offers where the satellite </a:t>
            </a:r>
            <a:r>
              <a:rPr lang="en-US" sz="2400" dirty="0" smtClean="0"/>
              <a:t>infrastructure is </a:t>
            </a:r>
            <a:r>
              <a:rPr lang="en-US" sz="2400" i="1" dirty="0" smtClean="0"/>
              <a:t>seamlessly integrated</a:t>
            </a:r>
            <a:r>
              <a:rPr lang="en-US" sz="2400" dirty="0" smtClean="0"/>
              <a:t> to and </a:t>
            </a:r>
            <a:r>
              <a:rPr lang="en-US" sz="2400" i="1" dirty="0" smtClean="0"/>
              <a:t>complements</a:t>
            </a:r>
            <a:r>
              <a:rPr lang="en-US" sz="2400" dirty="0" smtClean="0"/>
              <a:t> </a:t>
            </a:r>
            <a:r>
              <a:rPr lang="en-US" sz="2400" dirty="0"/>
              <a:t>terrestrial </a:t>
            </a:r>
            <a:r>
              <a:rPr lang="en-US" sz="2400" dirty="0" err="1"/>
              <a:t>IoT</a:t>
            </a:r>
            <a:r>
              <a:rPr lang="en-US" sz="2400" dirty="0"/>
              <a:t> </a:t>
            </a:r>
            <a:r>
              <a:rPr lang="en-US" sz="2400" dirty="0" smtClean="0"/>
              <a:t>networks</a:t>
            </a:r>
            <a:endParaRPr lang="en-US" sz="2400" i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55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Opportunity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b="0" dirty="0" smtClean="0">
                <a:solidFill>
                  <a:schemeClr val="tx1"/>
                </a:solidFill>
                <a:latin typeface="+mn-lt"/>
              </a:rPr>
              <a:t>Synthesis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Satellite NB-</a:t>
            </a:r>
            <a:r>
              <a:rPr lang="en-US" sz="2400" dirty="0" err="1"/>
              <a:t>IoT</a:t>
            </a:r>
            <a:r>
              <a:rPr lang="en-US" sz="2400" dirty="0"/>
              <a:t> </a:t>
            </a:r>
            <a:r>
              <a:rPr lang="en-US" sz="2400" dirty="0" smtClean="0"/>
              <a:t>as a </a:t>
            </a:r>
            <a:r>
              <a:rPr lang="fr-FR" sz="2400" dirty="0" err="1"/>
              <a:t>complementary</a:t>
            </a:r>
            <a:r>
              <a:rPr lang="fr-FR" sz="2400" dirty="0"/>
              <a:t> </a:t>
            </a:r>
            <a:r>
              <a:rPr lang="fr-FR" sz="2400" dirty="0" err="1"/>
              <a:t>terrestrial</a:t>
            </a:r>
            <a:r>
              <a:rPr lang="fr-FR" sz="2400" dirty="0"/>
              <a:t>/satellite </a:t>
            </a:r>
            <a:r>
              <a:rPr lang="fr-FR" sz="2400" dirty="0" err="1"/>
              <a:t>approach</a:t>
            </a:r>
            <a:r>
              <a:rPr lang="fr-FR" sz="2400" dirty="0"/>
              <a:t> </a:t>
            </a:r>
            <a:endParaRPr lang="en-US" sz="2400" dirty="0"/>
          </a:p>
          <a:p>
            <a:pPr lvl="1"/>
            <a:r>
              <a:rPr lang="en-US" sz="2200" dirty="0" smtClean="0"/>
              <a:t>can make NB-</a:t>
            </a:r>
            <a:r>
              <a:rPr lang="en-US" sz="2200" dirty="0" err="1" smtClean="0"/>
              <a:t>IoT</a:t>
            </a:r>
            <a:r>
              <a:rPr lang="en-US" sz="2200" dirty="0" smtClean="0"/>
              <a:t> </a:t>
            </a:r>
            <a:r>
              <a:rPr lang="en-US" sz="2200" i="1" dirty="0" smtClean="0"/>
              <a:t>truly global</a:t>
            </a:r>
          </a:p>
          <a:p>
            <a:pPr lvl="1"/>
            <a:r>
              <a:rPr lang="en-US" sz="2200" dirty="0" smtClean="0"/>
              <a:t>can </a:t>
            </a:r>
            <a:r>
              <a:rPr lang="en-US" sz="2200" i="1" dirty="0"/>
              <a:t>increase the total addressable market </a:t>
            </a:r>
            <a:r>
              <a:rPr lang="en-US" sz="2200" dirty="0"/>
              <a:t>of </a:t>
            </a:r>
            <a:r>
              <a:rPr lang="en-US" sz="2200" dirty="0" smtClean="0"/>
              <a:t>NB-</a:t>
            </a:r>
            <a:r>
              <a:rPr lang="en-US" sz="2200" dirty="0" err="1" smtClean="0"/>
              <a:t>IoT</a:t>
            </a:r>
            <a:r>
              <a:rPr lang="en-US" sz="2200" dirty="0" smtClean="0"/>
              <a:t>, benefiting </a:t>
            </a:r>
            <a:r>
              <a:rPr lang="en-US" sz="2200" dirty="0"/>
              <a:t>the whole </a:t>
            </a:r>
            <a:r>
              <a:rPr lang="en-US" sz="2200" dirty="0" smtClean="0"/>
              <a:t>ecosystem</a:t>
            </a:r>
          </a:p>
          <a:p>
            <a:pPr lvl="1"/>
            <a:r>
              <a:rPr lang="en-US" sz="2200" dirty="0" smtClean="0"/>
              <a:t>can be defined </a:t>
            </a:r>
            <a:r>
              <a:rPr lang="en-US" sz="2200" i="1" dirty="0" smtClean="0"/>
              <a:t>preserving</a:t>
            </a:r>
            <a:r>
              <a:rPr lang="en-US" sz="2200" dirty="0" smtClean="0"/>
              <a:t> </a:t>
            </a:r>
            <a:r>
              <a:rPr lang="en-US" sz="2200" dirty="0"/>
              <a:t>NB-</a:t>
            </a:r>
            <a:r>
              <a:rPr lang="en-US" sz="2200" dirty="0" err="1"/>
              <a:t>IoT</a:t>
            </a:r>
            <a:r>
              <a:rPr lang="en-US" sz="2200" dirty="0"/>
              <a:t> device form factor, battery life and cost structure</a:t>
            </a:r>
          </a:p>
          <a:p>
            <a:pPr lvl="1"/>
            <a:r>
              <a:rPr lang="en-US" sz="2200" dirty="0"/>
              <a:t>can enable </a:t>
            </a:r>
            <a:r>
              <a:rPr lang="en-US" sz="2200" i="1" dirty="0"/>
              <a:t>new hybrid NB-</a:t>
            </a:r>
            <a:r>
              <a:rPr lang="en-US" sz="2200" i="1" dirty="0" err="1"/>
              <a:t>IoT</a:t>
            </a:r>
            <a:r>
              <a:rPr lang="en-US" sz="2200" i="1" dirty="0"/>
              <a:t> services</a:t>
            </a:r>
            <a:r>
              <a:rPr lang="en-US" sz="2200" dirty="0"/>
              <a:t> </a:t>
            </a:r>
            <a:r>
              <a:rPr lang="en-US" sz="2200" dirty="0" smtClean="0"/>
              <a:t>where satellites </a:t>
            </a:r>
            <a:r>
              <a:rPr lang="en-US" sz="2200" dirty="0"/>
              <a:t>complement terrestrial networks </a:t>
            </a:r>
          </a:p>
          <a:p>
            <a:r>
              <a:rPr lang="en-US" sz="2400" dirty="0" smtClean="0"/>
              <a:t>Rel-17 is critical to </a:t>
            </a:r>
            <a:r>
              <a:rPr lang="en-US" sz="2400" dirty="0"/>
              <a:t>compete with </a:t>
            </a:r>
            <a:endParaRPr lang="en-US" sz="2400" dirty="0" smtClean="0"/>
          </a:p>
          <a:p>
            <a:pPr lvl="1"/>
            <a:r>
              <a:rPr lang="en-US" sz="2200" dirty="0" smtClean="0"/>
              <a:t>unlicensed </a:t>
            </a:r>
            <a:r>
              <a:rPr lang="en-US" sz="2200" dirty="0"/>
              <a:t>LPWAN </a:t>
            </a:r>
            <a:r>
              <a:rPr lang="en-US" sz="2200" dirty="0" smtClean="0"/>
              <a:t>technologies providing satellite coverage</a:t>
            </a:r>
          </a:p>
          <a:p>
            <a:pPr lvl="1"/>
            <a:r>
              <a:rPr lang="en-US" sz="2200" dirty="0" smtClean="0"/>
              <a:t>proprietary </a:t>
            </a:r>
            <a:r>
              <a:rPr lang="en-US" sz="2200" dirty="0"/>
              <a:t>satellite </a:t>
            </a:r>
            <a:r>
              <a:rPr lang="en-US" sz="2200" dirty="0" err="1"/>
              <a:t>IoT</a:t>
            </a:r>
            <a:r>
              <a:rPr lang="en-US" sz="2200" dirty="0"/>
              <a:t> technologies </a:t>
            </a:r>
          </a:p>
          <a:p>
            <a:pPr lvl="1"/>
            <a:endParaRPr lang="en-US" sz="1600" dirty="0"/>
          </a:p>
          <a:p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  <p:grpSp>
        <p:nvGrpSpPr>
          <p:cNvPr id="23" name="Group 22"/>
          <p:cNvGrpSpPr/>
          <p:nvPr/>
        </p:nvGrpSpPr>
        <p:grpSpPr>
          <a:xfrm>
            <a:off x="3393188" y="5240488"/>
            <a:ext cx="5026046" cy="1075541"/>
            <a:chOff x="3730229" y="4630889"/>
            <a:chExt cx="5026046" cy="1075541"/>
          </a:xfrm>
        </p:grpSpPr>
        <p:grpSp>
          <p:nvGrpSpPr>
            <p:cNvPr id="12" name="Group 11"/>
            <p:cNvGrpSpPr/>
            <p:nvPr/>
          </p:nvGrpSpPr>
          <p:grpSpPr>
            <a:xfrm>
              <a:off x="3730229" y="4818246"/>
              <a:ext cx="3272750" cy="730983"/>
              <a:chOff x="8398315" y="306315"/>
              <a:chExt cx="3272750" cy="730983"/>
            </a:xfrm>
          </p:grpSpPr>
          <p:pic>
            <p:nvPicPr>
              <p:cNvPr id="13" name="Picture 2" descr="http://www.3gpp.org/images/5G-logo_500px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0940082" y="306315"/>
                <a:ext cx="730983" cy="730983"/>
              </a:xfrm>
              <a:prstGeom prst="rect">
                <a:avLst/>
              </a:prstGeom>
              <a:noFill/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562433" y="459992"/>
                <a:ext cx="1262848" cy="461769"/>
              </a:xfrm>
              <a:prstGeom prst="rect">
                <a:avLst/>
              </a:prstGeom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98315" y="522555"/>
                <a:ext cx="683887" cy="399207"/>
              </a:xfrm>
              <a:prstGeom prst="rect">
                <a:avLst/>
              </a:prstGeom>
            </p:spPr>
          </p:pic>
          <p:cxnSp>
            <p:nvCxnSpPr>
              <p:cNvPr id="16" name="Straight Connector 15"/>
              <p:cNvCxnSpPr/>
              <p:nvPr/>
            </p:nvCxnSpPr>
            <p:spPr>
              <a:xfrm>
                <a:off x="9313682" y="459993"/>
                <a:ext cx="0" cy="461769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/>
            <p:cNvGrpSpPr/>
            <p:nvPr/>
          </p:nvGrpSpPr>
          <p:grpSpPr>
            <a:xfrm>
              <a:off x="7840611" y="4630889"/>
              <a:ext cx="915664" cy="1075541"/>
              <a:chOff x="9332396" y="2003114"/>
              <a:chExt cx="1104900" cy="1297819"/>
            </a:xfrm>
          </p:grpSpPr>
          <p:pic>
            <p:nvPicPr>
              <p:cNvPr id="18" name="Picture 1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605446" y="2466017"/>
                <a:ext cx="558800" cy="560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9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flipH="1">
                <a:off x="9348314" y="2003114"/>
                <a:ext cx="500982" cy="448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0" name="Arc 19"/>
              <p:cNvSpPr/>
              <p:nvPr/>
            </p:nvSpPr>
            <p:spPr>
              <a:xfrm>
                <a:off x="9332396" y="2196033"/>
                <a:ext cx="1104900" cy="1104900"/>
              </a:xfrm>
              <a:prstGeom prst="arc">
                <a:avLst>
                  <a:gd name="adj1" fmla="val 16200000"/>
                  <a:gd name="adj2" fmla="val 12522357"/>
                </a:avLst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7256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sourcing companies recommend the specification of </a:t>
            </a:r>
            <a:r>
              <a:rPr lang="en-US" sz="2400" dirty="0" smtClean="0"/>
              <a:t>Satellite </a:t>
            </a:r>
            <a:r>
              <a:rPr lang="en-US" sz="2400" dirty="0"/>
              <a:t>NB-</a:t>
            </a:r>
            <a:r>
              <a:rPr lang="en-US" sz="2400" dirty="0" err="1"/>
              <a:t>IoT</a:t>
            </a:r>
            <a:r>
              <a:rPr lang="en-US" sz="2400" dirty="0"/>
              <a:t> in </a:t>
            </a:r>
            <a:r>
              <a:rPr lang="en-US" sz="2400" dirty="0" smtClean="0"/>
              <a:t>Rel-17</a:t>
            </a:r>
          </a:p>
          <a:p>
            <a:r>
              <a:rPr lang="en-US" sz="2400" dirty="0" smtClean="0"/>
              <a:t>The sourcing companies further recommend</a:t>
            </a:r>
          </a:p>
          <a:p>
            <a:pPr lvl="1"/>
            <a:r>
              <a:rPr lang="en-US" sz="2400" dirty="0" smtClean="0"/>
              <a:t>A short study phase (completed by RAN#88/Jun’20) to confirm the technical changes</a:t>
            </a:r>
          </a:p>
          <a:p>
            <a:pPr lvl="1"/>
            <a:r>
              <a:rPr lang="en-US" sz="2400" dirty="0" smtClean="0"/>
              <a:t>A following Rel-17 normative phase (starting at RAN#88)</a:t>
            </a:r>
          </a:p>
          <a:p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560095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1015</TotalTime>
  <Words>520</Words>
  <Application>Microsoft Office PowerPoint</Application>
  <PresentationFormat>Custom</PresentationFormat>
  <Paragraphs>114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Wingdings 3</vt:lpstr>
      <vt:lpstr>MediaTek_PPT_Template_16x9_Internal Use</vt:lpstr>
      <vt:lpstr>Satellite NB-IoT Urgency for a global standard</vt:lpstr>
      <vt:lpstr>NB-IoT Fast growing terrestrial footprint</vt:lpstr>
      <vt:lpstr>Critical Need for Global NB-IoT coverage Limits of Terrestrial deployments</vt:lpstr>
      <vt:lpstr>Market &amp; Existing Solutions NB-IoT competitiveness at stake</vt:lpstr>
      <vt:lpstr>Low-hanging fruit. No downsides</vt:lpstr>
      <vt:lpstr>Opportunity Synthesis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60</cp:revision>
  <dcterms:created xsi:type="dcterms:W3CDTF">2019-11-21T19:15:22Z</dcterms:created>
  <dcterms:modified xsi:type="dcterms:W3CDTF">2019-12-02T18:47:17Z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