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56" r:id="rId5"/>
    <p:sldId id="393" r:id="rId6"/>
    <p:sldId id="394" r:id="rId7"/>
    <p:sldId id="395" r:id="rId8"/>
    <p:sldId id="397" r:id="rId9"/>
    <p:sldId id="257" r:id="rId10"/>
    <p:sldId id="292" r:id="rId11"/>
  </p:sldIdLst>
  <p:sldSz cx="1219517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FFFFFF"/>
    <a:srgbClr val="FF00FF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1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282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264" y="25676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Sub-title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0" y="348442"/>
            <a:ext cx="5968361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1511" y="348442"/>
            <a:ext cx="4842652" cy="5736447"/>
          </a:xfrm>
        </p:spPr>
        <p:txBody>
          <a:bodyPr/>
          <a:lstStyle>
            <a:lvl1pPr marL="0" indent="0">
              <a:buNone/>
              <a:defRPr sz="1600"/>
            </a:lvl1pPr>
            <a:lvl2pPr marL="360363" indent="-184150">
              <a:defRPr sz="1200"/>
            </a:lvl2pPr>
            <a:lvl3pPr marL="447675" indent="-87313">
              <a:defRPr sz="1000"/>
            </a:lvl3pPr>
            <a:lvl4pPr marL="536575" indent="-88900">
              <a:defRPr sz="900"/>
            </a:lvl4pPr>
            <a:lvl5pPr marL="623888" indent="-87313"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481013" y="3240334"/>
            <a:ext cx="596835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95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 WO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0" y="348442"/>
            <a:ext cx="5968361" cy="10488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1511" y="348442"/>
            <a:ext cx="4842652" cy="5736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360363" indent="-184150">
              <a:defRPr sz="1200">
                <a:solidFill>
                  <a:schemeClr val="bg1"/>
                </a:solidFill>
              </a:defRPr>
            </a:lvl2pPr>
            <a:lvl3pPr marL="447675" indent="-87313">
              <a:defRPr sz="1000">
                <a:solidFill>
                  <a:schemeClr val="bg1"/>
                </a:solidFill>
              </a:defRPr>
            </a:lvl3pPr>
            <a:lvl4pPr marL="536575" indent="-88900">
              <a:defRPr sz="900">
                <a:solidFill>
                  <a:schemeClr val="bg1"/>
                </a:solidFill>
              </a:defRPr>
            </a:lvl4pPr>
            <a:lvl5pPr marL="623888" indent="-87313"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481013" y="3240334"/>
            <a:ext cx="596835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8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oB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Wo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367258"/>
            <a:ext cx="11043005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2479431"/>
            <a:ext cx="5423507" cy="3605457"/>
          </a:xfrm>
          <a:prstGeom prst="roundRect">
            <a:avLst>
              <a:gd name="adj" fmla="val 3722"/>
            </a:avLst>
          </a:prstGeom>
          <a:solidFill>
            <a:schemeClr val="bg2"/>
          </a:solidFill>
        </p:spPr>
        <p:txBody>
          <a:bodyPr lIns="144000" tIns="144000" rIns="144000" bIns="144000"/>
          <a:lstStyle>
            <a:lvl1pPr marL="0" indent="0">
              <a:buNone/>
              <a:defRPr sz="2000"/>
            </a:lvl1pPr>
            <a:lvl2pPr marL="273050" indent="-273050">
              <a:buFont typeface="+mj-lt"/>
              <a:buAutoNum type="arabicPeriod"/>
              <a:defRPr sz="2000"/>
            </a:lvl2pPr>
            <a:lvl3pPr marL="447675" indent="-174625">
              <a:defRPr sz="1600"/>
            </a:lvl3pPr>
            <a:lvl4pPr marL="623888" indent="-176213">
              <a:defRPr sz="1400"/>
            </a:lvl4pPr>
            <a:lvl5pPr marL="809625" indent="-1857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1014" y="1706318"/>
            <a:ext cx="11043004" cy="658814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99701" y="2479431"/>
            <a:ext cx="5414462" cy="3605457"/>
          </a:xfrm>
          <a:prstGeom prst="roundRect">
            <a:avLst>
              <a:gd name="adj" fmla="val 3458"/>
            </a:avLst>
          </a:prstGeom>
          <a:solidFill>
            <a:schemeClr val="bg2">
              <a:lumMod val="7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273050" indent="-273050">
              <a:buFont typeface="+mj-lt"/>
              <a:buAutoNum type="arabicPeriod"/>
              <a:defRPr sz="2000">
                <a:solidFill>
                  <a:schemeClr val="bg1"/>
                </a:solidFill>
              </a:defRPr>
            </a:lvl2pPr>
            <a:lvl3pPr marL="447675" indent="-174625">
              <a:defRPr sz="1600">
                <a:solidFill>
                  <a:schemeClr val="bg1"/>
                </a:solidFill>
              </a:defRPr>
            </a:lvl3pPr>
            <a:lvl4pPr marL="623888" indent="-176213">
              <a:defRPr sz="1400">
                <a:solidFill>
                  <a:schemeClr val="bg1"/>
                </a:solidFill>
              </a:defRPr>
            </a:lvl4pPr>
            <a:lvl5pPr marL="809625" indent="-185738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58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367258"/>
            <a:ext cx="11233150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533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022" y="178011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8309" y="178011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587022" y="404706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6388309" y="404706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7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505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81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14112" y="0"/>
            <a:ext cx="4081063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7402296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1016" y="587066"/>
            <a:ext cx="7402293" cy="10488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8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14113" y="1701007"/>
            <a:ext cx="3600050" cy="4383882"/>
          </a:xfrm>
          <a:prstGeom prst="roundRect">
            <a:avLst>
              <a:gd name="adj" fmla="val 5491"/>
            </a:avLst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7402296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0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84992" y="0"/>
            <a:ext cx="5310183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6" y="587066"/>
            <a:ext cx="6211813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6211815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707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84993" y="1701007"/>
            <a:ext cx="4829170" cy="4383882"/>
          </a:xfrm>
          <a:prstGeom prst="roundRect">
            <a:avLst>
              <a:gd name="adj" fmla="val 489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6211815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264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400638" y="0"/>
            <a:ext cx="7794539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5" y="587066"/>
            <a:ext cx="3758263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3758264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6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98959" y="1701007"/>
            <a:ext cx="7315204" cy="4384675"/>
          </a:xfrm>
          <a:prstGeom prst="roundRect">
            <a:avLst>
              <a:gd name="adj" fmla="val 347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3758264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678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16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386119" y="0"/>
            <a:ext cx="3911786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3758265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1" y="1701008"/>
            <a:ext cx="3758266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97907" y="0"/>
            <a:ext cx="3897269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2523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402576" y="1700213"/>
            <a:ext cx="3492000" cy="4384676"/>
          </a:xfrm>
          <a:prstGeom prst="roundRect">
            <a:avLst>
              <a:gd name="adj" fmla="val 5487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3758264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22163" y="1700213"/>
            <a:ext cx="3492000" cy="4384676"/>
          </a:xfrm>
          <a:prstGeom prst="roundRect">
            <a:avLst>
              <a:gd name="adj" fmla="val 6233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9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" y="1701006"/>
            <a:ext cx="12195176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3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6097588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97587" y="1701006"/>
            <a:ext cx="6097588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474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481014" y="1701007"/>
            <a:ext cx="5423508" cy="4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6"/>
          </p:nvPr>
        </p:nvSpPr>
        <p:spPr>
          <a:xfrm>
            <a:off x="6277551" y="1701007"/>
            <a:ext cx="5436612" cy="4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77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81013" y="1701801"/>
            <a:ext cx="5423909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286020" y="1701801"/>
            <a:ext cx="5428143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31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608362" y="1806749"/>
            <a:ext cx="5220000" cy="4176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20"/>
          </p:nvPr>
        </p:nvSpPr>
        <p:spPr>
          <a:xfrm>
            <a:off x="6392556" y="1806749"/>
            <a:ext cx="5220000" cy="4176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003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4066659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066659" y="1701006"/>
            <a:ext cx="4066659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31717" y="1701006"/>
            <a:ext cx="4066659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923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01269" y="1701007"/>
            <a:ext cx="3456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379716" y="1701007"/>
            <a:ext cx="3456000" cy="4383882"/>
          </a:xfrm>
          <a:prstGeom prst="roundRect">
            <a:avLst>
              <a:gd name="adj" fmla="val 646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258163" y="1700213"/>
            <a:ext cx="3456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491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Hea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0" y="6349512"/>
            <a:ext cx="1006302" cy="252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58221" y="6408736"/>
            <a:ext cx="3125014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9057" y="6408736"/>
            <a:ext cx="432112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 dirty="0" smtClean="0"/>
              <a:t>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700" r:id="rId3"/>
    <p:sldLayoutId id="2147483697" r:id="rId4"/>
    <p:sldLayoutId id="2147483663" r:id="rId5"/>
    <p:sldLayoutId id="2147483696" r:id="rId6"/>
    <p:sldLayoutId id="2147483701" r:id="rId7"/>
    <p:sldLayoutId id="2147483702" r:id="rId8"/>
    <p:sldLayoutId id="2147483698" r:id="rId9"/>
    <p:sldLayoutId id="2147483703" r:id="rId10"/>
    <p:sldLayoutId id="2147483687" r:id="rId11"/>
    <p:sldLayoutId id="2147483690" r:id="rId12"/>
    <p:sldLayoutId id="2147483673" r:id="rId13"/>
    <p:sldLayoutId id="2147483699" r:id="rId14"/>
    <p:sldLayoutId id="2147483664" r:id="rId15"/>
    <p:sldLayoutId id="2147483691" r:id="rId16"/>
    <p:sldLayoutId id="2147483692" r:id="rId17"/>
    <p:sldLayoutId id="2147483686" r:id="rId18"/>
    <p:sldLayoutId id="2147483666" r:id="rId19"/>
    <p:sldLayoutId id="2147483667" r:id="rId20"/>
    <p:sldLayoutId id="2147483679" r:id="rId21"/>
    <p:sldLayoutId id="2147483680" r:id="rId22"/>
    <p:sldLayoutId id="2147483677" r:id="rId23"/>
    <p:sldLayoutId id="2147483678" r:id="rId24"/>
    <p:sldLayoutId id="2147483672" r:id="rId25"/>
    <p:sldLayoutId id="2147483676" r:id="rId26"/>
    <p:sldLayoutId id="2147483674" r:id="rId27"/>
    <p:sldLayoutId id="2147483675" r:id="rId28"/>
    <p:sldLayoutId id="2147483681" r:id="rId29"/>
    <p:sldLayoutId id="2147483682" r:id="rId30"/>
    <p:sldLayoutId id="2147483684" r:id="rId31"/>
    <p:sldLayoutId id="2147483693" r:id="rId32"/>
    <p:sldLayoutId id="2147483694" r:id="rId33"/>
    <p:sldLayoutId id="2147483683" r:id="rId34"/>
    <p:sldLayoutId id="2147483685" r:id="rId35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p white 50%"/>
          <p:cNvSpPr/>
          <p:nvPr/>
        </p:nvSpPr>
        <p:spPr>
          <a:xfrm>
            <a:off x="6235606" y="2237174"/>
            <a:ext cx="5663368" cy="2718736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NR </a:t>
            </a:r>
            <a:r>
              <a:rPr lang="en-US"/>
              <a:t>RRM </a:t>
            </a:r>
            <a:r>
              <a:rPr lang="en-US" smtClean="0"/>
              <a:t>Load in 2020H1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3" name="Oval 2"/>
          <p:cNvSpPr/>
          <p:nvPr/>
        </p:nvSpPr>
        <p:spPr>
          <a:xfrm>
            <a:off x="8681767" y="3038586"/>
            <a:ext cx="92278" cy="92278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527862" y="3186424"/>
            <a:ext cx="492365" cy="218113"/>
          </a:xfrm>
          <a:prstGeom prst="rec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sz="1100" dirty="0" err="1">
                <a:solidFill>
                  <a:schemeClr val="accent5"/>
                </a:solidFill>
                <a:latin typeface="+mj-lt"/>
              </a:rPr>
              <a:t>Sitges</a:t>
            </a:r>
            <a:endParaRPr lang="en-US" sz="1100" dirty="0" smtClean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1" name="テキスト ボックス 1"/>
          <p:cNvSpPr txBox="1">
            <a:spLocks noChangeArrowheads="1"/>
          </p:cNvSpPr>
          <p:nvPr/>
        </p:nvSpPr>
        <p:spPr bwMode="auto">
          <a:xfrm>
            <a:off x="352237" y="5548750"/>
            <a:ext cx="81756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</a:t>
            </a:r>
            <a:r>
              <a:rPr lang="en-US" altLang="ja-JP" sz="1800" dirty="0" smtClean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#86 </a:t>
            </a:r>
            <a:r>
              <a:rPr lang="en-US" altLang="ja-JP" sz="1800" dirty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>
              <a:buNone/>
            </a:pP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Sitges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, Spain, December 9-12, 2019</a:t>
            </a:r>
          </a:p>
        </p:txBody>
      </p:sp>
      <p:sp>
        <p:nvSpPr>
          <p:cNvPr id="12" name="テキスト ボックス 4"/>
          <p:cNvSpPr txBox="1">
            <a:spLocks noChangeArrowheads="1"/>
          </p:cNvSpPr>
          <p:nvPr/>
        </p:nvSpPr>
        <p:spPr bwMode="auto">
          <a:xfrm>
            <a:off x="10635722" y="174065"/>
            <a:ext cx="14158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RP-192667</a:t>
            </a:r>
            <a:endParaRPr lang="en-US" altLang="ja-JP" sz="1800" dirty="0">
              <a:solidFill>
                <a:schemeClr val="bg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"/>
          <p:cNvSpPr txBox="1">
            <a:spLocks noChangeArrowheads="1"/>
          </p:cNvSpPr>
          <p:nvPr/>
        </p:nvSpPr>
        <p:spPr bwMode="auto">
          <a:xfrm>
            <a:off x="503237" y="2697756"/>
            <a:ext cx="1569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err="1" smtClean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</a:t>
            </a:r>
            <a:r>
              <a:rPr lang="en-US" altLang="ja-JP" sz="1800" dirty="0" smtClean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altLang="ja-JP" sz="1800" dirty="0" err="1" smtClean="0">
                <a:solidFill>
                  <a:schemeClr val="bg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inc.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tabLst>
                <a:tab pos="1074738" algn="l"/>
              </a:tabLst>
            </a:pPr>
            <a:r>
              <a:rPr lang="en-US" sz="2400" dirty="0" smtClean="0"/>
              <a:t>RAN4 is expected to close Rel-16 RRM core requirement in 2020Q1. However, current progress is actually behind the planned schedule due to</a:t>
            </a:r>
          </a:p>
          <a:p>
            <a:pPr lvl="1">
              <a:lnSpc>
                <a:spcPct val="150000"/>
              </a:lnSpc>
              <a:tabLst>
                <a:tab pos="1074738" algn="l"/>
              </a:tabLst>
            </a:pPr>
            <a:r>
              <a:rPr lang="en-US" sz="2400" dirty="0" smtClean="0"/>
              <a:t>Late start of some R16 WI</a:t>
            </a:r>
          </a:p>
          <a:p>
            <a:pPr lvl="1">
              <a:lnSpc>
                <a:spcPct val="150000"/>
              </a:lnSpc>
              <a:tabLst>
                <a:tab pos="1074738" algn="l"/>
              </a:tabLst>
            </a:pPr>
            <a:r>
              <a:rPr lang="en-US" sz="2400" dirty="0"/>
              <a:t>Insufficient TUs for </a:t>
            </a:r>
            <a:r>
              <a:rPr lang="en-US" sz="2400" dirty="0" smtClean="0"/>
              <a:t>online discussion</a:t>
            </a:r>
          </a:p>
          <a:p>
            <a:pPr>
              <a:lnSpc>
                <a:spcPct val="150000"/>
              </a:lnSpc>
              <a:tabLst>
                <a:tab pos="1074738" algn="l"/>
              </a:tabLst>
            </a:pPr>
            <a:r>
              <a:rPr lang="en-US" sz="2400" dirty="0" smtClean="0"/>
              <a:t>Since there is no urgent need to start R17 RAN4 work from 2020Q2. The suggestion is to </a:t>
            </a:r>
            <a:r>
              <a:rPr lang="en-US" sz="2400" b="1" dirty="0" smtClean="0"/>
              <a:t>extend selected Rel-16 RAN4 RRM works by one more quarter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34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Late start on R16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074738" algn="l"/>
              </a:tabLst>
            </a:pPr>
            <a:r>
              <a:rPr lang="en-US" sz="2000" dirty="0" smtClean="0"/>
              <a:t>Rel-16 WIs started from 2019Q2 but only </a:t>
            </a:r>
            <a:r>
              <a:rPr lang="en-US" sz="2000" dirty="0"/>
              <a:t>initial analysis for RRM spec impact </a:t>
            </a:r>
            <a:r>
              <a:rPr lang="en-US" sz="2000" dirty="0" smtClean="0"/>
              <a:t>were discussed</a:t>
            </a:r>
          </a:p>
          <a:p>
            <a:pPr lvl="1">
              <a:tabLst>
                <a:tab pos="1074738" algn="l"/>
              </a:tabLst>
            </a:pPr>
            <a:r>
              <a:rPr lang="en-US" sz="1800" dirty="0"/>
              <a:t>NR-based access to unlicensed </a:t>
            </a:r>
            <a:r>
              <a:rPr lang="en-US" sz="1800" dirty="0" smtClean="0"/>
              <a:t>spectrum</a:t>
            </a:r>
            <a:r>
              <a:rPr lang="en-US" sz="1800" dirty="0"/>
              <a:t>,</a:t>
            </a:r>
            <a:endParaRPr lang="en-US" sz="1800" dirty="0" smtClean="0"/>
          </a:p>
          <a:p>
            <a:pPr lvl="1">
              <a:tabLst>
                <a:tab pos="1074738" algn="l"/>
              </a:tabLst>
            </a:pPr>
            <a:r>
              <a:rPr lang="en-US" sz="1800" dirty="0"/>
              <a:t>5G V2X with NR </a:t>
            </a:r>
            <a:r>
              <a:rPr lang="en-US" sz="1800" dirty="0" err="1" smtClean="0"/>
              <a:t>sidelink</a:t>
            </a:r>
            <a:r>
              <a:rPr lang="en-US" sz="1800" dirty="0" smtClean="0"/>
              <a:t>,</a:t>
            </a:r>
          </a:p>
          <a:p>
            <a:pPr lvl="1">
              <a:tabLst>
                <a:tab pos="1074738" algn="l"/>
              </a:tabLst>
            </a:pPr>
            <a:r>
              <a:rPr lang="en-US" sz="1800" dirty="0" smtClean="0"/>
              <a:t>Multi-RAT </a:t>
            </a:r>
            <a:r>
              <a:rPr lang="en-US" sz="1800" dirty="0"/>
              <a:t>Dual-Connectivity and Carrier Aggregation </a:t>
            </a:r>
            <a:r>
              <a:rPr lang="en-US" sz="1800" dirty="0" smtClean="0"/>
              <a:t>enhancements</a:t>
            </a:r>
            <a:endParaRPr lang="en-US" sz="1600" dirty="0" smtClean="0"/>
          </a:p>
          <a:p>
            <a:pPr>
              <a:tabLst>
                <a:tab pos="1074738" algn="l"/>
              </a:tabLst>
            </a:pPr>
            <a:r>
              <a:rPr lang="en-US" sz="2000" dirty="0"/>
              <a:t>Rel-16 WIs started from 2019Q3 but only </a:t>
            </a:r>
            <a:r>
              <a:rPr lang="en-US" sz="2000" dirty="0" err="1"/>
              <a:t>workplans</a:t>
            </a:r>
            <a:r>
              <a:rPr lang="en-US" sz="2000" dirty="0"/>
              <a:t> were discussed</a:t>
            </a:r>
          </a:p>
          <a:p>
            <a:pPr lvl="1">
              <a:tabLst>
                <a:tab pos="1074738" algn="l"/>
              </a:tabLst>
            </a:pPr>
            <a:r>
              <a:rPr lang="en-US" sz="1800" dirty="0" smtClean="0"/>
              <a:t>NR </a:t>
            </a:r>
            <a:r>
              <a:rPr lang="en-US" sz="1800" dirty="0"/>
              <a:t>Positioning </a:t>
            </a:r>
            <a:r>
              <a:rPr lang="en-US" sz="1800" dirty="0" smtClean="0"/>
              <a:t>Support,</a:t>
            </a:r>
          </a:p>
          <a:p>
            <a:pPr lvl="1">
              <a:tabLst>
                <a:tab pos="1074738" algn="l"/>
              </a:tabLst>
            </a:pPr>
            <a:r>
              <a:rPr lang="en-US" sz="1800" dirty="0" smtClean="0"/>
              <a:t>NR </a:t>
            </a:r>
            <a:r>
              <a:rPr lang="en-US" sz="1800" dirty="0"/>
              <a:t>RRM requirement </a:t>
            </a:r>
            <a:r>
              <a:rPr lang="en-US" sz="1800" dirty="0" smtClean="0"/>
              <a:t>enhancement, </a:t>
            </a:r>
          </a:p>
          <a:p>
            <a:pPr lvl="1">
              <a:tabLst>
                <a:tab pos="1074738" algn="l"/>
              </a:tabLst>
            </a:pPr>
            <a:r>
              <a:rPr lang="en-US" sz="1800" dirty="0" smtClean="0"/>
              <a:t>RRM </a:t>
            </a:r>
            <a:r>
              <a:rPr lang="en-US" sz="1800" dirty="0"/>
              <a:t>requirements for CSI-RS based L3 </a:t>
            </a:r>
            <a:r>
              <a:rPr lang="en-US" sz="1800" dirty="0" smtClean="0"/>
              <a:t>measurement,</a:t>
            </a:r>
          </a:p>
          <a:p>
            <a:pPr lvl="1">
              <a:tabLst>
                <a:tab pos="1074738" algn="l"/>
              </a:tabLst>
            </a:pPr>
            <a:r>
              <a:rPr lang="en-US" sz="1800" dirty="0"/>
              <a:t>NR support for high speed train </a:t>
            </a:r>
            <a:r>
              <a:rPr lang="en-US" sz="1800" dirty="0" smtClean="0"/>
              <a:t>scenario: core part</a:t>
            </a:r>
          </a:p>
          <a:p>
            <a:pPr>
              <a:tabLst>
                <a:tab pos="1074738" algn="l"/>
              </a:tabLst>
            </a:pPr>
            <a:r>
              <a:rPr lang="en-US" sz="2400" b="1" i="1" u="sng" dirty="0" smtClean="0"/>
              <a:t>Observation 1</a:t>
            </a:r>
            <a:r>
              <a:rPr lang="en-US" sz="2400" b="1" i="1" dirty="0" smtClean="0"/>
              <a:t>: The technical discussion on many non-spectrum WIs actually started later than then originally-planned schedule.</a:t>
            </a:r>
            <a:endParaRPr lang="en-US" sz="2400" b="1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4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Insufficient TUs for Online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 smtClean="0"/>
              <a:t>The planned TU already exceeds RAN4 capacity</a:t>
            </a:r>
          </a:p>
          <a:p>
            <a:pPr lvl="1">
              <a:lnSpc>
                <a:spcPct val="100000"/>
              </a:lnSpc>
            </a:pPr>
            <a:endParaRPr lang="en-US" sz="1600" dirty="0"/>
          </a:p>
          <a:p>
            <a:pPr lvl="1">
              <a:lnSpc>
                <a:spcPct val="100000"/>
              </a:lnSpc>
            </a:pPr>
            <a:endParaRPr lang="en-US" sz="1400" dirty="0" smtClean="0"/>
          </a:p>
          <a:p>
            <a:pPr lvl="1">
              <a:lnSpc>
                <a:spcPct val="100000"/>
              </a:lnSpc>
            </a:pPr>
            <a:endParaRPr lang="en-US" sz="1400" dirty="0" smtClean="0"/>
          </a:p>
          <a:p>
            <a:pPr>
              <a:lnSpc>
                <a:spcPct val="100000"/>
              </a:lnSpc>
            </a:pPr>
            <a:endParaRPr lang="en-US" dirty="0" smtClean="0"/>
          </a:p>
          <a:p>
            <a:pPr>
              <a:lnSpc>
                <a:spcPct val="100000"/>
              </a:lnSpc>
            </a:pPr>
            <a:r>
              <a:rPr lang="en-US" sz="2000" dirty="0" smtClean="0"/>
              <a:t>Although </a:t>
            </a:r>
            <a:r>
              <a:rPr lang="en-US" sz="2000" dirty="0" err="1" smtClean="0"/>
              <a:t>chairmans</a:t>
            </a:r>
            <a:r>
              <a:rPr lang="en-US" sz="2000" dirty="0" smtClean="0"/>
              <a:t>, rapporteurs, topic leaders and delegates tried very hard, there is still no sufficient time to address open issues, e.g.,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1600" dirty="0"/>
              <a:t>NR-U: </a:t>
            </a:r>
            <a:r>
              <a:rPr lang="en-US" sz="1600" dirty="0" smtClean="0"/>
              <a:t>Total </a:t>
            </a:r>
            <a:r>
              <a:rPr lang="en-US" sz="1600" b="1" dirty="0"/>
              <a:t>38</a:t>
            </a:r>
            <a:r>
              <a:rPr lang="en-US" sz="1600" dirty="0"/>
              <a:t> open </a:t>
            </a:r>
            <a:r>
              <a:rPr lang="en-US" sz="1600" dirty="0" smtClean="0"/>
              <a:t>issues listed by topic leader. </a:t>
            </a:r>
            <a:r>
              <a:rPr lang="en-US" sz="1600" dirty="0"/>
              <a:t>O</a:t>
            </a:r>
            <a:r>
              <a:rPr lang="en-US" sz="1600" dirty="0" smtClean="0"/>
              <a:t>nly </a:t>
            </a:r>
            <a:r>
              <a:rPr lang="en-US" sz="1600" b="1" dirty="0"/>
              <a:t>12</a:t>
            </a:r>
            <a:r>
              <a:rPr lang="en-US" sz="1600" dirty="0"/>
              <a:t> were discussed online </a:t>
            </a:r>
            <a:r>
              <a:rPr lang="en-US" sz="1600" dirty="0" smtClean="0"/>
              <a:t>with additional </a:t>
            </a:r>
            <a:r>
              <a:rPr lang="en-US" sz="1600" b="1" dirty="0"/>
              <a:t>11</a:t>
            </a:r>
            <a:r>
              <a:rPr lang="en-US" sz="1600" dirty="0"/>
              <a:t> in ad-hoc </a:t>
            </a:r>
            <a:r>
              <a:rPr lang="en-US" sz="1600" dirty="0" smtClean="0"/>
              <a:t>session.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1600" dirty="0" smtClean="0"/>
              <a:t>Positioning: Total </a:t>
            </a:r>
            <a:r>
              <a:rPr lang="en-US" sz="1600" b="1" dirty="0" smtClean="0"/>
              <a:t>36</a:t>
            </a:r>
            <a:r>
              <a:rPr lang="en-US" sz="1600" dirty="0" smtClean="0"/>
              <a:t> open issues listed by topic leader. </a:t>
            </a:r>
            <a:r>
              <a:rPr lang="en-US" sz="1600" dirty="0"/>
              <a:t>Only </a:t>
            </a:r>
            <a:r>
              <a:rPr lang="en-US" sz="1600" b="1" dirty="0" smtClean="0"/>
              <a:t>7</a:t>
            </a:r>
            <a:r>
              <a:rPr lang="en-US" sz="1600" dirty="0" smtClean="0"/>
              <a:t> </a:t>
            </a:r>
            <a:r>
              <a:rPr lang="en-US" sz="1600" dirty="0"/>
              <a:t>were discussed online </a:t>
            </a:r>
            <a:r>
              <a:rPr lang="en-US" sz="1600" dirty="0" smtClean="0"/>
              <a:t>with additional </a:t>
            </a:r>
            <a:r>
              <a:rPr lang="en-US" sz="1600" b="1" dirty="0" smtClean="0"/>
              <a:t>6</a:t>
            </a:r>
            <a:r>
              <a:rPr lang="en-US" sz="1600" dirty="0" smtClean="0"/>
              <a:t> in </a:t>
            </a:r>
            <a:r>
              <a:rPr lang="en-US" sz="1600" dirty="0"/>
              <a:t>ad-hoc </a:t>
            </a:r>
            <a:r>
              <a:rPr lang="en-US" sz="1600" dirty="0" smtClean="0"/>
              <a:t>session.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1600" dirty="0" smtClean="0"/>
              <a:t>MR DC\CA enhancement: </a:t>
            </a:r>
            <a:r>
              <a:rPr lang="en-US" sz="1600" dirty="0"/>
              <a:t>Total </a:t>
            </a:r>
            <a:r>
              <a:rPr lang="en-US" sz="1600" b="1" dirty="0" smtClean="0"/>
              <a:t>18</a:t>
            </a:r>
            <a:r>
              <a:rPr lang="en-US" sz="1600" dirty="0" smtClean="0"/>
              <a:t> open </a:t>
            </a:r>
            <a:r>
              <a:rPr lang="en-US" sz="1600" dirty="0"/>
              <a:t>issues listed by topic leader. Only </a:t>
            </a:r>
            <a:r>
              <a:rPr lang="en-US" sz="1600" b="1" dirty="0" smtClean="0"/>
              <a:t>6</a:t>
            </a:r>
            <a:r>
              <a:rPr lang="en-US" sz="1600" dirty="0" smtClean="0"/>
              <a:t> </a:t>
            </a:r>
            <a:r>
              <a:rPr lang="en-US" sz="1600" dirty="0"/>
              <a:t>were discussed </a:t>
            </a:r>
            <a:r>
              <a:rPr lang="en-US" sz="1600" dirty="0" smtClean="0"/>
              <a:t>online.</a:t>
            </a:r>
            <a:endParaRPr lang="en-US" sz="1600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1600" dirty="0"/>
              <a:t>CSI-RS </a:t>
            </a:r>
            <a:r>
              <a:rPr lang="en-US" sz="1600" dirty="0" smtClean="0"/>
              <a:t>L3 measurement: Total </a:t>
            </a:r>
            <a:r>
              <a:rPr lang="en-US" sz="1600" b="1" dirty="0" smtClean="0"/>
              <a:t>6</a:t>
            </a:r>
            <a:r>
              <a:rPr lang="en-US" sz="1600" dirty="0" smtClean="0"/>
              <a:t> sub-agenda item planned. Only managed to treat </a:t>
            </a:r>
            <a:r>
              <a:rPr lang="en-US" sz="1600" b="1" dirty="0" smtClean="0"/>
              <a:t>2</a:t>
            </a:r>
            <a:r>
              <a:rPr lang="en-US" sz="1600" dirty="0" smtClean="0"/>
              <a:t>.</a:t>
            </a:r>
          </a:p>
          <a:p>
            <a:pPr>
              <a:lnSpc>
                <a:spcPct val="100000"/>
              </a:lnSpc>
            </a:pPr>
            <a:r>
              <a:rPr lang="en-US" sz="2400" b="1" i="1" u="sng" dirty="0" smtClean="0"/>
              <a:t>Observation 2</a:t>
            </a:r>
            <a:r>
              <a:rPr lang="en-US" sz="2400" b="1" i="1" dirty="0" smtClean="0"/>
              <a:t>: The current RAN4 RD TUs in 2019Q4 and 2020Q1 are insufficient for online discussion and decision.</a:t>
            </a:r>
            <a:endParaRPr lang="en-US" sz="2400" b="1" i="1" dirty="0"/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876095"/>
              </p:ext>
            </p:extLst>
          </p:nvPr>
        </p:nvGraphicFramePr>
        <p:xfrm>
          <a:off x="1863508" y="2031101"/>
          <a:ext cx="8354869" cy="162649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197799"/>
                <a:gridCol w="615707"/>
                <a:gridCol w="615707"/>
                <a:gridCol w="615707"/>
                <a:gridCol w="615707"/>
                <a:gridCol w="615707"/>
                <a:gridCol w="615707"/>
                <a:gridCol w="615707"/>
                <a:gridCol w="615707"/>
                <a:gridCol w="615707"/>
                <a:gridCol w="615707"/>
              </a:tblGrid>
              <a:tr h="271083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NR Tus in RAN4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2019Q4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2020Q1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2020Q2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</a:tr>
              <a:tr h="271083">
                <a:tc v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271083">
                <a:tc v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92bis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92bis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94bis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94bis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2710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total used capacity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27.55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28.5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18.85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17.75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20.55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15.25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15.25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2710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available capacity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u="none" strike="noStrike" dirty="0">
                          <a:effectLst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2710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remaining/exceeded capacity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-3.85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-5.55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22.75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-0.25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22.75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-0.25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34" charset="-127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16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Necessarity</a:t>
            </a:r>
            <a:r>
              <a:rPr lang="en-US" dirty="0" smtClean="0"/>
              <a:t> to start RAN4 R17 at 2020Q2?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 smtClean="0"/>
              <a:t>Usually, RAN4 RRM core requirements highly depend on the design in RAN1 and RAN2. Without concrete RAN1 and RAN2 design, RAN4 has only limited thing to discuss</a:t>
            </a:r>
            <a:endParaRPr lang="en-US" dirty="0" smtClean="0"/>
          </a:p>
          <a:p>
            <a:pPr lvl="1">
              <a:lnSpc>
                <a:spcPct val="100000"/>
              </a:lnSpc>
            </a:pPr>
            <a:r>
              <a:rPr lang="en-US" dirty="0" smtClean="0"/>
              <a:t>Experience in Rel-16</a:t>
            </a:r>
          </a:p>
          <a:p>
            <a:pPr lvl="3">
              <a:lnSpc>
                <a:spcPct val="100000"/>
              </a:lnSpc>
            </a:pPr>
            <a:r>
              <a:rPr lang="en-US" sz="1800" dirty="0" smtClean="0"/>
              <a:t>Physical signal structure of SLSS is needed before RAN4 starts simulation campaign</a:t>
            </a:r>
          </a:p>
          <a:p>
            <a:pPr lvl="3">
              <a:lnSpc>
                <a:spcPct val="100000"/>
              </a:lnSpc>
            </a:pPr>
            <a:r>
              <a:rPr lang="en-US" sz="1800" dirty="0" smtClean="0"/>
              <a:t>PRS signal design should be concluded before RAN4 starts to discuss RSTD requirements</a:t>
            </a:r>
          </a:p>
          <a:p>
            <a:pPr lvl="3">
              <a:lnSpc>
                <a:spcPct val="100000"/>
              </a:lnSpc>
            </a:pPr>
            <a:r>
              <a:rPr lang="en-US" sz="1800" dirty="0" err="1" smtClean="0"/>
              <a:t>SCell</a:t>
            </a:r>
            <a:r>
              <a:rPr lang="en-US" sz="1800" dirty="0" smtClean="0"/>
              <a:t> Dormancy behavior should be first agreed in other WGs before RAN4 can discuss the activation delay</a:t>
            </a:r>
          </a:p>
          <a:p>
            <a:pPr lvl="3">
              <a:lnSpc>
                <a:spcPct val="100000"/>
              </a:lnSpc>
            </a:pPr>
            <a:r>
              <a:rPr lang="en-US" sz="1800" dirty="0" smtClean="0"/>
              <a:t>UE behavior on relaxed measurement in IDLE mode should be concluded in RAN2 before RAN4 introduces the corresponding requirements</a:t>
            </a:r>
          </a:p>
          <a:p>
            <a:pPr lvl="3">
              <a:lnSpc>
                <a:spcPct val="100000"/>
              </a:lnSpc>
            </a:pPr>
            <a:r>
              <a:rPr lang="en-US" sz="1800" dirty="0" smtClean="0"/>
              <a:t>RACH-less HO was discussed in RAN4 for 3 meetings, but RAN2 agreed not to support it in Aug meeting</a:t>
            </a:r>
          </a:p>
          <a:p>
            <a:pPr lvl="3">
              <a:lnSpc>
                <a:spcPct val="100000"/>
              </a:lnSpc>
            </a:pPr>
            <a:r>
              <a:rPr lang="en-US" sz="1800" dirty="0" smtClean="0"/>
              <a:t>…, etc.</a:t>
            </a:r>
          </a:p>
          <a:p>
            <a:pPr>
              <a:lnSpc>
                <a:spcPct val="100000"/>
              </a:lnSpc>
            </a:pPr>
            <a:r>
              <a:rPr lang="en-US" sz="2400" b="1" i="1" u="sng" dirty="0"/>
              <a:t>Observation </a:t>
            </a:r>
            <a:r>
              <a:rPr lang="en-US" sz="2400" b="1" i="1" u="sng" dirty="0" smtClean="0"/>
              <a:t>3</a:t>
            </a:r>
            <a:r>
              <a:rPr lang="en-US" sz="2400" b="1" i="1" dirty="0" smtClean="0"/>
              <a:t>: Allocating RAN4 RD TUs in the early phase of a release does not always guarantee the progress as expected.</a:t>
            </a:r>
            <a:endParaRPr lang="en-US" sz="2400" b="1" i="1" dirty="0"/>
          </a:p>
          <a:p>
            <a:pPr>
              <a:lnSpc>
                <a:spcPct val="100000"/>
              </a:lnSpc>
            </a:pPr>
            <a:endParaRPr lang="en-US" sz="2400" dirty="0" smtClean="0"/>
          </a:p>
          <a:p>
            <a:pPr lvl="2"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576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4" y="1686592"/>
            <a:ext cx="11233149" cy="4383881"/>
          </a:xfrm>
        </p:spPr>
        <p:txBody>
          <a:bodyPr/>
          <a:lstStyle/>
          <a:p>
            <a:pPr>
              <a:lnSpc>
                <a:spcPct val="100000"/>
              </a:lnSpc>
              <a:tabLst>
                <a:tab pos="1074738" algn="l"/>
              </a:tabLst>
            </a:pPr>
            <a:r>
              <a:rPr lang="en-US" sz="2400" b="1" u="sng" dirty="0" smtClean="0"/>
              <a:t>Proposal 1</a:t>
            </a:r>
            <a:r>
              <a:rPr lang="en-US" sz="2400" dirty="0" smtClean="0"/>
              <a:t>: The finalization of RAN4 RRM core requirements of the following Rel-16 WIs are further extended by one quarter to 2020Q2: NR-U, V2X, MR DC/CA enhancement, UE power saving, positioning, enhanced MIMO, RRM enhancement, CSI-RS L3 measurement. </a:t>
            </a:r>
          </a:p>
          <a:p>
            <a:pPr lvl="1">
              <a:lnSpc>
                <a:spcPct val="100000"/>
              </a:lnSpc>
              <a:tabLst>
                <a:tab pos="1074738" algn="l"/>
              </a:tabLst>
            </a:pPr>
            <a:endParaRPr lang="en-US" sz="16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grpSp>
        <p:nvGrpSpPr>
          <p:cNvPr id="54" name="Group 53"/>
          <p:cNvGrpSpPr/>
          <p:nvPr/>
        </p:nvGrpSpPr>
        <p:grpSpPr>
          <a:xfrm>
            <a:off x="489666" y="2927090"/>
            <a:ext cx="10966271" cy="3665146"/>
            <a:chOff x="433023" y="2692310"/>
            <a:chExt cx="10966271" cy="3665146"/>
          </a:xfrm>
        </p:grpSpPr>
        <p:grpSp>
          <p:nvGrpSpPr>
            <p:cNvPr id="53" name="Group 52"/>
            <p:cNvGrpSpPr/>
            <p:nvPr/>
          </p:nvGrpSpPr>
          <p:grpSpPr>
            <a:xfrm>
              <a:off x="433023" y="2692310"/>
              <a:ext cx="10966271" cy="2815758"/>
              <a:chOff x="433023" y="2692310"/>
              <a:chExt cx="10966271" cy="2815758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2257469" y="2867597"/>
                <a:ext cx="3950554" cy="1231557"/>
                <a:chOff x="2556289" y="1202235"/>
                <a:chExt cx="5163949" cy="2115718"/>
              </a:xfrm>
            </p:grpSpPr>
            <p:grpSp>
              <p:nvGrpSpPr>
                <p:cNvPr id="38" name="Group 37"/>
                <p:cNvGrpSpPr/>
                <p:nvPr/>
              </p:nvGrpSpPr>
              <p:grpSpPr>
                <a:xfrm>
                  <a:off x="2556289" y="1202235"/>
                  <a:ext cx="5163949" cy="1752057"/>
                  <a:chOff x="1180207" y="1771974"/>
                  <a:chExt cx="4033643" cy="1335054"/>
                </a:xfrm>
              </p:grpSpPr>
              <p:sp>
                <p:nvSpPr>
                  <p:cNvPr id="42" name="Right Arrow 41"/>
                  <p:cNvSpPr/>
                  <p:nvPr/>
                </p:nvSpPr>
                <p:spPr>
                  <a:xfrm>
                    <a:off x="1180207" y="2103778"/>
                    <a:ext cx="4033643" cy="857335"/>
                  </a:xfrm>
                  <a:prstGeom prst="rightArrow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43" name="Straight Connector 42"/>
                  <p:cNvCxnSpPr/>
                  <p:nvPr/>
                </p:nvCxnSpPr>
                <p:spPr>
                  <a:xfrm>
                    <a:off x="5213850" y="1971618"/>
                    <a:ext cx="0" cy="113541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43"/>
                  <p:cNvCxnSpPr/>
                  <p:nvPr/>
                </p:nvCxnSpPr>
                <p:spPr>
                  <a:xfrm flipH="1">
                    <a:off x="2492265" y="2103778"/>
                    <a:ext cx="8092" cy="665911"/>
                  </a:xfrm>
                  <a:prstGeom prst="line">
                    <a:avLst/>
                  </a:prstGeom>
                  <a:ln w="12700">
                    <a:solidFill>
                      <a:srgbClr val="0000FF"/>
                    </a:solidFill>
                    <a:prstDash val="lg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" name="Rectangle 44"/>
                  <p:cNvSpPr/>
                  <p:nvPr/>
                </p:nvSpPr>
                <p:spPr>
                  <a:xfrm>
                    <a:off x="1202342" y="2366482"/>
                    <a:ext cx="1281831" cy="33192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Rectangle 45"/>
                  <p:cNvSpPr/>
                  <p:nvPr/>
                </p:nvSpPr>
                <p:spPr>
                  <a:xfrm>
                    <a:off x="3442978" y="2332800"/>
                    <a:ext cx="188616" cy="399290"/>
                  </a:xfrm>
                  <a:prstGeom prst="rect">
                    <a:avLst/>
                  </a:prstGeom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7" name="Rectangle 46"/>
                  <p:cNvSpPr/>
                  <p:nvPr/>
                </p:nvSpPr>
                <p:spPr>
                  <a:xfrm>
                    <a:off x="1972090" y="1771974"/>
                    <a:ext cx="1056535" cy="399290"/>
                  </a:xfrm>
                  <a:prstGeom prst="rect">
                    <a:avLst/>
                  </a:prstGeom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en-US" b="1" dirty="0" smtClean="0">
                        <a:solidFill>
                          <a:srgbClr val="0000FF"/>
                        </a:solidFill>
                      </a:rPr>
                      <a:t>Late start</a:t>
                    </a:r>
                    <a:endParaRPr lang="en-US" b="1" dirty="0">
                      <a:solidFill>
                        <a:srgbClr val="0000FF"/>
                      </a:solidFill>
                    </a:endParaRPr>
                  </a:p>
                </p:txBody>
              </p:sp>
            </p:grpSp>
            <p:sp>
              <p:nvSpPr>
                <p:cNvPr id="39" name="Rectangle 38"/>
                <p:cNvSpPr/>
                <p:nvPr/>
              </p:nvSpPr>
              <p:spPr>
                <a:xfrm>
                  <a:off x="4305787" y="1980928"/>
                  <a:ext cx="2889050" cy="435602"/>
                </a:xfrm>
                <a:prstGeom prst="rect">
                  <a:avLst/>
                </a:prstGeom>
                <a:solidFill>
                  <a:srgbClr val="FF0000">
                    <a:alpha val="41176"/>
                  </a:srgbClr>
                </a:solidFill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0" name="Straight Connector 39"/>
                <p:cNvCxnSpPr>
                  <a:endCxn id="41" idx="0"/>
                </p:cNvCxnSpPr>
                <p:nvPr/>
              </p:nvCxnSpPr>
              <p:spPr>
                <a:xfrm flipH="1">
                  <a:off x="5138265" y="2416673"/>
                  <a:ext cx="501642" cy="377272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Rectangle 40"/>
                <p:cNvSpPr/>
                <p:nvPr/>
              </p:nvSpPr>
              <p:spPr>
                <a:xfrm>
                  <a:off x="4161115" y="2793945"/>
                  <a:ext cx="1954299" cy="524008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rgbClr val="FF0000"/>
                      </a:solidFill>
                    </a:rPr>
                    <a:t>Insufficient TU</a:t>
                  </a:r>
                  <a:endParaRPr lang="en-US" b="1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2249673" y="4276511"/>
                <a:ext cx="6075207" cy="1231557"/>
                <a:chOff x="2546100" y="1202235"/>
                <a:chExt cx="7941179" cy="2115718"/>
              </a:xfrm>
            </p:grpSpPr>
            <p:grpSp>
              <p:nvGrpSpPr>
                <p:cNvPr id="29" name="Group 28"/>
                <p:cNvGrpSpPr/>
                <p:nvPr/>
              </p:nvGrpSpPr>
              <p:grpSpPr>
                <a:xfrm>
                  <a:off x="2546100" y="1202235"/>
                  <a:ext cx="7941179" cy="1560566"/>
                  <a:chOff x="1172248" y="1771974"/>
                  <a:chExt cx="6202982" cy="1189139"/>
                </a:xfrm>
              </p:grpSpPr>
              <p:sp>
                <p:nvSpPr>
                  <p:cNvPr id="33" name="Right Arrow 32"/>
                  <p:cNvSpPr/>
                  <p:nvPr/>
                </p:nvSpPr>
                <p:spPr>
                  <a:xfrm>
                    <a:off x="1172248" y="2103778"/>
                    <a:ext cx="6202982" cy="857335"/>
                  </a:xfrm>
                  <a:prstGeom prst="rightArrow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34" name="Straight Connector 33"/>
                  <p:cNvCxnSpPr/>
                  <p:nvPr/>
                </p:nvCxnSpPr>
                <p:spPr>
                  <a:xfrm flipH="1">
                    <a:off x="2492265" y="2103778"/>
                    <a:ext cx="8092" cy="665911"/>
                  </a:xfrm>
                  <a:prstGeom prst="line">
                    <a:avLst/>
                  </a:prstGeom>
                  <a:ln w="12700">
                    <a:solidFill>
                      <a:srgbClr val="0000FF"/>
                    </a:solidFill>
                    <a:prstDash val="lg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Rectangle 34"/>
                  <p:cNvSpPr/>
                  <p:nvPr/>
                </p:nvSpPr>
                <p:spPr>
                  <a:xfrm>
                    <a:off x="1202342" y="2366482"/>
                    <a:ext cx="1281831" cy="33192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6" name="Rectangle 35"/>
                  <p:cNvSpPr/>
                  <p:nvPr/>
                </p:nvSpPr>
                <p:spPr>
                  <a:xfrm>
                    <a:off x="3002374" y="2287721"/>
                    <a:ext cx="1258440" cy="483471"/>
                  </a:xfrm>
                  <a:prstGeom prst="rect">
                    <a:avLst/>
                  </a:prstGeom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en-US" dirty="0" smtClean="0"/>
                      <a:t>Rel-16 </a:t>
                    </a:r>
                    <a:r>
                      <a:rPr lang="en-US" dirty="0"/>
                      <a:t>core</a:t>
                    </a:r>
                  </a:p>
                </p:txBody>
              </p:sp>
              <p:sp>
                <p:nvSpPr>
                  <p:cNvPr id="37" name="Rectangle 36"/>
                  <p:cNvSpPr/>
                  <p:nvPr/>
                </p:nvSpPr>
                <p:spPr>
                  <a:xfrm>
                    <a:off x="1972090" y="1771974"/>
                    <a:ext cx="1056535" cy="399290"/>
                  </a:xfrm>
                  <a:prstGeom prst="rect">
                    <a:avLst/>
                  </a:prstGeom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en-US" b="1" dirty="0" smtClean="0">
                        <a:solidFill>
                          <a:srgbClr val="0000FF"/>
                        </a:solidFill>
                      </a:rPr>
                      <a:t>Late start</a:t>
                    </a:r>
                    <a:endParaRPr lang="en-US" b="1" dirty="0">
                      <a:solidFill>
                        <a:srgbClr val="0000FF"/>
                      </a:solidFill>
                    </a:endParaRPr>
                  </a:p>
                </p:txBody>
              </p:sp>
            </p:grpSp>
            <p:sp>
              <p:nvSpPr>
                <p:cNvPr id="30" name="Rectangle 29"/>
                <p:cNvSpPr/>
                <p:nvPr/>
              </p:nvSpPr>
              <p:spPr>
                <a:xfrm>
                  <a:off x="4299135" y="1982438"/>
                  <a:ext cx="2889052" cy="435601"/>
                </a:xfrm>
                <a:prstGeom prst="rect">
                  <a:avLst/>
                </a:prstGeom>
                <a:solidFill>
                  <a:srgbClr val="FF0000">
                    <a:alpha val="41176"/>
                  </a:srgbClr>
                </a:solidFill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1" name="Straight Connector 30"/>
                <p:cNvCxnSpPr>
                  <a:endCxn id="32" idx="0"/>
                </p:cNvCxnSpPr>
                <p:nvPr/>
              </p:nvCxnSpPr>
              <p:spPr>
                <a:xfrm flipH="1">
                  <a:off x="5138265" y="2416673"/>
                  <a:ext cx="501642" cy="377272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4161115" y="2793945"/>
                  <a:ext cx="1954299" cy="524008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rgbClr val="FF0000"/>
                      </a:solidFill>
                    </a:rPr>
                    <a:t>Insufficient TU</a:t>
                  </a:r>
                  <a:endParaRPr lang="en-US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26" name="Rectangle 25"/>
              <p:cNvSpPr/>
              <p:nvPr/>
            </p:nvSpPr>
            <p:spPr>
              <a:xfrm>
                <a:off x="5182903" y="2692310"/>
                <a:ext cx="2050241" cy="36933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b="1" dirty="0" smtClean="0"/>
                  <a:t>Finalization: 2020Q1</a:t>
                </a:r>
                <a:endParaRPr lang="en-US" b="1" dirty="0"/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8324880" y="4414345"/>
                <a:ext cx="0" cy="86735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ectangle 27"/>
              <p:cNvSpPr/>
              <p:nvPr/>
            </p:nvSpPr>
            <p:spPr>
              <a:xfrm>
                <a:off x="7299759" y="4051903"/>
                <a:ext cx="2050241" cy="36933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b="1" dirty="0" smtClean="0"/>
                  <a:t>Finalization: 2020Q2</a:t>
                </a:r>
                <a:endParaRPr lang="en-US" b="1" dirty="0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33023" y="3296019"/>
                <a:ext cx="1816651" cy="30502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dirty="0"/>
                  <a:t>Current </a:t>
                </a:r>
                <a:r>
                  <a:rPr lang="en-US" dirty="0" smtClean="0"/>
                  <a:t>situation:</a:t>
                </a:r>
                <a:endParaRPr lang="en-US" dirty="0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859260" y="4690204"/>
                <a:ext cx="1046761" cy="30502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dirty="0" smtClean="0"/>
                  <a:t>Proposal:</a:t>
                </a:r>
                <a:endParaRPr lang="en-US" dirty="0"/>
              </a:p>
            </p:txBody>
          </p:sp>
          <p:sp>
            <p:nvSpPr>
              <p:cNvPr id="20" name="Right Arrow 19"/>
              <p:cNvSpPr/>
              <p:nvPr/>
            </p:nvSpPr>
            <p:spPr>
              <a:xfrm>
                <a:off x="6296086" y="3121067"/>
                <a:ext cx="5103207" cy="654932"/>
              </a:xfrm>
              <a:prstGeom prst="rightArrow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Rel-16 perf + Rel-17 core</a:t>
                </a:r>
                <a:endParaRPr lang="en-US" dirty="0"/>
              </a:p>
            </p:txBody>
          </p:sp>
          <p:sp>
            <p:nvSpPr>
              <p:cNvPr id="18" name="Right Arrow 17"/>
              <p:cNvSpPr/>
              <p:nvPr/>
            </p:nvSpPr>
            <p:spPr>
              <a:xfrm>
                <a:off x="8424532" y="4529749"/>
                <a:ext cx="2974762" cy="654932"/>
              </a:xfrm>
              <a:prstGeom prst="rightArrow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Rel-16 perf + Rel-17 core</a:t>
                </a: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3988478" y="3268121"/>
                <a:ext cx="1232517" cy="36933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dirty="0" smtClean="0"/>
                  <a:t>Rel-16 </a:t>
                </a:r>
                <a:r>
                  <a:rPr lang="en-US" dirty="0"/>
                  <a:t>core</a:t>
                </a:r>
              </a:p>
            </p:txBody>
          </p:sp>
          <p:sp>
            <p:nvSpPr>
              <p:cNvPr id="50" name="Left Brace 49"/>
              <p:cNvSpPr/>
              <p:nvPr/>
            </p:nvSpPr>
            <p:spPr>
              <a:xfrm rot="16200000">
                <a:off x="6864159" y="4099373"/>
                <a:ext cx="349701" cy="2372441"/>
              </a:xfrm>
              <a:prstGeom prst="leftBrace">
                <a:avLst>
                  <a:gd name="adj1" fmla="val 56848"/>
                  <a:gd name="adj2" fmla="val 49659"/>
                </a:avLst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5252186" y="5434126"/>
              <a:ext cx="348798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smtClean="0"/>
                <a:t>Additional time for better requirement quality and concrete RAN1/RAN2 Rel-17 </a:t>
              </a:r>
              <a:r>
                <a:rPr lang="en-US" b="1" dirty="0"/>
                <a:t>design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Thank You!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650A32-1065-4CDF-A074-9ECC94F8DB6D}">
  <ds:schemaRefs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  <ds:schemaRef ds:uri="9238aee7-caa6-41e3-83d0-457e088803cc"/>
    <ds:schemaRef ds:uri="554bdb6f-217d-4cda-85cc-0ca32126c36c"/>
  </ds:schemaRefs>
</ds:datastoreItem>
</file>

<file path=customXml/itemProps2.xml><?xml version="1.0" encoding="utf-8"?>
<ds:datastoreItem xmlns:ds="http://schemas.openxmlformats.org/officeDocument/2006/customXml" ds:itemID="{DF6B473C-5949-44E9-AC18-7E942F304B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E0E3D87-8C1F-4FED-B409-DA741F39FE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MediaTek_PPT_Template_16x9_Internal Use</Template>
  <TotalTime>39766</TotalTime>
  <Words>697</Words>
  <Application>Microsoft Office PowerPoint</Application>
  <PresentationFormat>Custom</PresentationFormat>
  <Paragraphs>131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Malgun Gothic</vt:lpstr>
      <vt:lpstr>Meiryo UI</vt:lpstr>
      <vt:lpstr>Arial</vt:lpstr>
      <vt:lpstr>Calibri</vt:lpstr>
      <vt:lpstr>Calibri Light</vt:lpstr>
      <vt:lpstr>MediaTek_PPT_Template_16x9_Internal Use</vt:lpstr>
      <vt:lpstr>NR RRM Load in 2020H1</vt:lpstr>
      <vt:lpstr>Introduction</vt:lpstr>
      <vt:lpstr>Late start on R16 WI</vt:lpstr>
      <vt:lpstr>Insufficient TUs for Online Discussion</vt:lpstr>
      <vt:lpstr>Necessarity to start RAN4 R17 at 2020Q2?</vt:lpstr>
      <vt:lpstr>Proposal</vt:lpstr>
      <vt:lpstr>Thank You!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TSG#80 Coordination</dc:title>
  <dc:creator>MediaTek</dc:creator>
  <cp:lastModifiedBy>MediaTek Inc.</cp:lastModifiedBy>
  <cp:revision>1013</cp:revision>
  <dcterms:created xsi:type="dcterms:W3CDTF">2018-05-24T11:40:28Z</dcterms:created>
  <dcterms:modified xsi:type="dcterms:W3CDTF">2019-12-02T18:49:55Z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</Properties>
</file>