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49" r:id="rId2"/>
    <p:sldId id="354" r:id="rId3"/>
    <p:sldId id="355" r:id="rId4"/>
    <p:sldId id="356" r:id="rId5"/>
    <p:sldId id="357" r:id="rId6"/>
    <p:sldId id="358" r:id="rId7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www.3gpp.org/ftp/Meetings_3GPP_SYNC/RAN4/Inbox/R4-1915937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Adding new objective in NR RRM enhancement WI</a:t>
            </a:r>
            <a:r>
              <a:rPr lang="fi-FI" dirty="0"/>
              <a:t/>
            </a:r>
            <a:br>
              <a:rPr lang="fi-FI" dirty="0"/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RAN#86	</a:t>
            </a:r>
            <a:r>
              <a:rPr lang="en-US" b="1" dirty="0" smtClean="0">
                <a:latin typeface="+mj-lt"/>
              </a:rPr>
              <a:t>RP-192666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err="1" smtClean="0"/>
              <a:t>Sitges</a:t>
            </a:r>
            <a:r>
              <a:rPr lang="en-US" dirty="0" smtClean="0"/>
              <a:t>, Spain – December 9</a:t>
            </a:r>
            <a:r>
              <a:rPr lang="en-US" baseline="30000" dirty="0" smtClean="0"/>
              <a:t>th</a:t>
            </a:r>
            <a:r>
              <a:rPr lang="en-US" dirty="0" smtClean="0"/>
              <a:t>-12</a:t>
            </a:r>
            <a:r>
              <a:rPr lang="en-US" baseline="30000" dirty="0" smtClean="0"/>
              <a:t>th</a:t>
            </a:r>
            <a:r>
              <a:rPr lang="en-US" dirty="0" smtClean="0"/>
              <a:t>, 2019	Agenda Item </a:t>
            </a:r>
            <a:r>
              <a:rPr lang="en-US" dirty="0" smtClean="0"/>
              <a:t>9.4.25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ts val="2880"/>
              </a:lnSpc>
              <a:tabLst>
                <a:tab pos="1074738" algn="l"/>
              </a:tabLst>
            </a:pPr>
            <a:r>
              <a:rPr lang="en-US" dirty="0" smtClean="0"/>
              <a:t>TCI-state </a:t>
            </a:r>
            <a:r>
              <a:rPr lang="en-US" dirty="0"/>
              <a:t>switch requirements </a:t>
            </a:r>
            <a:r>
              <a:rPr lang="en-US" dirty="0" smtClean="0"/>
              <a:t>are defined </a:t>
            </a:r>
            <a:r>
              <a:rPr lang="en-US" dirty="0"/>
              <a:t>in </a:t>
            </a:r>
            <a:r>
              <a:rPr lang="en-US" dirty="0" smtClean="0"/>
              <a:t>TS38.133 §8.10</a:t>
            </a:r>
            <a:endParaRPr lang="en-US" dirty="0"/>
          </a:p>
          <a:p>
            <a:pPr lvl="1">
              <a:lnSpc>
                <a:spcPts val="2880"/>
              </a:lnSpc>
              <a:tabLst>
                <a:tab pos="1074738" algn="l"/>
              </a:tabLst>
            </a:pPr>
            <a:r>
              <a:rPr lang="en-US" dirty="0" smtClean="0"/>
              <a:t>Only a </a:t>
            </a:r>
            <a:r>
              <a:rPr lang="en-US" dirty="0"/>
              <a:t>subset of the functionality defined in RAN1 and RAN2 </a:t>
            </a:r>
            <a:r>
              <a:rPr lang="en-US" dirty="0" smtClean="0"/>
              <a:t>specifications is covered in RAN4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62041820"/>
              </p:ext>
            </p:extLst>
          </p:nvPr>
        </p:nvGraphicFramePr>
        <p:xfrm>
          <a:off x="6291263" y="1700213"/>
          <a:ext cx="5422900" cy="3174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5928"/>
                <a:gridCol w="1536972"/>
              </a:tblGrid>
              <a:tr h="685864">
                <a:tc>
                  <a:txBody>
                    <a:bodyPr/>
                    <a:lstStyle/>
                    <a:p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RAN1/RAN2 coverage:</a:t>
                      </a:r>
                    </a:p>
                    <a:p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Functionalities</a:t>
                      </a:r>
                      <a:r>
                        <a:rPr lang="fi-FI" sz="1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fi-FI" sz="1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 TCI-state switch and UL spatial relation </a:t>
                      </a:r>
                      <a:r>
                        <a:rPr lang="fi-FI" sz="1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switch</a:t>
                      </a:r>
                      <a:endParaRPr lang="fi-FI" sz="16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RAN4</a:t>
                      </a:r>
                      <a:r>
                        <a:rPr lang="fi-FI" sz="16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requirements</a:t>
                      </a:r>
                      <a:endParaRPr lang="fi-FI" sz="16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1922">
                <a:tc>
                  <a:txBody>
                    <a:bodyPr/>
                    <a:lstStyle/>
                    <a:p>
                      <a:r>
                        <a:rPr lang="fi-FI" sz="1600" b="0" dirty="0" smtClean="0"/>
                        <a:t>PDSCH (DCI,</a:t>
                      </a:r>
                      <a:r>
                        <a:rPr lang="fi-FI" sz="1600" b="0" baseline="0" dirty="0" smtClean="0"/>
                        <a:t> MAC and RRC triggering</a:t>
                      </a:r>
                      <a:r>
                        <a:rPr lang="fi-FI" sz="1600" b="0" dirty="0" smtClean="0"/>
                        <a:t>)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endParaRPr lang="en-US" sz="16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922">
                <a:tc>
                  <a:txBody>
                    <a:bodyPr/>
                    <a:lstStyle/>
                    <a:p>
                      <a:r>
                        <a:rPr lang="fi-FI" sz="1600" b="0" dirty="0" smtClean="0"/>
                        <a:t>PDCCH (MAC and RRC triggering)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endParaRPr lang="en-US" sz="16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922">
                <a:tc>
                  <a:txBody>
                    <a:bodyPr/>
                    <a:lstStyle/>
                    <a:p>
                      <a:r>
                        <a:rPr lang="fi-FI" sz="1600" b="0" dirty="0" smtClean="0"/>
                        <a:t>CSI reporting (DCI, MAC and RRC triggering)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mtClean="0">
                          <a:solidFill>
                            <a:schemeClr val="accent2"/>
                          </a:solidFill>
                          <a:latin typeface="+mn-lt"/>
                          <a:sym typeface="Wingdings" panose="05000000000000000000" pitchFamily="2" charset="2"/>
                        </a:rPr>
                        <a:t></a:t>
                      </a:r>
                      <a:endParaRPr lang="en-US" sz="1600" b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922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PUSCH (DCI)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mtClean="0">
                          <a:solidFill>
                            <a:schemeClr val="accent2"/>
                          </a:solidFill>
                          <a:latin typeface="+mn-lt"/>
                          <a:sym typeface="Wingdings" panose="05000000000000000000" pitchFamily="2" charset="2"/>
                        </a:rPr>
                        <a:t></a:t>
                      </a:r>
                      <a:endParaRPr lang="en-US" sz="1600" b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dirty="0" smtClean="0"/>
                        <a:t>PUCCH (MAC and RRC triggering)</a:t>
                      </a:r>
                      <a:endParaRPr lang="en-US" sz="1600" b="0" dirty="0" smtClean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mtClean="0">
                          <a:solidFill>
                            <a:schemeClr val="accent2"/>
                          </a:solidFill>
                          <a:latin typeface="+mn-lt"/>
                          <a:sym typeface="Wingdings" panose="05000000000000000000" pitchFamily="2" charset="2"/>
                        </a:rPr>
                        <a:t></a:t>
                      </a:r>
                      <a:endParaRPr lang="en-US" sz="1600" b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9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dirty="0" smtClean="0"/>
                        <a:t>SRS (DCI, MAC and RRC triggering)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accent2"/>
                          </a:solidFill>
                          <a:latin typeface="+mn-lt"/>
                          <a:sym typeface="Wingdings" panose="05000000000000000000" pitchFamily="2" charset="2"/>
                        </a:rPr>
                        <a:t></a:t>
                      </a:r>
                      <a:endParaRPr lang="en-US" sz="1600" b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UE performance </a:t>
            </a:r>
            <a:r>
              <a:rPr lang="en-US" sz="2400" i="1" dirty="0" smtClean="0"/>
              <a:t>not </a:t>
            </a:r>
            <a:r>
              <a:rPr lang="en-US" sz="2400" i="1" dirty="0"/>
              <a:t>guaranteed</a:t>
            </a:r>
            <a:r>
              <a:rPr lang="en-US" sz="2400" dirty="0"/>
              <a:t> during </a:t>
            </a:r>
            <a:r>
              <a:rPr lang="fi-FI" sz="2400" dirty="0"/>
              <a:t>TCI-state switch or UL spatial relation </a:t>
            </a:r>
            <a:r>
              <a:rPr lang="fi-FI" sz="2400" dirty="0" smtClean="0"/>
              <a:t>switch</a:t>
            </a:r>
          </a:p>
          <a:p>
            <a:endParaRPr lang="fi-FI" sz="2400" dirty="0" smtClean="0"/>
          </a:p>
          <a:p>
            <a:r>
              <a:rPr lang="fi-FI" sz="2400" dirty="0" smtClean="0"/>
              <a:t>Missing requirements for TCI State switch of CSI-RS for CSI Reporting</a:t>
            </a:r>
          </a:p>
          <a:p>
            <a:pPr lvl="1"/>
            <a:r>
              <a:rPr lang="fi-FI" sz="1800" dirty="0" smtClean="0">
                <a:solidFill>
                  <a:schemeClr val="tx2"/>
                </a:solidFill>
                <a:latin typeface="+mj-lt"/>
              </a:rPr>
              <a:t>Throughput Loss: </a:t>
            </a:r>
            <a:r>
              <a:rPr lang="en-US" sz="1800" dirty="0" smtClean="0"/>
              <a:t>The network </a:t>
            </a:r>
            <a:r>
              <a:rPr lang="en-US" sz="1800" dirty="0"/>
              <a:t>has no expectation on how long </a:t>
            </a:r>
            <a:r>
              <a:rPr lang="en-US" sz="1800" dirty="0" smtClean="0"/>
              <a:t>the UE </a:t>
            </a:r>
            <a:r>
              <a:rPr lang="en-US" sz="1800" dirty="0"/>
              <a:t>should be able to report CSI based on new TCI-state. </a:t>
            </a:r>
            <a:r>
              <a:rPr lang="en-US" sz="1800" i="1" dirty="0" smtClean="0"/>
              <a:t>Without </a:t>
            </a:r>
            <a:r>
              <a:rPr lang="en-US" sz="1800" i="1" dirty="0"/>
              <a:t>a clear expectation, network can only adopt </a:t>
            </a:r>
            <a:r>
              <a:rPr lang="en-US" sz="1800" i="1" dirty="0" smtClean="0"/>
              <a:t>a conservative </a:t>
            </a:r>
            <a:r>
              <a:rPr lang="en-US" sz="1800" i="1" dirty="0"/>
              <a:t>MCS in </a:t>
            </a:r>
            <a:r>
              <a:rPr lang="en-US" sz="1800" i="1" dirty="0" smtClean="0"/>
              <a:t>scheduling</a:t>
            </a:r>
          </a:p>
          <a:p>
            <a:endParaRPr lang="fi-FI" sz="2400" dirty="0" smtClean="0"/>
          </a:p>
          <a:p>
            <a:r>
              <a:rPr lang="fi-FI" sz="2400" dirty="0" smtClean="0"/>
              <a:t>Missing </a:t>
            </a:r>
            <a:r>
              <a:rPr lang="fi-FI" sz="2400" dirty="0"/>
              <a:t>requirements for </a:t>
            </a:r>
            <a:r>
              <a:rPr lang="en-US" altLang="ko-KR" sz="2400" dirty="0"/>
              <a:t>Spatial relation switch for uplink (PUCCH, PUSCH, SRS)</a:t>
            </a:r>
            <a:endParaRPr lang="en-US" sz="2400" dirty="0"/>
          </a:p>
          <a:p>
            <a:pPr lvl="1"/>
            <a:r>
              <a:rPr lang="fi-FI" sz="1800" dirty="0" smtClean="0">
                <a:solidFill>
                  <a:schemeClr val="tx2"/>
                </a:solidFill>
                <a:latin typeface="+mj-lt"/>
              </a:rPr>
              <a:t>Latency in beam correspondence: </a:t>
            </a:r>
            <a:r>
              <a:rPr lang="en-US" sz="1800" dirty="0" smtClean="0"/>
              <a:t>How fast the UE </a:t>
            </a:r>
            <a:r>
              <a:rPr lang="en-US" sz="1800" dirty="0"/>
              <a:t>can adjust its UL signals to a new direction in which UE receives SSB or CSI-RS from </a:t>
            </a:r>
            <a:r>
              <a:rPr lang="en-US" sz="1800" dirty="0" smtClean="0"/>
              <a:t>DL is unpredictable. </a:t>
            </a:r>
            <a:r>
              <a:rPr lang="en-US" sz="1800" i="1" dirty="0" smtClean="0"/>
              <a:t>The </a:t>
            </a:r>
            <a:r>
              <a:rPr lang="en-US" sz="1800" i="1" dirty="0"/>
              <a:t>risk </a:t>
            </a:r>
            <a:r>
              <a:rPr lang="en-US" sz="1800" i="1" dirty="0" smtClean="0"/>
              <a:t>of failed </a:t>
            </a:r>
            <a:r>
              <a:rPr lang="en-US" sz="1800" i="1" dirty="0"/>
              <a:t>UL transmission increases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8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Way Forward: </a:t>
            </a:r>
            <a:r>
              <a:rPr lang="en-US" dirty="0" smtClean="0">
                <a:hlinkClick r:id="rId2"/>
              </a:rPr>
              <a:t>R4-1915937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RAN4#93-approved way forward: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939" y="2338446"/>
            <a:ext cx="5638446" cy="42090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753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Proposal 1: </a:t>
            </a:r>
            <a:r>
              <a:rPr lang="en-US" dirty="0"/>
              <a:t>Add new objectives in R16 NR RRM enhancement WI on TCI state switch of the CSI-RS for CSI reporting and spatial relation switch for uplink</a:t>
            </a:r>
          </a:p>
          <a:p>
            <a:r>
              <a:rPr lang="en-US" dirty="0">
                <a:latin typeface="+mj-lt"/>
              </a:rPr>
              <a:t>Proposal 2: </a:t>
            </a:r>
            <a:r>
              <a:rPr lang="en-US" dirty="0"/>
              <a:t>Increase the TU of R16 NR RRM enhancement WI or </a:t>
            </a:r>
            <a:r>
              <a:rPr lang="en-US" i="1" dirty="0" smtClean="0"/>
              <a:t>rather</a:t>
            </a:r>
            <a:r>
              <a:rPr lang="en-US" dirty="0" smtClean="0"/>
              <a:t> extend </a:t>
            </a:r>
            <a:r>
              <a:rPr lang="en-US" dirty="0"/>
              <a:t>the WI by one more </a:t>
            </a:r>
            <a:r>
              <a:rPr lang="en-US" dirty="0" smtClean="0"/>
              <a:t>quarter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469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Proposed additional objectives to Rel-16 RRM </a:t>
            </a:r>
            <a:r>
              <a:rPr lang="en-US" b="0" dirty="0" err="1" smtClean="0">
                <a:latin typeface="+mn-lt"/>
              </a:rPr>
              <a:t>Enh</a:t>
            </a:r>
            <a:r>
              <a:rPr lang="en-US" b="0" dirty="0" smtClean="0">
                <a:latin typeface="+mn-lt"/>
              </a:rPr>
              <a:t>. WI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TCI </a:t>
            </a:r>
            <a:r>
              <a:rPr lang="en-US" dirty="0"/>
              <a:t>state switch of the CSI-RS for CSI reporting </a:t>
            </a:r>
          </a:p>
          <a:p>
            <a:pPr lvl="1"/>
            <a:r>
              <a:rPr lang="en-US" dirty="0"/>
              <a:t>Study to introduce the delay requirement for TCI state switch of the CSI-RS for CSI reporting </a:t>
            </a:r>
          </a:p>
          <a:p>
            <a:pPr lvl="1"/>
            <a:r>
              <a:rPr lang="en-US" dirty="0"/>
              <a:t>UE behavior if the TCI-state for CSI reporting is not within the active TCI state list for PDSCH</a:t>
            </a:r>
          </a:p>
          <a:p>
            <a:r>
              <a:rPr lang="en-US" dirty="0"/>
              <a:t>Spatial relation switch for uplink</a:t>
            </a:r>
          </a:p>
          <a:p>
            <a:pPr lvl="1"/>
            <a:r>
              <a:rPr lang="en-US" dirty="0"/>
              <a:t>Introduce the delay requirements for spatial relation switch for uplink channels and SRS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442427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1039</TotalTime>
  <Words>347</Words>
  <Application>Microsoft Office PowerPoint</Application>
  <PresentationFormat>Custom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MediaTek_PPT_Template_16x9_Internal Use</vt:lpstr>
      <vt:lpstr>Adding new objective in NR RRM enhancement WI </vt:lpstr>
      <vt:lpstr>Background</vt:lpstr>
      <vt:lpstr>Consequences</vt:lpstr>
      <vt:lpstr>RAN4 Way Forward: R4-1915937</vt:lpstr>
      <vt:lpstr>Proposal</vt:lpstr>
      <vt:lpstr>Appendix Proposed additional objectives to Rel-16 RRM Enh. WI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68</cp:revision>
  <dcterms:created xsi:type="dcterms:W3CDTF">2019-11-21T19:15:22Z</dcterms:created>
  <dcterms:modified xsi:type="dcterms:W3CDTF">2019-12-02T19:23:57Z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