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1" r:id="rId3"/>
    <p:sldId id="262" r:id="rId4"/>
    <p:sldId id="258" r:id="rId5"/>
    <p:sldId id="263" r:id="rId6"/>
    <p:sldId id="259" r:id="rId7"/>
    <p:sldId id="260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568" autoAdjust="0"/>
  </p:normalViewPr>
  <p:slideViewPr>
    <p:cSldViewPr>
      <p:cViewPr varScale="1">
        <p:scale>
          <a:sx n="152" d="100"/>
          <a:sy n="152" d="100"/>
        </p:scale>
        <p:origin x="444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B393FA-0742-45BC-A107-FA75B0D0290D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3F90A2-B568-4823-9774-80D2C5B17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437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r>
              <a:rPr lang="en-US"/>
              <a:t>WID updated with new objective to introduce UE specific DRX</a:t>
            </a:r>
          </a:p>
          <a:p>
            <a:pPr lvl="3"/>
            <a:r>
              <a:rPr lang="en-US"/>
              <a:t>based on  the assumptions from RP-191828 that UE specific DRX can be easily supported for NB-IoT by removing corresponding restrictions in specifications without introducing new mechanism and despite concerns on impact on reflector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F90A2-B568-4823-9774-80D2C5B1787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671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F90A2-B568-4823-9774-80D2C5B1787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143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2CB4-8B91-43F1-9A02-538DA4CF311A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2727-110C-49AB-B3C0-1C2B07D10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62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2CB4-8B91-43F1-9A02-538DA4CF311A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2727-110C-49AB-B3C0-1C2B07D10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428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2CB4-8B91-43F1-9A02-538DA4CF311A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2727-110C-49AB-B3C0-1C2B07D10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88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2CB4-8B91-43F1-9A02-538DA4CF311A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2727-110C-49AB-B3C0-1C2B07D10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62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2CB4-8B91-43F1-9A02-538DA4CF311A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2727-110C-49AB-B3C0-1C2B07D10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014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2CB4-8B91-43F1-9A02-538DA4CF311A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2727-110C-49AB-B3C0-1C2B07D10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093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2CB4-8B91-43F1-9A02-538DA4CF311A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2727-110C-49AB-B3C0-1C2B07D10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36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2CB4-8B91-43F1-9A02-538DA4CF311A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2727-110C-49AB-B3C0-1C2B07D10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877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2CB4-8B91-43F1-9A02-538DA4CF311A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2727-110C-49AB-B3C0-1C2B07D10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591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2CB4-8B91-43F1-9A02-538DA4CF311A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2727-110C-49AB-B3C0-1C2B07D10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438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2CB4-8B91-43F1-9A02-538DA4CF311A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2727-110C-49AB-B3C0-1C2B07D10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843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82CB4-8B91-43F1-9A02-538DA4CF311A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A2727-110C-49AB-B3C0-1C2B07D10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172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Views on UE specific DRX for NB-IoT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Sequans Communications</a:t>
            </a:r>
          </a:p>
          <a:p>
            <a:r>
              <a:rPr lang="en-US" dirty="0"/>
              <a:t>December 2019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0" y="20955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RP-192663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209550"/>
            <a:ext cx="594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 RAN Meeting #86</a:t>
            </a:r>
          </a:p>
          <a:p>
            <a:r>
              <a:rPr lang="en-US" dirty="0" err="1"/>
              <a:t>Sitges</a:t>
            </a:r>
            <a:r>
              <a:rPr lang="en-US" dirty="0"/>
              <a:t>, Spain, December 9-12, 2019</a:t>
            </a:r>
          </a:p>
          <a:p>
            <a:r>
              <a:rPr lang="en-US" dirty="0"/>
              <a:t>Document for: Approval</a:t>
            </a:r>
          </a:p>
        </p:txBody>
      </p:sp>
    </p:spTree>
    <p:extLst>
      <p:ext uri="{BB962C8B-B14F-4D97-AF65-F5344CB8AC3E}">
        <p14:creationId xmlns:p14="http://schemas.microsoft.com/office/powerpoint/2010/main" val="243174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/>
              <a:t>Background - UE specific DRX for NB-IoT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7750"/>
            <a:ext cx="8229600" cy="3810000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Q3</a:t>
            </a:r>
          </a:p>
          <a:p>
            <a:pPr lvl="1"/>
            <a:r>
              <a:rPr lang="en-US" dirty="0"/>
              <a:t>RAN2#107</a:t>
            </a:r>
          </a:p>
          <a:p>
            <a:pPr lvl="2"/>
            <a:r>
              <a:rPr lang="en-US" dirty="0"/>
              <a:t>CRs (removing restrictions in NB-IoT), not agreed due to concerns from companies</a:t>
            </a:r>
          </a:p>
          <a:p>
            <a:pPr lvl="1"/>
            <a:r>
              <a:rPr lang="en-US" b="1" dirty="0"/>
              <a:t>RAN#85</a:t>
            </a:r>
          </a:p>
          <a:p>
            <a:pPr lvl="2"/>
            <a:r>
              <a:rPr lang="en-US" dirty="0"/>
              <a:t>WID updated with new objective to introduce UE specific DRX for NB-IoT, </a:t>
            </a:r>
            <a:r>
              <a:rPr lang="en-US" b="1" dirty="0"/>
              <a:t>based on the assumption that only removal of corresponding restriction is needed </a:t>
            </a:r>
            <a:r>
              <a:rPr lang="en-US" dirty="0"/>
              <a:t>(RP-191828)</a:t>
            </a:r>
          </a:p>
          <a:p>
            <a:pPr lvl="2"/>
            <a:r>
              <a:rPr lang="en-US" dirty="0"/>
              <a:t>LS sent to SA2/CT1 (action: align their specifications in coordination with RAN2)</a:t>
            </a:r>
          </a:p>
          <a:p>
            <a:r>
              <a:rPr lang="en-US"/>
              <a:t>Q4</a:t>
            </a:r>
          </a:p>
          <a:p>
            <a:pPr lvl="1"/>
            <a:r>
              <a:rPr lang="en-US" b="1"/>
              <a:t>RAN2#107bis</a:t>
            </a:r>
            <a:r>
              <a:rPr lang="en-US"/>
              <a:t> </a:t>
            </a:r>
            <a:r>
              <a:rPr lang="en-US" dirty="0"/>
              <a:t>(~1h discussion)</a:t>
            </a:r>
          </a:p>
          <a:p>
            <a:pPr lvl="2"/>
            <a:r>
              <a:rPr lang="en-US" b="1" dirty="0"/>
              <a:t>Not agreed due to concerns </a:t>
            </a:r>
            <a:r>
              <a:rPr lang="en-US" dirty="0"/>
              <a:t>(i.e. </a:t>
            </a:r>
            <a:r>
              <a:rPr lang="en-US" b="1" dirty="0"/>
              <a:t>not backward compatible</a:t>
            </a:r>
            <a:r>
              <a:rPr lang="en-US" dirty="0"/>
              <a:t>, if one of UE or NW does not support, </a:t>
            </a:r>
            <a:r>
              <a:rPr lang="en-US" b="1" dirty="0"/>
              <a:t>paging is broken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Agreement “</a:t>
            </a:r>
            <a:r>
              <a:rPr lang="en-US" b="1" dirty="0"/>
              <a:t>Will wait for progress from SA2/CT1</a:t>
            </a:r>
            <a:r>
              <a:rPr lang="en-US" dirty="0"/>
              <a:t>”</a:t>
            </a:r>
          </a:p>
          <a:p>
            <a:pPr lvl="1"/>
            <a:r>
              <a:rPr lang="en-US" b="1" dirty="0"/>
              <a:t>SA2#135</a:t>
            </a:r>
          </a:p>
          <a:p>
            <a:pPr lvl="2"/>
            <a:r>
              <a:rPr lang="en-US" b="1" dirty="0"/>
              <a:t>A CR was agreed for 5GS </a:t>
            </a:r>
            <a:r>
              <a:rPr lang="en-US" dirty="0"/>
              <a:t>(signal separately NB-IoT UE specific DRX)</a:t>
            </a:r>
          </a:p>
          <a:p>
            <a:pPr lvl="1"/>
            <a:r>
              <a:rPr lang="en-US" dirty="0"/>
              <a:t>RAN2#108 (no discussion)	</a:t>
            </a:r>
          </a:p>
          <a:p>
            <a:pPr lvl="2"/>
            <a:r>
              <a:rPr lang="en-US" dirty="0"/>
              <a:t>[108#98][NB-IoT] UE specific DRX (Huawei) Scope: Pending LS from SA2, progress on the details / Intended outcome: Report, including TP for stage 3 if possible.</a:t>
            </a:r>
          </a:p>
          <a:p>
            <a:pPr lvl="1"/>
            <a:r>
              <a:rPr lang="en-US" b="1" dirty="0"/>
              <a:t>SA2#136</a:t>
            </a:r>
          </a:p>
          <a:p>
            <a:pPr lvl="2"/>
            <a:r>
              <a:rPr lang="en-US" dirty="0"/>
              <a:t>Different views on using separate/common UE specific DRX at NAS level, summarized in </a:t>
            </a:r>
            <a:r>
              <a:rPr lang="en-US" b="1" dirty="0"/>
              <a:t>Reply LS </a:t>
            </a:r>
            <a:r>
              <a:rPr lang="en-GB" b="1" dirty="0"/>
              <a:t>RP-192393 </a:t>
            </a:r>
            <a:r>
              <a:rPr lang="en-GB" dirty="0"/>
              <a:t>.</a:t>
            </a:r>
          </a:p>
          <a:p>
            <a:pPr lvl="3"/>
            <a:r>
              <a:rPr lang="en-US" dirty="0"/>
              <a:t>RAN WG3 was added to the To: line</a:t>
            </a:r>
          </a:p>
        </p:txBody>
      </p:sp>
    </p:spTree>
    <p:extLst>
      <p:ext uri="{BB962C8B-B14F-4D97-AF65-F5344CB8AC3E}">
        <p14:creationId xmlns:p14="http://schemas.microsoft.com/office/powerpoint/2010/main" val="1118981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400" dirty="0"/>
              <a:t>Additional concern 1 – Multiplexing with bad coverage </a:t>
            </a:r>
            <a:r>
              <a:rPr lang="en-US" sz="2400" dirty="0" err="1"/>
              <a:t>Ues</a:t>
            </a:r>
            <a:br>
              <a:rPr lang="en-US" sz="2400" dirty="0"/>
            </a:br>
            <a:r>
              <a:rPr lang="en-US" sz="1600" dirty="0"/>
              <a:t>Long paging latency despite short UE specific DRX configuration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3950"/>
            <a:ext cx="8229600" cy="3657600"/>
          </a:xfrm>
        </p:spPr>
        <p:txBody>
          <a:bodyPr>
            <a:normAutofit fontScale="32500" lnSpcReduction="20000"/>
          </a:bodyPr>
          <a:lstStyle/>
          <a:p>
            <a:r>
              <a:rPr lang="en-US" dirty="0"/>
              <a:t>NB-IoT system was designed for delay tolerant traffic</a:t>
            </a:r>
          </a:p>
          <a:p>
            <a:pPr lvl="1"/>
            <a:r>
              <a:rPr lang="en-US" dirty="0"/>
              <a:t>Fast reachability is a </a:t>
            </a:r>
            <a:r>
              <a:rPr lang="en-US" b="1" dirty="0"/>
              <a:t>complete new use case for NB-IoT</a:t>
            </a:r>
          </a:p>
          <a:p>
            <a:pPr lvl="1"/>
            <a:endParaRPr lang="en-US" dirty="0"/>
          </a:p>
          <a:p>
            <a:r>
              <a:rPr lang="en-US" dirty="0"/>
              <a:t>The eNB shall be able to schedule timely UEs using UE specific DRX, so that the feature is useful and the increased UE power consumption is not wasted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Timely addressing of UEs (in good coverage) multiplexed with UEs in bad coverage is an issue in NB-IoT, addressed from Rel-13 with DL scheduling gaps (reserved for addressing UEs in good coverage). But in IDLE, all UEs use same </a:t>
            </a:r>
            <a:r>
              <a:rPr lang="en-US" dirty="0" err="1"/>
              <a:t>Rmax</a:t>
            </a:r>
            <a:r>
              <a:rPr lang="en-US" dirty="0"/>
              <a:t> i.e. would be considered in “bad coverage”.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No such problem in LTE</a:t>
            </a:r>
          </a:p>
          <a:p>
            <a:r>
              <a:rPr lang="en-US" dirty="0"/>
              <a:t>No such problem in eMTC</a:t>
            </a:r>
          </a:p>
          <a:p>
            <a:pPr lvl="1"/>
            <a:r>
              <a:rPr lang="en-US" dirty="0"/>
              <a:t>Much more limited number of repetitions, MPDSCH can be scheduled on different NB, </a:t>
            </a:r>
            <a:r>
              <a:rPr lang="en-US" dirty="0" err="1"/>
              <a:t>etc</a:t>
            </a:r>
            <a:r>
              <a:rPr lang="en-US" dirty="0"/>
              <a:t> (DL scheduling gaps were never required in the first place).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" y="1657350"/>
            <a:ext cx="4657725" cy="1168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8" y="3303911"/>
            <a:ext cx="4581525" cy="777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15000" y="1890427"/>
            <a:ext cx="2802370" cy="57708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50" dirty="0"/>
              <a:t>If this happens, the feature </a:t>
            </a:r>
          </a:p>
          <a:p>
            <a:pPr marL="171450" indent="-171450">
              <a:buFontTx/>
              <a:buChar char="-"/>
            </a:pPr>
            <a:r>
              <a:rPr lang="en-US" sz="1050" dirty="0"/>
              <a:t>is useless </a:t>
            </a:r>
          </a:p>
          <a:p>
            <a:pPr marL="171450" indent="-171450">
              <a:buFontTx/>
              <a:buChar char="-"/>
            </a:pPr>
            <a:r>
              <a:rPr lang="en-US" sz="1050" dirty="0"/>
              <a:t>Increases UE power consumption for no gain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82574" y="3486150"/>
            <a:ext cx="2416046" cy="2539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50" dirty="0"/>
              <a:t>DL scheduling gaps increase the problem</a:t>
            </a:r>
          </a:p>
        </p:txBody>
      </p:sp>
    </p:spTree>
    <p:extLst>
      <p:ext uri="{BB962C8B-B14F-4D97-AF65-F5344CB8AC3E}">
        <p14:creationId xmlns:p14="http://schemas.microsoft.com/office/powerpoint/2010/main" val="290462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400" dirty="0"/>
              <a:t>Additional concern 2 – CN / eNB lack of coordination</a:t>
            </a:r>
            <a:br>
              <a:rPr lang="en-US" sz="2400" dirty="0"/>
            </a:br>
            <a:r>
              <a:rPr lang="en-US" sz="1600" dirty="0"/>
              <a:t>CN may not know the used paging cycle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The CN is supposed to know the DRX cycle used to page a UE, to adapt its paging strategy. Currently </a:t>
            </a:r>
            <a:r>
              <a:rPr lang="en-US" b="1" dirty="0"/>
              <a:t>the default paging value is sent to the MME / AMF</a:t>
            </a:r>
          </a:p>
          <a:p>
            <a:endParaRPr lang="en-US" dirty="0"/>
          </a:p>
          <a:p>
            <a:r>
              <a:rPr lang="en-US" dirty="0"/>
              <a:t>This signaling would become moot if the CN does not know whether eNB will use UE specific DRX or not </a:t>
            </a:r>
          </a:p>
          <a:p>
            <a:pPr lvl="1"/>
            <a:r>
              <a:rPr lang="en-US" dirty="0"/>
              <a:t>Because e.g. not supported or not configured (e.g. if lot of UEs in deep coverage in the cell)</a:t>
            </a:r>
          </a:p>
          <a:p>
            <a:pPr lvl="1"/>
            <a:endParaRPr lang="en-US" dirty="0"/>
          </a:p>
          <a:p>
            <a:r>
              <a:rPr lang="en-US" dirty="0"/>
              <a:t>For LTE/</a:t>
            </a:r>
            <a:r>
              <a:rPr lang="en-US" dirty="0" err="1"/>
              <a:t>eMTC</a:t>
            </a:r>
            <a:r>
              <a:rPr lang="en-US" dirty="0"/>
              <a:t>, no such issue as UE specific DRX is mandatorily supported by eNB/UE</a:t>
            </a:r>
          </a:p>
          <a:p>
            <a:pPr lvl="1"/>
            <a:r>
              <a:rPr lang="en-US" dirty="0"/>
              <a:t>The CN can always derive the used Paging Cycle</a:t>
            </a:r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Hence signaling from eNB to MME / AMF might be required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I.e. RAN3 impact (currently excluded from the WID)</a:t>
            </a:r>
          </a:p>
          <a:p>
            <a:endParaRPr lang="en-US" dirty="0"/>
          </a:p>
          <a:p>
            <a:r>
              <a:rPr lang="en-US" dirty="0"/>
              <a:t>This impact was not yet discussed</a:t>
            </a:r>
          </a:p>
        </p:txBody>
      </p:sp>
    </p:spTree>
    <p:extLst>
      <p:ext uri="{BB962C8B-B14F-4D97-AF65-F5344CB8AC3E}">
        <p14:creationId xmlns:p14="http://schemas.microsoft.com/office/powerpoint/2010/main" val="1764644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400" dirty="0"/>
              <a:t>Additional concern 3 – Paging overlap / fractional </a:t>
            </a:r>
            <a:r>
              <a:rPr lang="en-US" sz="2400" dirty="0" err="1"/>
              <a:t>nB</a:t>
            </a:r>
            <a:r>
              <a:rPr lang="en-US" sz="2400" dirty="0"/>
              <a:t> value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962400"/>
          </a:xfrm>
        </p:spPr>
        <p:txBody>
          <a:bodyPr>
            <a:normAutofit fontScale="40000" lnSpcReduction="20000"/>
          </a:bodyPr>
          <a:lstStyle/>
          <a:p>
            <a:r>
              <a:rPr lang="en-US" dirty="0"/>
              <a:t>For </a:t>
            </a:r>
            <a:r>
              <a:rPr lang="en-US" dirty="0" err="1"/>
              <a:t>eMTC</a:t>
            </a:r>
            <a:r>
              <a:rPr lang="en-US" dirty="0"/>
              <a:t> and NB-IoT, extended </a:t>
            </a:r>
            <a:r>
              <a:rPr lang="en-US" dirty="0" err="1"/>
              <a:t>nB</a:t>
            </a:r>
            <a:r>
              <a:rPr lang="en-US" dirty="0"/>
              <a:t> values (e.g. T/256, T/512, …) were introduced to space out POs (every 256 RFs, every 512 RFs </a:t>
            </a:r>
            <a:r>
              <a:rPr lang="en-US" dirty="0" err="1"/>
              <a:t>etc</a:t>
            </a:r>
            <a:r>
              <a:rPr lang="en-US" dirty="0"/>
              <a:t>) so that enough repetitions could be sent. </a:t>
            </a:r>
          </a:p>
          <a:p>
            <a:r>
              <a:rPr lang="en-US" dirty="0"/>
              <a:t>However, this makes it possible to have fractional </a:t>
            </a:r>
            <a:r>
              <a:rPr lang="en-US" dirty="0" err="1"/>
              <a:t>nB</a:t>
            </a:r>
            <a:r>
              <a:rPr lang="en-US" dirty="0"/>
              <a:t> values as T might be such that </a:t>
            </a:r>
            <a:r>
              <a:rPr lang="en-US" dirty="0" err="1"/>
              <a:t>nB</a:t>
            </a:r>
            <a:r>
              <a:rPr lang="en-US" dirty="0"/>
              <a:t>&lt;1 (which was not possible in legacy).</a:t>
            </a:r>
          </a:p>
          <a:p>
            <a:endParaRPr lang="en-US" dirty="0"/>
          </a:p>
          <a:p>
            <a:r>
              <a:rPr lang="en-US" dirty="0"/>
              <a:t>It has following drawbacks (mostly shared by companies as captured in R2-1901523)</a:t>
            </a:r>
          </a:p>
          <a:p>
            <a:pPr lvl="1"/>
            <a:r>
              <a:rPr lang="en-US" dirty="0"/>
              <a:t>Possible paging CSS overlap (not enough repetitions can be sent between 2 POs)</a:t>
            </a:r>
          </a:p>
          <a:p>
            <a:pPr lvl="1"/>
            <a:r>
              <a:rPr lang="en-US" dirty="0"/>
              <a:t>Wrong distribution of UEs on paging carriers, e.g. if 2 carriers with same weight, UEs will use only 1 carrier</a:t>
            </a:r>
          </a:p>
          <a:p>
            <a:pPr lvl="2"/>
            <a:r>
              <a:rPr lang="en-US" dirty="0"/>
              <a:t>This is because paging formulas for POs/paging carriers were never assuming </a:t>
            </a:r>
            <a:r>
              <a:rPr lang="en-US" dirty="0" err="1"/>
              <a:t>nB</a:t>
            </a:r>
            <a:r>
              <a:rPr lang="en-US" dirty="0"/>
              <a:t>&lt;1.</a:t>
            </a:r>
          </a:p>
          <a:p>
            <a:pPr lvl="1"/>
            <a:endParaRPr lang="en-US" dirty="0"/>
          </a:p>
          <a:p>
            <a:r>
              <a:rPr lang="en-US" dirty="0"/>
              <a:t>Discussed for eMTC during ~6 months, with the following conclusion capture in CM notes:</a:t>
            </a:r>
          </a:p>
          <a:p>
            <a:pPr lvl="1"/>
            <a:r>
              <a:rPr lang="en-US" dirty="0"/>
              <a:t>RAN2 understands that </a:t>
            </a:r>
            <a:r>
              <a:rPr lang="en-US" dirty="0" err="1"/>
              <a:t>nB</a:t>
            </a:r>
            <a:r>
              <a:rPr lang="en-US" dirty="0"/>
              <a:t> value can be fractional. It is </a:t>
            </a:r>
            <a:r>
              <a:rPr lang="en-US" b="1" dirty="0"/>
              <a:t>up to the network </a:t>
            </a:r>
            <a:r>
              <a:rPr lang="en-US" dirty="0"/>
              <a:t>to ensure that number of valid </a:t>
            </a:r>
            <a:r>
              <a:rPr lang="en-US" dirty="0" err="1"/>
              <a:t>subframes</a:t>
            </a:r>
            <a:r>
              <a:rPr lang="en-US" dirty="0"/>
              <a:t> configured would make it possible to transmit enough number of repetitions to transmit PDCCH scrambled with P-RNTI between POs </a:t>
            </a:r>
            <a:r>
              <a:rPr lang="en-US" b="1" dirty="0"/>
              <a:t>for the maximum CE level supported in the serving cell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For eMTC, acceptable because CSS overlap is only when a few valid subframes are configured</a:t>
            </a:r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For NB-IoT, applying UE specific DRX means the following (even if ALL subframes are valid):</a:t>
            </a:r>
          </a:p>
          <a:p>
            <a:pPr lvl="1"/>
            <a:r>
              <a:rPr lang="en-US" dirty="0" err="1">
                <a:solidFill>
                  <a:srgbClr val="FF0000"/>
                </a:solidFill>
              </a:rPr>
              <a:t>Rmax</a:t>
            </a:r>
            <a:r>
              <a:rPr lang="en-US" dirty="0">
                <a:solidFill>
                  <a:srgbClr val="FF0000"/>
                </a:solidFill>
              </a:rPr>
              <a:t>=2048 can no longer be configured (even for 1.28s, the longest UE specific DRX value, the POs would overlap)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If even lower DRX cycle is agreed (e.g. 320ms): </a:t>
            </a:r>
            <a:r>
              <a:rPr lang="en-US" dirty="0" err="1">
                <a:solidFill>
                  <a:srgbClr val="FF0000"/>
                </a:solidFill>
              </a:rPr>
              <a:t>Rmax</a:t>
            </a:r>
            <a:r>
              <a:rPr lang="en-US" dirty="0">
                <a:solidFill>
                  <a:srgbClr val="FF0000"/>
                </a:solidFill>
              </a:rPr>
              <a:t>= 512, 1024 can no longer be configured</a:t>
            </a:r>
          </a:p>
        </p:txBody>
      </p:sp>
    </p:spTree>
    <p:extLst>
      <p:ext uri="{BB962C8B-B14F-4D97-AF65-F5344CB8AC3E}">
        <p14:creationId xmlns:p14="http://schemas.microsoft.com/office/powerpoint/2010/main" val="3529644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dirty="0"/>
              <a:t>Possible simple solutions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52800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Concern 1: (R2-1916236)</a:t>
            </a:r>
          </a:p>
          <a:p>
            <a:pPr lvl="1"/>
            <a:r>
              <a:rPr lang="en-US" dirty="0"/>
              <a:t>Allow mapping of UEs using UE specific DRX to separate carriers</a:t>
            </a:r>
          </a:p>
          <a:p>
            <a:pPr lvl="1"/>
            <a:r>
              <a:rPr lang="en-US" dirty="0"/>
              <a:t>Limit minimum paging cycle that can be used in a cell (e.g. by SIB broadcast)</a:t>
            </a:r>
          </a:p>
          <a:p>
            <a:pPr lvl="1"/>
            <a:endParaRPr lang="en-US" dirty="0"/>
          </a:p>
          <a:p>
            <a:r>
              <a:rPr lang="en-US" dirty="0"/>
              <a:t>Concern 2: (R2-1916235)</a:t>
            </a:r>
          </a:p>
          <a:p>
            <a:pPr lvl="1"/>
            <a:r>
              <a:rPr lang="en-US" dirty="0"/>
              <a:t>Add RAN3 to WI</a:t>
            </a:r>
          </a:p>
          <a:p>
            <a:pPr lvl="2"/>
            <a:r>
              <a:rPr lang="en-US" dirty="0"/>
              <a:t>To include necessary signaling from eNB to CN so that CN is aware of used paging cycle</a:t>
            </a:r>
          </a:p>
          <a:p>
            <a:pPr lvl="1"/>
            <a:endParaRPr lang="en-US" dirty="0"/>
          </a:p>
          <a:p>
            <a:r>
              <a:rPr lang="en-US" dirty="0"/>
              <a:t>Concern 3:</a:t>
            </a:r>
          </a:p>
          <a:p>
            <a:pPr lvl="1"/>
            <a:r>
              <a:rPr lang="en-US" dirty="0"/>
              <a:t>Modify paging formula for UEs using UE specific DRX </a:t>
            </a:r>
          </a:p>
          <a:p>
            <a:pPr lvl="2"/>
            <a:r>
              <a:rPr lang="en-US" dirty="0"/>
              <a:t>Ensure </a:t>
            </a:r>
            <a:r>
              <a:rPr lang="en-US" dirty="0" err="1"/>
              <a:t>nB</a:t>
            </a:r>
            <a:r>
              <a:rPr lang="en-US" dirty="0"/>
              <a:t>&gt;=1 (avoid carrier load balancing issues)</a:t>
            </a:r>
          </a:p>
          <a:p>
            <a:pPr lvl="1"/>
            <a:r>
              <a:rPr lang="en-US" dirty="0"/>
              <a:t>Specify intended behavior in case of PO overlap</a:t>
            </a:r>
          </a:p>
          <a:p>
            <a:pPr lvl="2"/>
            <a:r>
              <a:rPr lang="en-US" dirty="0"/>
              <a:t>E.g., UE should re-</a:t>
            </a:r>
            <a:r>
              <a:rPr lang="en-US" dirty="0" err="1"/>
              <a:t>negociate</a:t>
            </a:r>
            <a:r>
              <a:rPr lang="en-US" dirty="0"/>
              <a:t> UE specific DRX so that this case does not happen</a:t>
            </a:r>
          </a:p>
          <a:p>
            <a:pPr lvl="2"/>
            <a:endParaRPr lang="en-US" dirty="0"/>
          </a:p>
          <a:p>
            <a:pPr marL="457200" lvl="1" indent="0">
              <a:buNone/>
            </a:pPr>
            <a:r>
              <a:rPr lang="en-US" dirty="0"/>
              <a:t>(solutions were already discussed for </a:t>
            </a:r>
            <a:r>
              <a:rPr lang="en-US" dirty="0" err="1"/>
              <a:t>eMTC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23583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2285999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There are still concerns to be addressed before the feature can be deemed usable</a:t>
            </a:r>
          </a:p>
          <a:p>
            <a:pPr lvl="1"/>
            <a:r>
              <a:rPr lang="en-US" dirty="0"/>
              <a:t>Long paging latency despite short UE specific DRX configuration</a:t>
            </a:r>
          </a:p>
          <a:p>
            <a:pPr lvl="1"/>
            <a:r>
              <a:rPr lang="en-US" dirty="0"/>
              <a:t>MME / eNB lack of coordination</a:t>
            </a:r>
          </a:p>
          <a:p>
            <a:pPr lvl="1"/>
            <a:r>
              <a:rPr lang="en-US" dirty="0"/>
              <a:t>Paging overlap / fractional </a:t>
            </a:r>
            <a:r>
              <a:rPr lang="en-US" dirty="0" err="1"/>
              <a:t>nB</a:t>
            </a:r>
            <a:r>
              <a:rPr lang="en-US" dirty="0"/>
              <a:t> value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Solving the backward compatibility issue (down selection from </a:t>
            </a:r>
            <a:r>
              <a:rPr lang="en-GB" dirty="0"/>
              <a:t>RP-192393 options</a:t>
            </a:r>
            <a:r>
              <a:rPr lang="en-US" dirty="0"/>
              <a:t>) is a necessary but not sufficient step.</a:t>
            </a:r>
          </a:p>
          <a:p>
            <a:pPr lvl="1"/>
            <a:r>
              <a:rPr lang="en-US" dirty="0"/>
              <a:t>There are already solutions on the table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250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2285999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Revise the WID to include RAN3 responsibility. </a:t>
            </a:r>
          </a:p>
          <a:p>
            <a:pPr lvl="1"/>
            <a:r>
              <a:rPr lang="en-US" dirty="0"/>
              <a:t>proposed WID revision in RP-192664</a:t>
            </a:r>
          </a:p>
          <a:p>
            <a:pPr lvl="1"/>
            <a:endParaRPr lang="en-US" dirty="0"/>
          </a:p>
          <a:p>
            <a:r>
              <a:rPr lang="en-US" dirty="0"/>
              <a:t>Pursue solutions for all identified additional concerns 1-3 for UE specific DRX for NB-IoT</a:t>
            </a:r>
          </a:p>
          <a:p>
            <a:endParaRPr lang="en-US" dirty="0"/>
          </a:p>
          <a:p>
            <a:r>
              <a:rPr lang="en-US" dirty="0"/>
              <a:t>Reconfirm target completion of work in Rel-16. </a:t>
            </a:r>
          </a:p>
          <a:p>
            <a:pPr lvl="1"/>
            <a:r>
              <a:rPr lang="en-US" dirty="0"/>
              <a:t>Push back to Rel-17 can be discussed in RAN#87, if needed</a:t>
            </a:r>
          </a:p>
        </p:txBody>
      </p:sp>
    </p:spTree>
    <p:extLst>
      <p:ext uri="{BB962C8B-B14F-4D97-AF65-F5344CB8AC3E}">
        <p14:creationId xmlns:p14="http://schemas.microsoft.com/office/powerpoint/2010/main" val="2336472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1228</TotalTime>
  <Words>1074</Words>
  <Application>Microsoft Office PowerPoint</Application>
  <PresentationFormat>On-screen Show (16:9)</PresentationFormat>
  <Paragraphs>144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Views on UE specific DRX for NB-IoT</vt:lpstr>
      <vt:lpstr>Background - UE specific DRX for NB-IoT</vt:lpstr>
      <vt:lpstr>Additional concern 1 – Multiplexing with bad coverage Ues Long paging latency despite short UE specific DRX configuration</vt:lpstr>
      <vt:lpstr>Additional concern 2 – CN / eNB lack of coordination CN may not know the used paging cycle</vt:lpstr>
      <vt:lpstr>Additional concern 3 – Paging overlap / fractional nB value</vt:lpstr>
      <vt:lpstr>Possible simple solutions</vt:lpstr>
      <vt:lpstr>Conclusion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UE specific DRX for NB-IoT</dc:title>
  <dc:creator>Olivier Marco</dc:creator>
  <cp:lastModifiedBy>Sequans</cp:lastModifiedBy>
  <cp:revision>82</cp:revision>
  <dcterms:created xsi:type="dcterms:W3CDTF">2019-12-01T13:45:44Z</dcterms:created>
  <dcterms:modified xsi:type="dcterms:W3CDTF">2019-12-02T14:24:19Z</dcterms:modified>
</cp:coreProperties>
</file>