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9"/>
  </p:notesMasterIdLst>
  <p:handoutMasterIdLst>
    <p:handoutMasterId r:id="rId10"/>
  </p:handoutMasterIdLst>
  <p:sldIdLst>
    <p:sldId id="387" r:id="rId2"/>
    <p:sldId id="388" r:id="rId3"/>
    <p:sldId id="389" r:id="rId4"/>
    <p:sldId id="391" r:id="rId5"/>
    <p:sldId id="392" r:id="rId6"/>
    <p:sldId id="393" r:id="rId7"/>
    <p:sldId id="390" r:id="rId8"/>
  </p:sldIdLst>
  <p:sldSz cx="12192000" cy="6858000"/>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387" userDrawn="1">
          <p15:clr>
            <a:srgbClr val="A4A3A4"/>
          </p15:clr>
        </p15:guide>
        <p15:guide id="2" pos="5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2C921"/>
    <a:srgbClr val="D9D9D9"/>
    <a:srgbClr val="BFBFBF"/>
    <a:srgbClr val="7F7F7F"/>
    <a:srgbClr val="000000"/>
    <a:srgbClr val="FFFFFF"/>
    <a:srgbClr val="99CCFF"/>
    <a:srgbClr val="FFFFCC"/>
    <a:srgbClr val="CCFF99"/>
    <a:srgbClr val="CC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29" autoAdjust="0"/>
    <p:restoredTop sz="96605" autoAdjust="0"/>
  </p:normalViewPr>
  <p:slideViewPr>
    <p:cSldViewPr snapToGrid="0">
      <p:cViewPr>
        <p:scale>
          <a:sx n="75" d="100"/>
          <a:sy n="75" d="100"/>
        </p:scale>
        <p:origin x="-1286" y="-269"/>
      </p:cViewPr>
      <p:guideLst>
        <p:guide orient="horz" pos="2387"/>
        <p:guide pos="574"/>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650BA8B6-A5AF-4D4E-8522-F2DFFEB83F76}" type="datetimeFigureOut">
              <a:rPr lang="zh-CN" altLang="en-US" smtClean="0"/>
              <a:pPr/>
              <a:t>2019-12-02</a:t>
            </a:fld>
            <a:endParaRPr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2FFF23E7-6E27-48DE-AC9B-66C8794E485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E9943907-27A6-4EC5-A6C8-A940BBA718F3}" type="datetimeFigureOut">
              <a:rPr lang="zh-CN" altLang="en-US" smtClean="0"/>
              <a:pPr/>
              <a:t>2019-12-02</a:t>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7EAC8420-4606-4EA2-A5EC-4557BF9BD8E1}" type="slidenum">
              <a:rPr lang="zh-CN" altLang="en-US" smtClean="0"/>
              <a:pPr/>
              <a:t>‹#›</a:t>
            </a:fld>
            <a:endParaRPr lang="zh-CN" altLang="en-US"/>
          </a:p>
        </p:txBody>
      </p:sp>
    </p:spTree>
    <p:extLst>
      <p:ext uri="{BB962C8B-B14F-4D97-AF65-F5344CB8AC3E}">
        <p14:creationId xmlns:p14="http://schemas.microsoft.com/office/powerpoint/2010/main" xmlns="" val="4150662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68B115C-5EE1-48CE-A84E-6CFF6D3A1160}"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945843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4C9642F-210A-4C7C-86DA-8E071B6D456A}"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760776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D147DF-E11F-44FE-AEF8-95BF61343349}"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359819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0495EB-9BBE-4170-946A-7B6530E733B0}"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377912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622E1CD-9754-4FCB-96EB-0DA07D2A66F3}"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331089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7BE5B9A-17E5-4719-94A9-82C01944FD60}"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596022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CB18AB5-A76F-4B17-99B7-6515934732E3}"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768807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6F22308-7531-4CF2-B3C3-11A04E9F04FF}"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769326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87C7211-A218-4569-9EF5-29401418A448}"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2" cstate="print"/>
          <a:stretch>
            <a:fillRect/>
          </a:stretch>
        </p:blipFill>
        <p:spPr>
          <a:xfrm>
            <a:off x="10401300" y="5433755"/>
            <a:ext cx="1518119" cy="1212199"/>
          </a:xfrm>
          <a:prstGeom prst="rect">
            <a:avLst/>
          </a:prstGeom>
        </p:spPr>
      </p:pic>
    </p:spTree>
    <p:extLst>
      <p:ext uri="{BB962C8B-B14F-4D97-AF65-F5344CB8AC3E}">
        <p14:creationId xmlns:p14="http://schemas.microsoft.com/office/powerpoint/2010/main" xmlns="" val="377143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17B1502-A21D-4A42-8887-54347738F090}"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197195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67CB354-D6F9-4614-A6F5-C79D67EB9029}"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111041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C66768-C4FE-488E-916C-50F72E542496}" type="datetime1">
              <a:rPr lang="zh-CN" altLang="en-US" smtClean="0">
                <a:solidFill>
                  <a:prstClr val="black">
                    <a:tint val="75000"/>
                  </a:prstClr>
                </a:solidFill>
              </a:rPr>
              <a:pPr/>
              <a:t>2019-12-02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BF149-DB0C-40EC-9C61-A22A196B7B4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61113299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1</a:t>
            </a:fld>
            <a:endParaRPr lang="zh-CN" altLang="en-US">
              <a:solidFill>
                <a:prstClr val="black">
                  <a:tint val="75000"/>
                </a:prstClr>
              </a:solidFill>
            </a:endParaRPr>
          </a:p>
        </p:txBody>
      </p:sp>
      <p:sp>
        <p:nvSpPr>
          <p:cNvPr id="3" name="3GPP TSG RAN meeting #YY…"/>
          <p:cNvSpPr txBox="1"/>
          <p:nvPr/>
        </p:nvSpPr>
        <p:spPr>
          <a:xfrm>
            <a:off x="248696" y="227869"/>
            <a:ext cx="875306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defRPr sz="4000"/>
            </a:pPr>
            <a:r>
              <a:rPr sz="2400" b="1" dirty="0"/>
              <a:t>3GPP TSG RAN meeting </a:t>
            </a:r>
            <a:r>
              <a:rPr sz="2400" b="1" dirty="0" smtClean="0"/>
              <a:t>#</a:t>
            </a:r>
            <a:r>
              <a:rPr lang="en-US" sz="2400" b="1" dirty="0" smtClean="0"/>
              <a:t>86</a:t>
            </a:r>
            <a:endParaRPr sz="2400" b="1" dirty="0" smtClean="0"/>
          </a:p>
          <a:p>
            <a:pPr>
              <a:defRPr sz="4000"/>
            </a:pPr>
            <a:r>
              <a:rPr lang="en-GB" altLang="zh-CN" sz="2400" b="1" dirty="0" err="1" smtClean="0"/>
              <a:t>Sitges</a:t>
            </a:r>
            <a:r>
              <a:rPr lang="en-GB" altLang="zh-CN" sz="2400" b="1" dirty="0" smtClean="0"/>
              <a:t>, Spain, December 9-12, 2019</a:t>
            </a:r>
          </a:p>
          <a:p>
            <a:pPr algn="l">
              <a:defRPr sz="4000"/>
            </a:pPr>
            <a:r>
              <a:rPr sz="2400" b="1" dirty="0" smtClean="0"/>
              <a:t>Agenda </a:t>
            </a:r>
            <a:r>
              <a:rPr sz="2400" b="1" dirty="0"/>
              <a:t>item: </a:t>
            </a:r>
            <a:r>
              <a:rPr lang="en-US" sz="2400" b="1" dirty="0" smtClean="0"/>
              <a:t>9.3.5</a:t>
            </a:r>
            <a:endParaRPr sz="2400" b="1" dirty="0"/>
          </a:p>
        </p:txBody>
      </p:sp>
      <p:sp>
        <p:nvSpPr>
          <p:cNvPr id="4" name="RP-17xxxx"/>
          <p:cNvSpPr txBox="1"/>
          <p:nvPr/>
        </p:nvSpPr>
        <p:spPr>
          <a:xfrm>
            <a:off x="10495670" y="290722"/>
            <a:ext cx="1466748" cy="47192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000"/>
            </a:lvl1pPr>
          </a:lstStyle>
          <a:p>
            <a:r>
              <a:rPr sz="2400" b="1" dirty="0" smtClean="0"/>
              <a:t>RP-1</a:t>
            </a:r>
            <a:r>
              <a:rPr lang="en-US" sz="2400" b="1" dirty="0" smtClean="0"/>
              <a:t>9</a:t>
            </a:r>
            <a:r>
              <a:rPr lang="en-US" altLang="zh-CN" sz="2400" b="1" dirty="0" smtClean="0"/>
              <a:t>2606</a:t>
            </a:r>
            <a:endParaRPr sz="2400" b="1" dirty="0"/>
          </a:p>
        </p:txBody>
      </p:sp>
      <p:sp>
        <p:nvSpPr>
          <p:cNvPr id="5" name="TextBox 4"/>
          <p:cNvSpPr txBox="1"/>
          <p:nvPr/>
        </p:nvSpPr>
        <p:spPr>
          <a:xfrm>
            <a:off x="215900" y="2451100"/>
            <a:ext cx="11684000" cy="1323439"/>
          </a:xfrm>
          <a:prstGeom prst="rect">
            <a:avLst/>
          </a:prstGeom>
          <a:noFill/>
        </p:spPr>
        <p:txBody>
          <a:bodyPr wrap="square" rtlCol="0">
            <a:spAutoFit/>
          </a:bodyPr>
          <a:lstStyle/>
          <a:p>
            <a:pPr algn="ctr"/>
            <a:r>
              <a:rPr lang="en-US" altLang="zh-CN" sz="4000" dirty="0" smtClean="0">
                <a:latin typeface="Helvetica Neue Medium"/>
              </a:rPr>
              <a:t>Motivation on support of LMC in NG-RAN for local NR positioning</a:t>
            </a:r>
            <a:endParaRPr lang="zh-CN" altLang="en-US" sz="4000" dirty="0">
              <a:latin typeface="Helvetica Neue Medium"/>
            </a:endParaRPr>
          </a:p>
        </p:txBody>
      </p:sp>
      <p:sp>
        <p:nvSpPr>
          <p:cNvPr id="6" name="TextBox 5"/>
          <p:cNvSpPr txBox="1"/>
          <p:nvPr/>
        </p:nvSpPr>
        <p:spPr>
          <a:xfrm>
            <a:off x="5105400" y="4064000"/>
            <a:ext cx="1549976" cy="646331"/>
          </a:xfrm>
          <a:prstGeom prst="rect">
            <a:avLst/>
          </a:prstGeom>
          <a:noFill/>
        </p:spPr>
        <p:txBody>
          <a:bodyPr wrap="none" rtlCol="0">
            <a:spAutoFit/>
          </a:bodyPr>
          <a:lstStyle/>
          <a:p>
            <a:r>
              <a:rPr lang="en-US" altLang="zh-CN" sz="3600" dirty="0" smtClean="0">
                <a:latin typeface="Helvetica Neue Medium"/>
              </a:rPr>
              <a:t>CMCC</a:t>
            </a:r>
            <a:endParaRPr lang="zh-CN" altLang="en-US" sz="3600" dirty="0">
              <a:latin typeface="Helvetica Neue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2</a:t>
            </a:fld>
            <a:endParaRPr lang="zh-CN" altLang="en-US">
              <a:solidFill>
                <a:prstClr val="black">
                  <a:tint val="75000"/>
                </a:prstClr>
              </a:solidFill>
            </a:endParaRPr>
          </a:p>
        </p:txBody>
      </p:sp>
      <p:sp>
        <p:nvSpPr>
          <p:cNvPr id="8" name="TextBox 7"/>
          <p:cNvSpPr txBox="1"/>
          <p:nvPr/>
        </p:nvSpPr>
        <p:spPr>
          <a:xfrm>
            <a:off x="217818" y="365298"/>
            <a:ext cx="8120814"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lvl="0" algn="ctr" defTabSz="825500" hangingPunct="0"/>
            <a:r>
              <a:rPr lang="en-US" altLang="zh-CN" sz="3600" b="1" dirty="0" smtClean="0">
                <a:solidFill>
                  <a:srgbClr val="000000"/>
                </a:solidFill>
                <a:latin typeface="Helvetica Neue"/>
                <a:ea typeface="Helvetica Neue"/>
                <a:cs typeface="Helvetica Neue"/>
                <a:sym typeface="Helvetica Neue"/>
              </a:rPr>
              <a:t>Benefits of introducing LMC in NG-RAN</a:t>
            </a:r>
            <a:endParaRPr lang="zh-CN" altLang="en-US" sz="3600" b="1" dirty="0" smtClean="0">
              <a:solidFill>
                <a:srgbClr val="000000"/>
              </a:solidFill>
              <a:latin typeface="Helvetica Neue"/>
              <a:ea typeface="Helvetica Neue"/>
              <a:cs typeface="Helvetica Neue"/>
              <a:sym typeface="Helvetica Neue"/>
            </a:endParaRPr>
          </a:p>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6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 name="矩形 8"/>
          <p:cNvSpPr/>
          <p:nvPr/>
        </p:nvSpPr>
        <p:spPr>
          <a:xfrm>
            <a:off x="745833" y="5660848"/>
            <a:ext cx="10714647" cy="830997"/>
          </a:xfrm>
          <a:prstGeom prst="rect">
            <a:avLst/>
          </a:prstGeom>
        </p:spPr>
        <p:txBody>
          <a:bodyPr wrap="square">
            <a:spAutoFit/>
          </a:bodyPr>
          <a:lstStyle/>
          <a:p>
            <a:pPr>
              <a:spcBef>
                <a:spcPts val="1200"/>
              </a:spcBef>
              <a:spcAft>
                <a:spcPts val="600"/>
              </a:spcAft>
            </a:pPr>
            <a:r>
              <a:rPr lang="en-US" altLang="zh-CN" sz="2400" b="1" dirty="0" smtClean="0">
                <a:latin typeface="Calibri" pitchFamily="34" charset="0"/>
                <a:ea typeface="微软雅黑" pitchFamily="34" charset="-122"/>
              </a:rPr>
              <a:t>Observation 1</a:t>
            </a:r>
            <a:r>
              <a:rPr lang="en-US" altLang="zh-CN" sz="2400" b="1" dirty="0">
                <a:latin typeface="Calibri" pitchFamily="34" charset="0"/>
                <a:ea typeface="微软雅黑" pitchFamily="34" charset="-122"/>
              </a:rPr>
              <a:t>:  </a:t>
            </a:r>
            <a:r>
              <a:rPr lang="en-US" altLang="zh-CN" sz="2400" b="1" dirty="0" smtClean="0">
                <a:latin typeface="Calibri" pitchFamily="34" charset="0"/>
                <a:ea typeface="微软雅黑" pitchFamily="34" charset="-122"/>
              </a:rPr>
              <a:t>NR positioning architecture in Rel-15 cannot fully satisfy the requirements of operators, LMC in NG-RAN has many benefits.</a:t>
            </a:r>
            <a:endParaRPr lang="en-US" altLang="zh-CN" sz="2400" b="1" dirty="0">
              <a:latin typeface="Calibri" pitchFamily="34" charset="0"/>
              <a:ea typeface="微软雅黑" pitchFamily="34" charset="-122"/>
            </a:endParaRPr>
          </a:p>
        </p:txBody>
      </p:sp>
      <p:sp>
        <p:nvSpPr>
          <p:cNvPr id="7" name="矩形 6"/>
          <p:cNvSpPr/>
          <p:nvPr/>
        </p:nvSpPr>
        <p:spPr>
          <a:xfrm>
            <a:off x="345440" y="1157238"/>
            <a:ext cx="11206480" cy="4401205"/>
          </a:xfrm>
          <a:prstGeom prst="rect">
            <a:avLst/>
          </a:prstGeom>
        </p:spPr>
        <p:txBody>
          <a:bodyPr wrap="square">
            <a:spAutoFit/>
          </a:bodyPr>
          <a:lstStyle/>
          <a:p>
            <a:pPr marL="180000" lvl="2" indent="-457200">
              <a:spcAft>
                <a:spcPts val="1200"/>
              </a:spcAft>
              <a:buFont typeface="微软雅黑" pitchFamily="34" charset="-122"/>
              <a:buChar char="−"/>
            </a:pPr>
            <a:r>
              <a:rPr lang="en-US" altLang="zh-CN" sz="2000" b="1" dirty="0" smtClean="0">
                <a:solidFill>
                  <a:srgbClr val="000000"/>
                </a:solidFill>
                <a:latin typeface="Arial Unicode MS" pitchFamily="34" charset="-122"/>
                <a:ea typeface="Arial Unicode MS" pitchFamily="34" charset="-122"/>
                <a:cs typeface="Arial Unicode MS" pitchFamily="34" charset="-122"/>
                <a:sym typeface="Helvetica Neue"/>
              </a:rPr>
              <a:t>Reduced latency</a:t>
            </a: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 As studied in SA2, the number of signaling interfaces to support location services can drop significantly and </a:t>
            </a:r>
            <a:r>
              <a:rPr lang="en-GB" altLang="zh-CN" sz="2000" dirty="0" smtClean="0">
                <a:solidFill>
                  <a:srgbClr val="000000"/>
                </a:solidFill>
                <a:latin typeface="Arial Unicode MS" pitchFamily="34" charset="-122"/>
                <a:ea typeface="Arial Unicode MS" pitchFamily="34" charset="-122"/>
                <a:cs typeface="Arial Unicode MS" pitchFamily="34" charset="-122"/>
                <a:sym typeface="Helvetica Neue"/>
              </a:rPr>
              <a:t>latency performance of the location service can be greatly improved as the </a:t>
            </a:r>
            <a:r>
              <a:rPr lang="en-GB" altLang="zh-CN" sz="2000" dirty="0" err="1" smtClean="0">
                <a:solidFill>
                  <a:srgbClr val="000000"/>
                </a:solidFill>
                <a:latin typeface="Arial Unicode MS" pitchFamily="34" charset="-122"/>
                <a:ea typeface="Arial Unicode MS" pitchFamily="34" charset="-122"/>
                <a:cs typeface="Arial Unicode MS" pitchFamily="34" charset="-122"/>
                <a:sym typeface="Helvetica Neue"/>
              </a:rPr>
              <a:t>signaling</a:t>
            </a:r>
            <a:r>
              <a:rPr lang="en-GB" altLang="zh-CN" sz="2000" dirty="0" smtClean="0">
                <a:solidFill>
                  <a:srgbClr val="000000"/>
                </a:solidFill>
                <a:latin typeface="Arial Unicode MS" pitchFamily="34" charset="-122"/>
                <a:ea typeface="Arial Unicode MS" pitchFamily="34" charset="-122"/>
                <a:cs typeface="Arial Unicode MS" pitchFamily="34" charset="-122"/>
                <a:sym typeface="Helvetica Neue"/>
              </a:rPr>
              <a:t> transmission process via 5GC can be avoided</a:t>
            </a:r>
            <a:endParaRPr lang="zh-CN" altLang="zh-CN" sz="2000" dirty="0" smtClean="0">
              <a:solidFill>
                <a:srgbClr val="000000"/>
              </a:solidFill>
              <a:latin typeface="Arial Unicode MS" pitchFamily="34" charset="-122"/>
              <a:ea typeface="Arial Unicode MS" pitchFamily="34" charset="-122"/>
              <a:cs typeface="Arial Unicode MS" pitchFamily="34" charset="-122"/>
              <a:sym typeface="Helvetica Neue"/>
            </a:endParaRPr>
          </a:p>
          <a:p>
            <a:pPr marL="180000" lvl="2" indent="-457200">
              <a:spcAft>
                <a:spcPts val="1200"/>
              </a:spcAft>
              <a:buFont typeface="微软雅黑" pitchFamily="34" charset="-122"/>
              <a:buChar char="−"/>
            </a:pPr>
            <a:r>
              <a:rPr lang="en-US" altLang="zh-CN" sz="2000" b="1" dirty="0" smtClean="0">
                <a:solidFill>
                  <a:srgbClr val="000000"/>
                </a:solidFill>
                <a:latin typeface="Arial Unicode MS" pitchFamily="34" charset="-122"/>
                <a:ea typeface="Arial Unicode MS" pitchFamily="34" charset="-122"/>
                <a:cs typeface="Arial Unicode MS" pitchFamily="34" charset="-122"/>
                <a:sym typeface="Helvetica Neue"/>
              </a:rPr>
              <a:t>Address the security concerns of vertical domain</a:t>
            </a: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 </a:t>
            </a:r>
            <a:r>
              <a:rPr lang="en-GB" altLang="zh-CN" sz="2000" dirty="0" smtClean="0">
                <a:solidFill>
                  <a:srgbClr val="000000"/>
                </a:solidFill>
                <a:latin typeface="Arial Unicode MS" pitchFamily="34" charset="-122"/>
                <a:ea typeface="Arial Unicode MS" pitchFamily="34" charset="-122"/>
                <a:cs typeface="Arial Unicode MS" pitchFamily="34" charset="-122"/>
                <a:sym typeface="Helvetica Neue"/>
              </a:rPr>
              <a:t>Positioning data will not be exposed outside the private network, which satisfy the requirement of vertical domains </a:t>
            </a:r>
            <a:endParaRPr lang="zh-CN" altLang="zh-CN" sz="2000" dirty="0" smtClean="0">
              <a:solidFill>
                <a:srgbClr val="000000"/>
              </a:solidFill>
              <a:latin typeface="Arial Unicode MS" pitchFamily="34" charset="-122"/>
              <a:ea typeface="Arial Unicode MS" pitchFamily="34" charset="-122"/>
              <a:cs typeface="Arial Unicode MS" pitchFamily="34" charset="-122"/>
              <a:sym typeface="Helvetica Neue"/>
            </a:endParaRPr>
          </a:p>
          <a:p>
            <a:pPr marL="180000" lvl="2" indent="-457200">
              <a:spcAft>
                <a:spcPts val="1200"/>
              </a:spcAft>
              <a:buFont typeface="微软雅黑" pitchFamily="34" charset="-122"/>
              <a:buChar char="−"/>
            </a:pPr>
            <a:r>
              <a:rPr lang="en-US" altLang="zh-CN" sz="2000" b="1" dirty="0" smtClean="0">
                <a:solidFill>
                  <a:srgbClr val="000000"/>
                </a:solidFill>
                <a:latin typeface="Arial Unicode MS" pitchFamily="34" charset="-122"/>
                <a:ea typeface="Arial Unicode MS" pitchFamily="34" charset="-122"/>
                <a:cs typeface="Arial Unicode MS" pitchFamily="34" charset="-122"/>
                <a:sym typeface="Helvetica Neue"/>
              </a:rPr>
              <a:t>Easier deployment</a:t>
            </a: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 A location server functionality in RAN would allow operators to flexibly complement the operation of 5GC LMF based on e.g. the </a:t>
            </a:r>
            <a:r>
              <a:rPr lang="en-US" altLang="zh-CN" sz="2000" dirty="0" err="1" smtClean="0">
                <a:solidFill>
                  <a:srgbClr val="000000"/>
                </a:solidFill>
                <a:latin typeface="Arial Unicode MS" pitchFamily="34" charset="-122"/>
                <a:ea typeface="Arial Unicode MS" pitchFamily="34" charset="-122"/>
                <a:cs typeface="Arial Unicode MS" pitchFamily="34" charset="-122"/>
                <a:sym typeface="Helvetica Neue"/>
              </a:rPr>
              <a:t>QoS</a:t>
            </a: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 requirements of the location service.</a:t>
            </a:r>
            <a:endParaRPr lang="zh-CN" altLang="zh-CN" sz="2000" b="1" dirty="0" smtClean="0">
              <a:solidFill>
                <a:srgbClr val="000000"/>
              </a:solidFill>
              <a:latin typeface="Arial Unicode MS" pitchFamily="34" charset="-122"/>
              <a:ea typeface="Arial Unicode MS" pitchFamily="34" charset="-122"/>
              <a:cs typeface="Arial Unicode MS" pitchFamily="34" charset="-122"/>
              <a:sym typeface="Helvetica Neue"/>
            </a:endParaRPr>
          </a:p>
          <a:p>
            <a:pPr marL="180000" lvl="2" indent="-457200">
              <a:spcAft>
                <a:spcPts val="1200"/>
              </a:spcAft>
              <a:buFont typeface="微软雅黑" pitchFamily="34" charset="-122"/>
              <a:buChar char="−"/>
            </a:pPr>
            <a:r>
              <a:rPr lang="en-US" altLang="zh-CN" sz="2000" b="1" dirty="0" smtClean="0">
                <a:solidFill>
                  <a:srgbClr val="000000"/>
                </a:solidFill>
                <a:latin typeface="Arial Unicode MS" pitchFamily="34" charset="-122"/>
                <a:ea typeface="Arial Unicode MS" pitchFamily="34" charset="-122"/>
                <a:cs typeface="Arial Unicode MS" pitchFamily="34" charset="-122"/>
                <a:sym typeface="Helvetica Neue"/>
              </a:rPr>
              <a:t>Enable efficient network optimization</a:t>
            </a: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 It allows RAN to have UE locations to </a:t>
            </a:r>
            <a:r>
              <a:rPr lang="en-GB" altLang="zh-CN" sz="2000" dirty="0" smtClean="0">
                <a:solidFill>
                  <a:srgbClr val="000000"/>
                </a:solidFill>
                <a:latin typeface="Arial Unicode MS" pitchFamily="34" charset="-122"/>
                <a:ea typeface="Arial Unicode MS" pitchFamily="34" charset="-122"/>
                <a:cs typeface="Arial Unicode MS" pitchFamily="34" charset="-122"/>
                <a:sym typeface="Helvetica Neue"/>
              </a:rPr>
              <a:t>complement MDT and enable better </a:t>
            </a:r>
            <a:r>
              <a:rPr lang="en-GB" altLang="zh-CN" sz="2000" dirty="0" err="1" smtClean="0">
                <a:solidFill>
                  <a:srgbClr val="000000"/>
                </a:solidFill>
                <a:latin typeface="Arial Unicode MS" pitchFamily="34" charset="-122"/>
                <a:ea typeface="Arial Unicode MS" pitchFamily="34" charset="-122"/>
                <a:cs typeface="Arial Unicode MS" pitchFamily="34" charset="-122"/>
                <a:sym typeface="Helvetica Neue"/>
              </a:rPr>
              <a:t>beamforming</a:t>
            </a:r>
            <a:r>
              <a:rPr lang="en-GB" altLang="zh-CN" sz="2000" dirty="0" smtClean="0">
                <a:solidFill>
                  <a:srgbClr val="000000"/>
                </a:solidFill>
                <a:latin typeface="Arial Unicode MS" pitchFamily="34" charset="-122"/>
                <a:ea typeface="Arial Unicode MS" pitchFamily="34" charset="-122"/>
                <a:cs typeface="Arial Unicode MS" pitchFamily="34" charset="-122"/>
                <a:sym typeface="Helvetica Neue"/>
              </a:rPr>
              <a:t>, and indoor/outdoor classification, etc.</a:t>
            </a:r>
            <a:endParaRPr lang="zh-CN" altLang="zh-CN" sz="2000" dirty="0" smtClean="0">
              <a:solidFill>
                <a:srgbClr val="000000"/>
              </a:solidFill>
              <a:latin typeface="Arial Unicode MS" pitchFamily="34" charset="-122"/>
              <a:ea typeface="Arial Unicode MS" pitchFamily="34" charset="-122"/>
              <a:cs typeface="Arial Unicode MS" pitchFamily="34" charset="-122"/>
              <a:sym typeface="Helvetica Neue"/>
            </a:endParaRPr>
          </a:p>
          <a:p>
            <a:pPr marL="180000" lvl="2" indent="-457200">
              <a:spcAft>
                <a:spcPts val="1200"/>
              </a:spcAft>
              <a:buFont typeface="微软雅黑" pitchFamily="34" charset="-122"/>
              <a:buChar char="−"/>
            </a:pPr>
            <a:r>
              <a:rPr lang="en-US" altLang="zh-CN" sz="2000" b="1" dirty="0" smtClean="0">
                <a:solidFill>
                  <a:srgbClr val="000000"/>
                </a:solidFill>
                <a:latin typeface="Arial Unicode MS" pitchFamily="34" charset="-122"/>
                <a:ea typeface="Arial Unicode MS" pitchFamily="34" charset="-122"/>
                <a:cs typeface="Arial Unicode MS" pitchFamily="34" charset="-122"/>
                <a:sym typeface="Helvetica Neue"/>
              </a:rPr>
              <a:t>Better scalability</a:t>
            </a: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 A distributed location server functionality would better scale in case a large number of UEs need to be supported (e.g., </a:t>
            </a:r>
            <a:r>
              <a:rPr lang="en-US" altLang="zh-CN" sz="2000" dirty="0" err="1" smtClean="0">
                <a:solidFill>
                  <a:srgbClr val="000000"/>
                </a:solidFill>
                <a:latin typeface="Arial Unicode MS" pitchFamily="34" charset="-122"/>
                <a:ea typeface="Arial Unicode MS" pitchFamily="34" charset="-122"/>
                <a:cs typeface="Arial Unicode MS" pitchFamily="34" charset="-122"/>
                <a:sym typeface="Helvetica Neue"/>
              </a:rPr>
              <a:t>IoT</a:t>
            </a:r>
            <a:r>
              <a:rPr lang="en-US" altLang="zh-CN" sz="2000" dirty="0" smtClean="0">
                <a:solidFill>
                  <a:srgbClr val="000000"/>
                </a:solidFill>
                <a:latin typeface="Arial Unicode MS" pitchFamily="34" charset="-122"/>
                <a:ea typeface="Arial Unicode MS" pitchFamily="34" charset="-122"/>
                <a:cs typeface="Arial Unicode MS" pitchFamily="34" charset="-122"/>
                <a:sym typeface="Helvetica Neue"/>
              </a:rPr>
              <a:t> use cases).</a:t>
            </a:r>
            <a:endParaRPr lang="zh-CN" altLang="zh-CN" sz="2000" dirty="0" smtClean="0">
              <a:solidFill>
                <a:srgbClr val="000000"/>
              </a:solidFill>
              <a:latin typeface="Arial Unicode MS" pitchFamily="34" charset="-122"/>
              <a:ea typeface="Arial Unicode MS" pitchFamily="34" charset="-122"/>
              <a:cs typeface="Arial Unicode MS" pitchFamily="34" charset="-122"/>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3</a:t>
            </a:fld>
            <a:endParaRPr lang="zh-CN" altLang="en-US">
              <a:solidFill>
                <a:prstClr val="black">
                  <a:tint val="75000"/>
                </a:prstClr>
              </a:solidFill>
            </a:endParaRPr>
          </a:p>
        </p:txBody>
      </p:sp>
      <p:sp>
        <p:nvSpPr>
          <p:cNvPr id="7" name="文本框 67"/>
          <p:cNvSpPr txBox="1"/>
          <p:nvPr/>
        </p:nvSpPr>
        <p:spPr>
          <a:xfrm>
            <a:off x="366310" y="1285832"/>
            <a:ext cx="11012890" cy="3508653"/>
          </a:xfrm>
          <a:prstGeom prst="rect">
            <a:avLst/>
          </a:prstGeom>
          <a:noFill/>
        </p:spPr>
        <p:txBody>
          <a:bodyPr wrap="square" rtlCol="0">
            <a:spAutoFit/>
          </a:bodyPr>
          <a:lstStyle/>
          <a:p>
            <a:pPr lvl="2" indent="-457200">
              <a:spcAft>
                <a:spcPts val="1200"/>
              </a:spcAft>
              <a:buFont typeface="微软雅黑" pitchFamily="34" charset="-122"/>
              <a:buChar char="−"/>
            </a:pPr>
            <a:r>
              <a:rPr lang="en-GB" altLang="zh-CN" sz="2400" dirty="0" smtClean="0">
                <a:solidFill>
                  <a:srgbClr val="000000"/>
                </a:solidFill>
                <a:latin typeface="Arial Unicode MS" pitchFamily="34" charset="-122"/>
                <a:ea typeface="Arial Unicode MS" pitchFamily="34" charset="-122"/>
                <a:cs typeface="Arial Unicode MS" pitchFamily="34" charset="-122"/>
                <a:sym typeface="Helvetica Neue"/>
              </a:rPr>
              <a:t>To address low latency and high performing positioning requirement, SA2 has studied solutions 15, 23, 26, 28 and acknowledged the benefits of introducing local LMF (i.e., LMC) in NG-RAN</a:t>
            </a:r>
          </a:p>
          <a:p>
            <a:pPr lvl="2" indent="-457200">
              <a:spcBef>
                <a:spcPts val="1200"/>
              </a:spcBef>
              <a:spcAft>
                <a:spcPts val="1200"/>
              </a:spcAft>
              <a:buFont typeface="微软雅黑" pitchFamily="34" charset="-122"/>
              <a:buChar char="−"/>
            </a:pPr>
            <a:r>
              <a:rPr lang="en-US" altLang="zh-CN" sz="2400" dirty="0" smtClean="0">
                <a:solidFill>
                  <a:srgbClr val="000000"/>
                </a:solidFill>
                <a:latin typeface="Arial Unicode MS" pitchFamily="34" charset="-122"/>
                <a:ea typeface="Arial Unicode MS" pitchFamily="34" charset="-122"/>
                <a:cs typeface="Arial Unicode MS" pitchFamily="34" charset="-122"/>
                <a:sym typeface="Helvetica Neue"/>
              </a:rPr>
              <a:t>SA2 made the following conclusion</a:t>
            </a:r>
          </a:p>
          <a:p>
            <a:pPr lvl="3" indent="-457200">
              <a:spcAft>
                <a:spcPts val="1200"/>
              </a:spcAft>
              <a:buFont typeface="微软雅黑" pitchFamily="34" charset="-122"/>
              <a:buChar char="−"/>
            </a:pPr>
            <a:r>
              <a:rPr lang="en-US" altLang="zh-CN" sz="2400" i="1" dirty="0" smtClean="0">
                <a:solidFill>
                  <a:srgbClr val="000000"/>
                </a:solidFill>
                <a:latin typeface="Arial Unicode MS" pitchFamily="34" charset="-122"/>
                <a:ea typeface="Arial Unicode MS" pitchFamily="34" charset="-122"/>
                <a:cs typeface="Arial Unicode MS" pitchFamily="34" charset="-122"/>
                <a:sym typeface="Helvetica Neue"/>
              </a:rPr>
              <a:t>NG-RAN node enhanced with the support of location management functionality may be selected to perform UE positioning locally in the RAN under the condition that RAN WG(s) concludes that NG-RAN supports location management functionality.</a:t>
            </a:r>
          </a:p>
        </p:txBody>
      </p:sp>
      <p:sp>
        <p:nvSpPr>
          <p:cNvPr id="6" name="TextBox 5"/>
          <p:cNvSpPr txBox="1"/>
          <p:nvPr/>
        </p:nvSpPr>
        <p:spPr>
          <a:xfrm>
            <a:off x="390256" y="383217"/>
            <a:ext cx="3722173"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en-US" altLang="zh-CN" sz="3600" b="1" dirty="0" smtClean="0">
                <a:solidFill>
                  <a:srgbClr val="000000"/>
                </a:solidFill>
                <a:latin typeface="Helvetica Neue"/>
                <a:ea typeface="Helvetica Neue"/>
                <a:cs typeface="Helvetica Neue"/>
                <a:sym typeface="Helvetica Neue"/>
              </a:rPr>
              <a:t>Status quo of SA2</a:t>
            </a:r>
            <a:endParaRPr lang="zh-CN" altLang="en-US" sz="3600" b="1" dirty="0">
              <a:solidFill>
                <a:srgbClr val="000000"/>
              </a:solidFill>
              <a:latin typeface="Helvetica Neue"/>
              <a:ea typeface="Helvetica Neue"/>
              <a:cs typeface="Helvetica Neue"/>
              <a:sym typeface="Helvetica Neue"/>
            </a:endParaRPr>
          </a:p>
        </p:txBody>
      </p:sp>
      <p:sp>
        <p:nvSpPr>
          <p:cNvPr id="5" name="矩形 4"/>
          <p:cNvSpPr/>
          <p:nvPr/>
        </p:nvSpPr>
        <p:spPr>
          <a:xfrm>
            <a:off x="782320" y="5293975"/>
            <a:ext cx="11054080" cy="830997"/>
          </a:xfrm>
          <a:prstGeom prst="rect">
            <a:avLst/>
          </a:prstGeom>
        </p:spPr>
        <p:txBody>
          <a:bodyPr wrap="square">
            <a:spAutoFit/>
          </a:bodyPr>
          <a:lstStyle/>
          <a:p>
            <a:pPr>
              <a:spcBef>
                <a:spcPts val="1200"/>
              </a:spcBef>
              <a:spcAft>
                <a:spcPts val="600"/>
              </a:spcAft>
            </a:pPr>
            <a:r>
              <a:rPr lang="en-US" altLang="zh-CN" sz="2400" b="1" dirty="0" smtClean="0">
                <a:latin typeface="Calibri" pitchFamily="34" charset="0"/>
                <a:ea typeface="微软雅黑" pitchFamily="34" charset="-122"/>
              </a:rPr>
              <a:t>Observation 2: SA2 has already studied the local LMC in NG-RAN and </a:t>
            </a:r>
            <a:r>
              <a:rPr lang="en-GB" altLang="zh-CN" sz="2400" b="1" dirty="0" smtClean="0">
                <a:latin typeface="Calibri" pitchFamily="34" charset="0"/>
                <a:ea typeface="微软雅黑" pitchFamily="34" charset="-122"/>
                <a:sym typeface="Helvetica Neue"/>
              </a:rPr>
              <a:t>acknowledged the benefits of introducing this architecture.</a:t>
            </a:r>
            <a:endParaRPr lang="en-US" altLang="zh-CN" sz="2400" b="1" dirty="0" smtClean="0">
              <a:latin typeface="Calibri" pitchFamily="34" charset="0"/>
              <a:ea typeface="微软雅黑"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4</a:t>
            </a:fld>
            <a:endParaRPr lang="zh-CN" altLang="en-US">
              <a:solidFill>
                <a:prstClr val="black">
                  <a:tint val="75000"/>
                </a:prstClr>
              </a:solidFill>
            </a:endParaRPr>
          </a:p>
        </p:txBody>
      </p:sp>
      <p:sp>
        <p:nvSpPr>
          <p:cNvPr id="7" name="文本框 67"/>
          <p:cNvSpPr txBox="1"/>
          <p:nvPr/>
        </p:nvSpPr>
        <p:spPr>
          <a:xfrm>
            <a:off x="437430" y="909912"/>
            <a:ext cx="11355790" cy="4862870"/>
          </a:xfrm>
          <a:prstGeom prst="rect">
            <a:avLst/>
          </a:prstGeom>
          <a:noFill/>
        </p:spPr>
        <p:txBody>
          <a:bodyPr wrap="square" rtlCol="0">
            <a:spAutoFit/>
          </a:bodyPr>
          <a:lstStyle/>
          <a:p>
            <a:pPr lvl="2" indent="-457200">
              <a:spcAft>
                <a:spcPts val="1200"/>
              </a:spcAft>
            </a:pPr>
            <a:r>
              <a:rPr lang="en-US" altLang="zh-CN" sz="2400" dirty="0" smtClean="0">
                <a:solidFill>
                  <a:srgbClr val="000000"/>
                </a:solidFill>
                <a:latin typeface="Arial Unicode MS" pitchFamily="34" charset="-122"/>
                <a:ea typeface="Arial Unicode MS" pitchFamily="34" charset="-122"/>
                <a:cs typeface="Arial Unicode MS" pitchFamily="34" charset="-122"/>
                <a:sym typeface="Helvetica Neue"/>
              </a:rPr>
              <a:t>RAN2:</a:t>
            </a:r>
          </a:p>
          <a:p>
            <a:pPr lvl="2" indent="-457200">
              <a:spcAft>
                <a:spcPts val="1200"/>
              </a:spcAft>
              <a:buFont typeface="微软雅黑" pitchFamily="34" charset="-122"/>
              <a:buChar char="−"/>
            </a:pPr>
            <a:r>
              <a:rPr lang="en-US" altLang="zh-CN" sz="2400" dirty="0" smtClean="0">
                <a:solidFill>
                  <a:srgbClr val="000000"/>
                </a:solidFill>
                <a:latin typeface="Arial Unicode MS" pitchFamily="34" charset="-122"/>
                <a:ea typeface="Arial Unicode MS" pitchFamily="34" charset="-122"/>
                <a:cs typeface="Arial Unicode MS" pitchFamily="34" charset="-122"/>
                <a:sym typeface="Helvetica Neue"/>
              </a:rPr>
              <a:t>RAN2 has also carefully analyzed the pros and cons of the architecture “local location  management function in NG-RAN”, and finally </a:t>
            </a:r>
            <a:r>
              <a:rPr lang="en-GB" altLang="zh-CN" sz="2400" dirty="0" smtClean="0">
                <a:solidFill>
                  <a:srgbClr val="000000"/>
                </a:solidFill>
                <a:latin typeface="Arial Unicode MS" pitchFamily="34" charset="-122"/>
                <a:ea typeface="Arial Unicode MS" pitchFamily="34" charset="-122"/>
                <a:cs typeface="Arial Unicode MS" pitchFamily="34" charset="-122"/>
                <a:sym typeface="Helvetica Neue"/>
              </a:rPr>
              <a:t>recommended to normative work.</a:t>
            </a:r>
          </a:p>
          <a:p>
            <a:pPr lvl="2" indent="-457200">
              <a:spcAft>
                <a:spcPts val="1200"/>
              </a:spcAft>
            </a:pPr>
            <a:r>
              <a:rPr lang="en-US" altLang="zh-CN" sz="2400" dirty="0" smtClean="0">
                <a:solidFill>
                  <a:srgbClr val="FF0000"/>
                </a:solidFill>
              </a:rPr>
              <a:t>	</a:t>
            </a:r>
            <a:r>
              <a:rPr lang="en-US" altLang="zh-CN" sz="2400" i="1" dirty="0" smtClean="0"/>
              <a:t>From RAN2 perspective, we conclude that this option is recommended for normative work, provided the concerns raised in the study phase are addressed</a:t>
            </a:r>
          </a:p>
          <a:p>
            <a:pPr lvl="2" indent="-457200">
              <a:spcAft>
                <a:spcPts val="1200"/>
              </a:spcAft>
            </a:pPr>
            <a:r>
              <a:rPr lang="en-US" altLang="zh-CN" sz="2400" dirty="0" smtClean="0">
                <a:solidFill>
                  <a:srgbClr val="000000"/>
                </a:solidFill>
                <a:latin typeface="Arial Unicode MS" pitchFamily="34" charset="-122"/>
                <a:ea typeface="Arial Unicode MS" pitchFamily="34" charset="-122"/>
                <a:cs typeface="Arial Unicode MS" pitchFamily="34" charset="-122"/>
                <a:sym typeface="Helvetica Neue"/>
              </a:rPr>
              <a:t>RAN3:</a:t>
            </a:r>
            <a:endParaRPr lang="en-GB" altLang="zh-CN" sz="2400" dirty="0" smtClean="0">
              <a:solidFill>
                <a:srgbClr val="000000"/>
              </a:solidFill>
              <a:latin typeface="Arial Unicode MS" pitchFamily="34" charset="-122"/>
              <a:ea typeface="Arial Unicode MS" pitchFamily="34" charset="-122"/>
              <a:cs typeface="Arial Unicode MS" pitchFamily="34" charset="-122"/>
              <a:sym typeface="Helvetica Neue"/>
            </a:endParaRPr>
          </a:p>
          <a:p>
            <a:pPr lvl="2" indent="-457200">
              <a:spcAft>
                <a:spcPts val="1200"/>
              </a:spcAft>
              <a:buFont typeface="微软雅黑" pitchFamily="34" charset="-122"/>
              <a:buChar char="−"/>
            </a:pPr>
            <a:r>
              <a:rPr lang="en-GB" altLang="zh-CN" sz="2400" dirty="0" smtClean="0">
                <a:solidFill>
                  <a:srgbClr val="000000"/>
                </a:solidFill>
                <a:latin typeface="Arial Unicode MS" pitchFamily="34" charset="-122"/>
                <a:ea typeface="Arial Unicode MS" pitchFamily="34" charset="-122"/>
                <a:cs typeface="Arial Unicode MS" pitchFamily="34" charset="-122"/>
                <a:sym typeface="Helvetica Neue"/>
              </a:rPr>
              <a:t>RAN3 cannot make recommendations due to lack of the time to study the architecture and specification impact, so a new SI is approved at RAN #83 meeting.</a:t>
            </a:r>
          </a:p>
          <a:p>
            <a:pPr indent="-457200">
              <a:spcAft>
                <a:spcPts val="1200"/>
              </a:spcAft>
              <a:buFont typeface="Arial" pitchFamily="34" charset="0"/>
              <a:buChar char="•"/>
            </a:pPr>
            <a:endParaRPr lang="zh-CN" altLang="zh-CN" sz="2000" dirty="0" smtClean="0">
              <a:solidFill>
                <a:srgbClr val="000000"/>
              </a:solidFill>
              <a:latin typeface="Arial Unicode MS" pitchFamily="34" charset="-122"/>
              <a:ea typeface="Arial Unicode MS" pitchFamily="34" charset="-122"/>
              <a:cs typeface="Arial Unicode MS" pitchFamily="34" charset="-122"/>
              <a:sym typeface="Helvetica Neue"/>
            </a:endParaRPr>
          </a:p>
        </p:txBody>
      </p:sp>
      <p:sp>
        <p:nvSpPr>
          <p:cNvPr id="6" name="TextBox 5"/>
          <p:cNvSpPr txBox="1"/>
          <p:nvPr/>
        </p:nvSpPr>
        <p:spPr>
          <a:xfrm>
            <a:off x="410921" y="129217"/>
            <a:ext cx="10284867"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en-US" altLang="zh-CN" sz="3600" b="1" dirty="0" smtClean="0">
                <a:solidFill>
                  <a:srgbClr val="000000"/>
                </a:solidFill>
                <a:latin typeface="Helvetica Neue"/>
                <a:ea typeface="Helvetica Neue"/>
                <a:cs typeface="Helvetica Neue"/>
                <a:sym typeface="Helvetica Neue"/>
              </a:rPr>
              <a:t>Status quo of RAN in the preceding positioning SI </a:t>
            </a:r>
            <a:endParaRPr lang="zh-CN" altLang="en-US" sz="3600" b="1" dirty="0">
              <a:solidFill>
                <a:srgbClr val="000000"/>
              </a:solidFill>
              <a:latin typeface="Helvetica Neue"/>
              <a:ea typeface="Helvetica Neue"/>
              <a:cs typeface="Helvetica Neue"/>
              <a:sym typeface="Helvetica Neue"/>
            </a:endParaRPr>
          </a:p>
        </p:txBody>
      </p:sp>
      <p:sp>
        <p:nvSpPr>
          <p:cNvPr id="5" name="矩形 4"/>
          <p:cNvSpPr/>
          <p:nvPr/>
        </p:nvSpPr>
        <p:spPr>
          <a:xfrm>
            <a:off x="568960" y="5300395"/>
            <a:ext cx="11216640" cy="1569660"/>
          </a:xfrm>
          <a:prstGeom prst="rect">
            <a:avLst/>
          </a:prstGeom>
          <a:solidFill>
            <a:schemeClr val="bg1"/>
          </a:solidFill>
        </p:spPr>
        <p:txBody>
          <a:bodyPr wrap="square">
            <a:spAutoFit/>
          </a:bodyPr>
          <a:lstStyle/>
          <a:p>
            <a:r>
              <a:rPr lang="en-US" altLang="zh-CN" sz="2400" b="1" dirty="0" smtClean="0">
                <a:latin typeface="Calibri" pitchFamily="34" charset="0"/>
                <a:ea typeface="微软雅黑" pitchFamily="34" charset="-122"/>
              </a:rPr>
              <a:t>Observation 3: RAN2 has already studied and recommended to support LMC in RAN for NR positioning in Rel-16.</a:t>
            </a:r>
          </a:p>
          <a:p>
            <a:r>
              <a:rPr lang="en-US" altLang="zh-CN" sz="2400" b="1" dirty="0" smtClean="0">
                <a:latin typeface="Calibri" pitchFamily="34" charset="0"/>
                <a:ea typeface="微软雅黑" pitchFamily="34" charset="-122"/>
              </a:rPr>
              <a:t>Observation 4: RAN3 could not make recommendations just because of no studies on the architecture and specification impact.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5</a:t>
            </a:fld>
            <a:endParaRPr lang="zh-CN" altLang="en-US">
              <a:solidFill>
                <a:prstClr val="black">
                  <a:tint val="75000"/>
                </a:prstClr>
              </a:solidFill>
            </a:endParaRPr>
          </a:p>
        </p:txBody>
      </p:sp>
      <p:sp>
        <p:nvSpPr>
          <p:cNvPr id="7" name="文本框 67"/>
          <p:cNvSpPr txBox="1"/>
          <p:nvPr/>
        </p:nvSpPr>
        <p:spPr>
          <a:xfrm>
            <a:off x="437430" y="1336632"/>
            <a:ext cx="11480250" cy="4185761"/>
          </a:xfrm>
          <a:prstGeom prst="rect">
            <a:avLst/>
          </a:prstGeom>
          <a:noFill/>
        </p:spPr>
        <p:txBody>
          <a:bodyPr wrap="square" rtlCol="0">
            <a:spAutoFit/>
          </a:bodyPr>
          <a:lstStyle/>
          <a:p>
            <a:pPr marL="180000" lvl="2" indent="-457200">
              <a:spcAft>
                <a:spcPts val="1200"/>
              </a:spcAft>
              <a:buFont typeface="微软雅黑" pitchFamily="34" charset="-122"/>
              <a:buChar char="−"/>
            </a:pPr>
            <a:r>
              <a:rPr lang="en-US" altLang="zh-CN" sz="2800" dirty="0" smtClean="0">
                <a:solidFill>
                  <a:srgbClr val="000000"/>
                </a:solidFill>
                <a:latin typeface="Arial Unicode MS" pitchFamily="34" charset="-122"/>
                <a:ea typeface="Arial Unicode MS" pitchFamily="34" charset="-122"/>
                <a:cs typeface="Arial Unicode MS" pitchFamily="34" charset="-122"/>
                <a:sym typeface="Helvetica Neue"/>
              </a:rPr>
              <a:t>RAN3 has finished the SI with the following conclusions</a:t>
            </a:r>
            <a:endParaRPr lang="en-GB" altLang="zh-CN" sz="2800" dirty="0" smtClean="0">
              <a:solidFill>
                <a:srgbClr val="000000"/>
              </a:solidFill>
              <a:latin typeface="Arial Unicode MS" pitchFamily="34" charset="-122"/>
              <a:ea typeface="Arial Unicode MS" pitchFamily="34" charset="-122"/>
              <a:cs typeface="Arial Unicode MS" pitchFamily="34" charset="-122"/>
              <a:sym typeface="Helvetica Neue"/>
            </a:endParaRPr>
          </a:p>
          <a:p>
            <a:r>
              <a:rPr lang="en-US" altLang="zh-CN" sz="2200" i="1" dirty="0" smtClean="0">
                <a:solidFill>
                  <a:srgbClr val="FF0000"/>
                </a:solidFill>
                <a:latin typeface="Arial Unicode MS" pitchFamily="34" charset="-122"/>
                <a:ea typeface="Arial Unicode MS" pitchFamily="34" charset="-122"/>
                <a:cs typeface="Arial Unicode MS" pitchFamily="34" charset="-122"/>
              </a:rPr>
              <a:t>	</a:t>
            </a:r>
            <a:r>
              <a:rPr lang="en-US" altLang="zh-CN" sz="2200" i="1" dirty="0" smtClean="0">
                <a:latin typeface="Arial Unicode MS" pitchFamily="34" charset="-122"/>
                <a:ea typeface="Arial Unicode MS" pitchFamily="34" charset="-122"/>
                <a:cs typeface="Arial Unicode MS" pitchFamily="34" charset="-122"/>
              </a:rPr>
              <a:t> RAN3 has studied the feasibility and specification impact of local LMF (i.e., LMC) 	in NG-RAN.</a:t>
            </a:r>
            <a:endParaRPr lang="zh-CN" altLang="zh-CN" sz="2200" i="1" dirty="0" smtClean="0">
              <a:latin typeface="Arial Unicode MS" pitchFamily="34" charset="-122"/>
              <a:ea typeface="Arial Unicode MS" pitchFamily="34" charset="-122"/>
              <a:cs typeface="Arial Unicode MS" pitchFamily="34" charset="-122"/>
            </a:endParaRPr>
          </a:p>
          <a:p>
            <a:pPr>
              <a:spcBef>
                <a:spcPts val="1200"/>
              </a:spcBef>
            </a:pPr>
            <a:r>
              <a:rPr lang="en-US" altLang="zh-CN" sz="2200" i="1" dirty="0" smtClean="0">
                <a:latin typeface="Arial Unicode MS" pitchFamily="34" charset="-122"/>
                <a:ea typeface="Arial Unicode MS" pitchFamily="34" charset="-122"/>
                <a:cs typeface="Arial Unicode MS" pitchFamily="34" charset="-122"/>
              </a:rPr>
              <a:t>	Three architecture alternatives have been studied. It is concluded that support of 	LMC in NG-RAN is feasible</a:t>
            </a:r>
            <a:endParaRPr lang="zh-CN" altLang="zh-CN" sz="2200" i="1" dirty="0" smtClean="0">
              <a:latin typeface="Arial Unicode MS" pitchFamily="34" charset="-122"/>
              <a:ea typeface="Arial Unicode MS" pitchFamily="34" charset="-122"/>
              <a:cs typeface="Arial Unicode MS" pitchFamily="34" charset="-122"/>
            </a:endParaRPr>
          </a:p>
          <a:p>
            <a:pPr>
              <a:spcBef>
                <a:spcPts val="1200"/>
              </a:spcBef>
            </a:pPr>
            <a:r>
              <a:rPr lang="en-US" altLang="zh-CN" sz="2200" i="1" dirty="0" smtClean="0">
                <a:latin typeface="Arial Unicode MS" pitchFamily="34" charset="-122"/>
                <a:ea typeface="Arial Unicode MS" pitchFamily="34" charset="-122"/>
                <a:cs typeface="Arial Unicode MS" pitchFamily="34" charset="-122"/>
              </a:rPr>
              <a:t>	Architecture 3 seems like the most promising option among the ones studied. 	RAN3 did not evaluate the  benefits of any of the architecture options in terms of 	latency towards the core network, RAN3 also did not  fully 	evaluate, e.g., 	mobility issues associated with the introduction of the LMC. </a:t>
            </a:r>
            <a:endParaRPr lang="zh-CN" altLang="zh-CN" sz="2200" i="1" dirty="0" smtClean="0">
              <a:latin typeface="Arial Unicode MS" pitchFamily="34" charset="-122"/>
              <a:ea typeface="Arial Unicode MS" pitchFamily="34" charset="-122"/>
              <a:cs typeface="Arial Unicode MS" pitchFamily="34" charset="-122"/>
            </a:endParaRPr>
          </a:p>
          <a:p>
            <a:pPr>
              <a:spcBef>
                <a:spcPts val="1200"/>
              </a:spcBef>
            </a:pPr>
            <a:r>
              <a:rPr lang="en-US" altLang="zh-CN" sz="2200" i="1" dirty="0" smtClean="0">
                <a:latin typeface="Arial Unicode MS" pitchFamily="34" charset="-122"/>
                <a:ea typeface="Arial Unicode MS" pitchFamily="34" charset="-122"/>
                <a:cs typeface="Arial Unicode MS" pitchFamily="34" charset="-122"/>
              </a:rPr>
              <a:t>	RAN3 could not reach consensus on any recommendation for normative work.</a:t>
            </a:r>
            <a:endParaRPr lang="en-GB" altLang="zh-CN" sz="2200" dirty="0" smtClean="0">
              <a:solidFill>
                <a:srgbClr val="000000"/>
              </a:solidFill>
              <a:latin typeface="Arial Unicode MS" pitchFamily="34" charset="-122"/>
              <a:ea typeface="Arial Unicode MS" pitchFamily="34" charset="-122"/>
              <a:cs typeface="Arial Unicode MS" pitchFamily="34" charset="-122"/>
              <a:sym typeface="Helvetica Neue"/>
            </a:endParaRPr>
          </a:p>
        </p:txBody>
      </p:sp>
      <p:sp>
        <p:nvSpPr>
          <p:cNvPr id="6" name="TextBox 5"/>
          <p:cNvSpPr txBox="1"/>
          <p:nvPr/>
        </p:nvSpPr>
        <p:spPr>
          <a:xfrm>
            <a:off x="406390" y="393377"/>
            <a:ext cx="9582753"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en-US" altLang="zh-CN" sz="3600" b="1" dirty="0" smtClean="0">
                <a:solidFill>
                  <a:srgbClr val="000000"/>
                </a:solidFill>
                <a:latin typeface="Helvetica Neue"/>
                <a:ea typeface="Helvetica Neue"/>
                <a:cs typeface="Helvetica Neue"/>
                <a:sym typeface="Helvetica Neue"/>
              </a:rPr>
              <a:t>Progress of local NR positioning in NG-RAN SI </a:t>
            </a:r>
            <a:endParaRPr lang="zh-CN" altLang="en-US" sz="3600" b="1" dirty="0">
              <a:solidFill>
                <a:srgbClr val="000000"/>
              </a:solidFill>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6</a:t>
            </a:fld>
            <a:endParaRPr lang="zh-CN" altLang="en-US">
              <a:solidFill>
                <a:prstClr val="black">
                  <a:tint val="75000"/>
                </a:prstClr>
              </a:solidFill>
            </a:endParaRPr>
          </a:p>
        </p:txBody>
      </p:sp>
      <p:sp>
        <p:nvSpPr>
          <p:cNvPr id="7" name="文本框 67"/>
          <p:cNvSpPr txBox="1"/>
          <p:nvPr/>
        </p:nvSpPr>
        <p:spPr>
          <a:xfrm>
            <a:off x="437430" y="909912"/>
            <a:ext cx="11754570" cy="3600986"/>
          </a:xfrm>
          <a:prstGeom prst="rect">
            <a:avLst/>
          </a:prstGeom>
          <a:noFill/>
        </p:spPr>
        <p:txBody>
          <a:bodyPr wrap="square" rtlCol="0">
            <a:spAutoFit/>
          </a:bodyPr>
          <a:lstStyle/>
          <a:p>
            <a:pPr lvl="1" indent="-457200">
              <a:spcBef>
                <a:spcPts val="1200"/>
              </a:spcBef>
              <a:spcAft>
                <a:spcPts val="1200"/>
              </a:spcAft>
              <a:buFont typeface="微软雅黑" pitchFamily="34" charset="-122"/>
              <a:buChar char="−"/>
            </a:pPr>
            <a:r>
              <a:rPr lang="en-GB" altLang="zh-CN" sz="2800" dirty="0" smtClean="0">
                <a:solidFill>
                  <a:srgbClr val="000000"/>
                </a:solidFill>
                <a:latin typeface="Arial Unicode MS" pitchFamily="34" charset="-122"/>
                <a:ea typeface="Arial Unicode MS" pitchFamily="34" charset="-122"/>
                <a:cs typeface="Arial Unicode MS" pitchFamily="34" charset="-122"/>
                <a:sym typeface="Helvetica Neue"/>
              </a:rPr>
              <a:t>Further observations</a:t>
            </a:r>
          </a:p>
          <a:p>
            <a:pPr lvl="2" indent="-457200">
              <a:spcAft>
                <a:spcPts val="1200"/>
              </a:spcAft>
              <a:buFont typeface="微软雅黑" pitchFamily="34" charset="-122"/>
              <a:buChar char="−"/>
            </a:pPr>
            <a:r>
              <a:rPr lang="en-GB" altLang="zh-CN" sz="2000" dirty="0" smtClean="0">
                <a:solidFill>
                  <a:srgbClr val="000000"/>
                </a:solidFill>
                <a:latin typeface="Arial Unicode MS" pitchFamily="34" charset="-122"/>
                <a:ea typeface="Arial Unicode MS" pitchFamily="34" charset="-122"/>
                <a:cs typeface="Arial Unicode MS" pitchFamily="34" charset="-122"/>
                <a:sym typeface="Helvetica Neue"/>
              </a:rPr>
              <a:t>It seems only two companies have concerns on the recommendation of normative work</a:t>
            </a:r>
          </a:p>
          <a:p>
            <a:pPr lvl="2" indent="-457200">
              <a:spcAft>
                <a:spcPts val="1200"/>
              </a:spcAft>
              <a:buFont typeface="微软雅黑" pitchFamily="34" charset="-122"/>
              <a:buChar char="−"/>
            </a:pPr>
            <a:r>
              <a:rPr lang="en-GB" altLang="zh-CN" sz="2000" dirty="0" smtClean="0">
                <a:solidFill>
                  <a:srgbClr val="000000"/>
                </a:solidFill>
                <a:latin typeface="Arial Unicode MS" pitchFamily="34" charset="-122"/>
                <a:ea typeface="Arial Unicode MS" pitchFamily="34" charset="-122"/>
                <a:cs typeface="Arial Unicode MS" pitchFamily="34" charset="-122"/>
                <a:sym typeface="Helvetica Neue"/>
              </a:rPr>
              <a:t>RAN3 is not the right group to address the first concerns, the benefits in terms of latency has been acknowledged by SA2 and benefits of deployment flexibility are further clarified by the operators in RAN3</a:t>
            </a:r>
          </a:p>
          <a:p>
            <a:pPr lvl="2" indent="-457200">
              <a:spcAft>
                <a:spcPts val="1200"/>
              </a:spcAft>
              <a:buFont typeface="微软雅黑" pitchFamily="34" charset="-122"/>
              <a:buChar char="−"/>
            </a:pPr>
            <a:r>
              <a:rPr lang="en-GB" altLang="zh-CN" sz="2000" dirty="0" smtClean="0">
                <a:solidFill>
                  <a:srgbClr val="000000"/>
                </a:solidFill>
                <a:latin typeface="Arial Unicode MS" pitchFamily="34" charset="-122"/>
                <a:ea typeface="Arial Unicode MS" pitchFamily="34" charset="-122"/>
                <a:cs typeface="Arial Unicode MS" pitchFamily="34" charset="-122"/>
                <a:sym typeface="Helvetica Neue"/>
              </a:rPr>
              <a:t>The proponent of the recommendation for normative work did not see the issue with mobility. Since LMC in NG-RAN is mostly to satisfy local positioning requirement, it is still promising in scenarios without mobility.</a:t>
            </a:r>
          </a:p>
          <a:p>
            <a:pPr indent="-457200">
              <a:spcAft>
                <a:spcPts val="1200"/>
              </a:spcAft>
              <a:buFont typeface="Arial" pitchFamily="34" charset="0"/>
              <a:buChar char="•"/>
            </a:pPr>
            <a:endParaRPr lang="zh-CN" altLang="zh-CN" sz="2000" dirty="0" smtClean="0">
              <a:solidFill>
                <a:srgbClr val="000000"/>
              </a:solidFill>
              <a:latin typeface="Arial Unicode MS" pitchFamily="34" charset="-122"/>
              <a:ea typeface="Arial Unicode MS" pitchFamily="34" charset="-122"/>
              <a:cs typeface="Arial Unicode MS" pitchFamily="34" charset="-122"/>
              <a:sym typeface="Helvetica Neue"/>
            </a:endParaRPr>
          </a:p>
        </p:txBody>
      </p:sp>
      <p:sp>
        <p:nvSpPr>
          <p:cNvPr id="6" name="TextBox 5"/>
          <p:cNvSpPr txBox="1"/>
          <p:nvPr/>
        </p:nvSpPr>
        <p:spPr>
          <a:xfrm>
            <a:off x="406390" y="169857"/>
            <a:ext cx="9582753"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en-US" altLang="zh-CN" sz="3600" b="1" dirty="0" smtClean="0">
                <a:solidFill>
                  <a:srgbClr val="000000"/>
                </a:solidFill>
                <a:latin typeface="Helvetica Neue"/>
                <a:ea typeface="Helvetica Neue"/>
                <a:cs typeface="Helvetica Neue"/>
                <a:sym typeface="Helvetica Neue"/>
              </a:rPr>
              <a:t>Progress of local NR positioning in NG-RAN SI </a:t>
            </a:r>
            <a:endParaRPr lang="zh-CN" altLang="en-US" sz="3600" b="1" dirty="0">
              <a:solidFill>
                <a:srgbClr val="000000"/>
              </a:solidFill>
              <a:latin typeface="Helvetica Neue"/>
              <a:ea typeface="Helvetica Neue"/>
              <a:cs typeface="Helvetica Neue"/>
              <a:sym typeface="Helvetica Neue"/>
            </a:endParaRPr>
          </a:p>
        </p:txBody>
      </p:sp>
      <p:sp>
        <p:nvSpPr>
          <p:cNvPr id="5" name="矩形 4"/>
          <p:cNvSpPr/>
          <p:nvPr/>
        </p:nvSpPr>
        <p:spPr>
          <a:xfrm>
            <a:off x="599440" y="4050715"/>
            <a:ext cx="11216640" cy="2308324"/>
          </a:xfrm>
          <a:prstGeom prst="rect">
            <a:avLst/>
          </a:prstGeom>
          <a:solidFill>
            <a:schemeClr val="bg1"/>
          </a:solidFill>
        </p:spPr>
        <p:txBody>
          <a:bodyPr wrap="square">
            <a:spAutoFit/>
          </a:bodyPr>
          <a:lstStyle/>
          <a:p>
            <a:r>
              <a:rPr lang="en-US" altLang="zh-CN" sz="2400" b="1" dirty="0" smtClean="0">
                <a:latin typeface="Calibri" pitchFamily="34" charset="0"/>
                <a:ea typeface="微软雅黑" pitchFamily="34" charset="-122"/>
              </a:rPr>
              <a:t>Observation 5: RAN3 has studied the feasibility and specification impact of LMC in NG-RAN and confirmed the feasibility.</a:t>
            </a:r>
          </a:p>
          <a:p>
            <a:r>
              <a:rPr lang="en-US" altLang="zh-CN" sz="2400" b="1" dirty="0" smtClean="0">
                <a:latin typeface="Calibri" pitchFamily="34" charset="0"/>
                <a:ea typeface="微软雅黑" pitchFamily="34" charset="-122"/>
              </a:rPr>
              <a:t>Observation 6: RAN3 has performed the down-selection of the architecture alternatives</a:t>
            </a:r>
          </a:p>
          <a:p>
            <a:r>
              <a:rPr lang="en-US" altLang="zh-CN" sz="2400" b="1" dirty="0" smtClean="0">
                <a:latin typeface="Calibri" pitchFamily="34" charset="0"/>
                <a:ea typeface="微软雅黑" pitchFamily="34" charset="-122"/>
              </a:rPr>
              <a:t>Observation 7: Concerns on mobility issues can be addressed by supporting LMC in NG-RAN without mobility first.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47BF149-DB0C-40EC-9C61-A22A196B7B45}" type="slidenum">
              <a:rPr lang="zh-CN" altLang="en-US" smtClean="0">
                <a:solidFill>
                  <a:prstClr val="black">
                    <a:tint val="75000"/>
                  </a:prstClr>
                </a:solidFill>
              </a:rPr>
              <a:pPr/>
              <a:t>7</a:t>
            </a:fld>
            <a:endParaRPr lang="zh-CN" altLang="en-US">
              <a:solidFill>
                <a:prstClr val="black">
                  <a:tint val="75000"/>
                </a:prstClr>
              </a:solidFill>
            </a:endParaRPr>
          </a:p>
        </p:txBody>
      </p:sp>
      <p:sp>
        <p:nvSpPr>
          <p:cNvPr id="6" name="TextBox 5"/>
          <p:cNvSpPr txBox="1"/>
          <p:nvPr/>
        </p:nvSpPr>
        <p:spPr>
          <a:xfrm>
            <a:off x="517873" y="316880"/>
            <a:ext cx="2252797"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en-US" altLang="zh-CN" sz="4000" dirty="0" smtClean="0">
                <a:solidFill>
                  <a:srgbClr val="000000"/>
                </a:solidFill>
                <a:latin typeface="Helvetica Neue"/>
                <a:ea typeface="Helvetica Neue"/>
                <a:cs typeface="Helvetica Neue"/>
                <a:sym typeface="Helvetica Neue"/>
              </a:rPr>
              <a:t>Summary</a:t>
            </a:r>
            <a:endParaRPr kumimoji="0" lang="zh-CN" altLang="en-US" sz="400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5" name="矩形 4"/>
          <p:cNvSpPr/>
          <p:nvPr/>
        </p:nvSpPr>
        <p:spPr>
          <a:xfrm>
            <a:off x="469900" y="1315135"/>
            <a:ext cx="11252200" cy="954107"/>
          </a:xfrm>
          <a:prstGeom prst="rect">
            <a:avLst/>
          </a:prstGeom>
          <a:solidFill>
            <a:schemeClr val="bg1"/>
          </a:solidFill>
        </p:spPr>
        <p:txBody>
          <a:bodyPr wrap="square">
            <a:spAutoFit/>
          </a:bodyPr>
          <a:lstStyle/>
          <a:p>
            <a:r>
              <a:rPr lang="en-US" altLang="zh-CN" sz="2800" b="1" dirty="0" smtClean="0"/>
              <a:t>Proposal: Recommend to proceed with normative work for LMC support in NG-RAN</a:t>
            </a:r>
            <a:endParaRPr lang="en-GB" altLang="zh-CN" sz="2800" b="1" dirty="0" smtClean="0"/>
          </a:p>
        </p:txBody>
      </p:sp>
    </p:spTree>
  </p:cSld>
  <p:clrMapOvr>
    <a:masterClrMapping/>
  </p:clrMapOvr>
</p:sld>
</file>

<file path=ppt/theme/theme1.xml><?xml version="1.0" encoding="utf-8"?>
<a:theme xmlns:a="http://schemas.openxmlformats.org/drawingml/2006/main" name="4_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35507</TotalTime>
  <Words>579</Words>
  <Application>Microsoft Office PowerPoint</Application>
  <PresentationFormat>自定义</PresentationFormat>
  <Paragraphs>49</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4_Office 主题</vt:lpstr>
      <vt:lpstr>幻灯片 1</vt:lpstr>
      <vt:lpstr>幻灯片 2</vt:lpstr>
      <vt:lpstr>幻灯片 3</vt:lpstr>
      <vt:lpstr>幻灯片 4</vt:lpstr>
      <vt:lpstr>幻灯片 5</vt:lpstr>
      <vt:lpstr>幻灯片 6</vt:lpstr>
      <vt:lpstr>幻灯片 7</vt:lpstr>
    </vt:vector>
  </TitlesOfParts>
  <Company>IMPCAS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MOMODASUCAI</dc:creator>
  <cp:lastModifiedBy>CMCC_2</cp:lastModifiedBy>
  <cp:revision>1354</cp:revision>
  <dcterms:created xsi:type="dcterms:W3CDTF">2014-11-07T11:09:21Z</dcterms:created>
  <dcterms:modified xsi:type="dcterms:W3CDTF">2019-12-02T03:09:00Z</dcterms:modified>
</cp:coreProperties>
</file>