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81" r:id="rId3"/>
    <p:sldId id="282" r:id="rId4"/>
    <p:sldId id="283" r:id="rId5"/>
    <p:sldId id="272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9C4C8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254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1">
              <a:hueOff val="-313507"/>
              <a:satOff val="34334"/>
              <a:lumOff val="-8266"/>
              <a:alpha val="10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254308"/>
              <a:satOff val="57261"/>
              <a:lumOff val="12765"/>
              <a:alpha val="62000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4C4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BABABA">
              <a:alpha val="70000"/>
            </a:srgbClr>
          </a:solidFill>
        </a:fill>
      </a:tcStyle>
    </a:firstCol>
    <a:lastRow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739060"/>
              <a:satOff val="51948"/>
              <a:lumOff val="-8454"/>
              <a:alpha val="62000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D5CBC0">
              <a:alpha val="39000"/>
            </a:srgbClr>
          </a:solidFill>
        </a:fill>
      </a:tcStyle>
    </a:band2H>
    <a:firstCo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868685"/>
              </a:solidFill>
              <a:prstDash val="solid"/>
              <a:miter lim="400000"/>
            </a:ln>
          </a:left>
          <a:right>
            <a:ln w="12700" cap="flat">
              <a:solidFill>
                <a:srgbClr val="868685"/>
              </a:solidFill>
              <a:prstDash val="solid"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85948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V>
        </a:tcBdr>
        <a:fill>
          <a:solidFill>
            <a:srgbClr val="685948">
              <a:alpha val="62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FEFEE0">
              <a:alpha val="55000"/>
            </a:srgbClr>
          </a:solidFill>
        </a:fill>
      </a:tcStyle>
    </a:band2H>
    <a:firstCol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31750" cap="flat">
              <a:solidFill>
                <a:schemeClr val="accent5">
                  <a:hueOff val="61010"/>
                  <a:satOff val="20460"/>
                  <a:lumOff val="-2197"/>
                  <a:alpha val="62000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lastRow>
    <a:fir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87" autoAdjust="0"/>
  </p:normalViewPr>
  <p:slideViewPr>
    <p:cSldViewPr snapToGrid="0">
      <p:cViewPr varScale="1">
        <p:scale>
          <a:sx n="41" d="100"/>
          <a:sy n="41" d="100"/>
        </p:scale>
        <p:origin x="-691" y="-77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5" name="Shape 14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0197079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2815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687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文本"/>
          <p:cNvSpPr txBox="1">
            <a:spLocks noGrp="1"/>
          </p:cNvSpPr>
          <p:nvPr>
            <p:ph type="title"/>
          </p:nvPr>
        </p:nvSpPr>
        <p:spPr>
          <a:xfrm>
            <a:off x="2387600" y="2692400"/>
            <a:ext cx="19621500" cy="3924300"/>
          </a:xfrm>
          <a:prstGeom prst="rect">
            <a:avLst/>
          </a:prstGeom>
        </p:spPr>
        <p:txBody>
          <a:bodyPr anchor="b"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sp>
        <p:nvSpPr>
          <p:cNvPr id="15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7048500"/>
            <a:ext cx="19621500" cy="1790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18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16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9" name="文本"/>
          <p:cNvSpPr txBox="1"/>
          <p:nvPr/>
        </p:nvSpPr>
        <p:spPr>
          <a:xfrm>
            <a:off x="7150100" y="3257549"/>
            <a:ext cx="2286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</a:t>
            </a:r>
          </a:p>
        </p:txBody>
      </p:sp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图像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与项目符号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标题文本"/>
          <p:cNvSpPr txBox="1">
            <a:spLocks noGrp="1"/>
          </p:cNvSpPr>
          <p:nvPr>
            <p:ph type="title"/>
          </p:nvPr>
        </p:nvSpPr>
        <p:spPr>
          <a:xfrm>
            <a:off x="1473200" y="355600"/>
            <a:ext cx="21437600" cy="3429000"/>
          </a:xfrm>
          <a:prstGeom prst="rect">
            <a:avLst/>
          </a:prstGeom>
        </p:spPr>
        <p:txBody>
          <a:bodyPr/>
          <a:lstStyle>
            <a:lvl1pPr algn="l">
              <a:defRPr sz="10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137" name="正文级别 1…"/>
          <p:cNvSpPr txBox="1">
            <a:spLocks noGrp="1"/>
          </p:cNvSpPr>
          <p:nvPr>
            <p:ph type="body" idx="1"/>
          </p:nvPr>
        </p:nvSpPr>
        <p:spPr>
          <a:xfrm>
            <a:off x="1473200" y="3898900"/>
            <a:ext cx="21437600" cy="8039100"/>
          </a:xfrm>
          <a:prstGeom prst="rect">
            <a:avLst/>
          </a:prstGeom>
        </p:spPr>
        <p:txBody>
          <a:bodyPr/>
          <a:lstStyle>
            <a:lvl1pPr marL="63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1270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90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2540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317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721936" y="13122415"/>
            <a:ext cx="368504" cy="387070"/>
          </a:xfrm>
          <a:prstGeom prst="rect">
            <a:avLst/>
          </a:prstGeom>
        </p:spPr>
        <p:txBody>
          <a:bodyPr anchor="ctr"/>
          <a:lstStyle>
            <a:lvl1pPr algn="r">
              <a:defRPr sz="1800" b="1">
                <a:solidFill>
                  <a:srgbClr val="FFFFFF">
                    <a:alpha val="70000"/>
                  </a:srgb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图像"/>
          <p:cNvSpPr>
            <a:spLocks noGrp="1"/>
          </p:cNvSpPr>
          <p:nvPr>
            <p:ph type="pic" sz="half" idx="13"/>
          </p:nvPr>
        </p:nvSpPr>
        <p:spPr>
          <a:xfrm>
            <a:off x="4857985" y="912870"/>
            <a:ext cx="14630401" cy="7620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" name="标题文本"/>
          <p:cNvSpPr txBox="1">
            <a:spLocks noGrp="1"/>
          </p:cNvSpPr>
          <p:nvPr>
            <p:ph type="title"/>
          </p:nvPr>
        </p:nvSpPr>
        <p:spPr>
          <a:xfrm>
            <a:off x="2387600" y="8623300"/>
            <a:ext cx="19621500" cy="2400300"/>
          </a:xfrm>
          <a:prstGeom prst="rect">
            <a:avLst/>
          </a:prstGeom>
        </p:spPr>
        <p:txBody>
          <a:bodyPr anchor="b"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sp>
        <p:nvSpPr>
          <p:cNvPr id="29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11150600"/>
            <a:ext cx="19621500" cy="1790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32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30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文本"/>
          <p:cNvSpPr txBox="1">
            <a:spLocks noGrp="1"/>
          </p:cNvSpPr>
          <p:nvPr>
            <p:ph type="title"/>
          </p:nvPr>
        </p:nvSpPr>
        <p:spPr>
          <a:xfrm>
            <a:off x="2387600" y="4000500"/>
            <a:ext cx="19621500" cy="5715000"/>
          </a:xfrm>
          <a:prstGeom prst="rect">
            <a:avLst/>
          </a:prstGeom>
        </p:spPr>
        <p:txBody>
          <a:bodyPr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grpSp>
        <p:nvGrpSpPr>
          <p:cNvPr id="43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41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图像"/>
          <p:cNvSpPr>
            <a:spLocks noGrp="1"/>
          </p:cNvSpPr>
          <p:nvPr>
            <p:ph type="pic" sz="half" idx="13"/>
          </p:nvPr>
        </p:nvSpPr>
        <p:spPr>
          <a:xfrm>
            <a:off x="15338226" y="1143000"/>
            <a:ext cx="8089901" cy="107865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标题文本"/>
          <p:cNvSpPr txBox="1">
            <a:spLocks noGrp="1"/>
          </p:cNvSpPr>
          <p:nvPr>
            <p:ph type="title"/>
          </p:nvPr>
        </p:nvSpPr>
        <p:spPr>
          <a:xfrm>
            <a:off x="711200" y="1981200"/>
            <a:ext cx="14046200" cy="46482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53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711200" y="6731000"/>
            <a:ext cx="14046200" cy="5232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56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54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5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3" name="正文级别 1…"/>
          <p:cNvSpPr txBox="1">
            <a:spLocks noGrp="1"/>
          </p:cNvSpPr>
          <p:nvPr>
            <p:ph type="body" idx="1"/>
          </p:nvPr>
        </p:nvSpPr>
        <p:spPr>
          <a:xfrm>
            <a:off x="2387600" y="3898900"/>
            <a:ext cx="196215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76" name="成组"/>
          <p:cNvGrpSpPr/>
          <p:nvPr/>
        </p:nvGrpSpPr>
        <p:grpSpPr>
          <a:xfrm>
            <a:off x="22329877" y="11866215"/>
            <a:ext cx="1434561" cy="1380284"/>
            <a:chOff x="0" y="0"/>
            <a:chExt cx="1434560" cy="1380282"/>
          </a:xfrm>
        </p:grpSpPr>
        <p:pic>
          <p:nvPicPr>
            <p:cNvPr id="74" name="page1image856.png" descr="page1image856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5" name="page1image264.png" descr="page1image264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图像"/>
          <p:cNvSpPr>
            <a:spLocks noGrp="1"/>
          </p:cNvSpPr>
          <p:nvPr>
            <p:ph type="pic" sz="half" idx="13"/>
          </p:nvPr>
        </p:nvSpPr>
        <p:spPr>
          <a:xfrm>
            <a:off x="13271500" y="3898900"/>
            <a:ext cx="8724900" cy="80391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86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2387600" y="3898900"/>
            <a:ext cx="10223500" cy="8039100"/>
          </a:xfrm>
          <a:prstGeom prst="rect">
            <a:avLst/>
          </a:prstGeom>
        </p:spPr>
        <p:txBody>
          <a:bodyPr/>
          <a:lstStyle>
            <a:lvl1pPr marL="673099" indent="-673099">
              <a:spcBef>
                <a:spcPts val="5300"/>
              </a:spcBef>
              <a:buSzPct val="50000"/>
              <a:buBlip>
                <a:blip r:embed="rId2"/>
              </a:buBlip>
              <a:defRPr sz="5000"/>
            </a:lvl1pPr>
            <a:lvl2pPr marL="13462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2pPr>
            <a:lvl3pPr marL="20193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3pPr>
            <a:lvl4pPr marL="26924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4pPr>
            <a:lvl5pPr marL="33655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图像"/>
          <p:cNvSpPr>
            <a:spLocks noGrp="1"/>
          </p:cNvSpPr>
          <p:nvPr>
            <p:ph type="pic" sz="quarter" idx="13"/>
          </p:nvPr>
        </p:nvSpPr>
        <p:spPr>
          <a:xfrm rot="21600000">
            <a:off x="16029108" y="861812"/>
            <a:ext cx="7810501" cy="585787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图像"/>
          <p:cNvSpPr>
            <a:spLocks noGrp="1"/>
          </p:cNvSpPr>
          <p:nvPr>
            <p:ph type="pic" sz="quarter" idx="14"/>
          </p:nvPr>
        </p:nvSpPr>
        <p:spPr>
          <a:xfrm rot="21600000">
            <a:off x="16073863" y="7236116"/>
            <a:ext cx="7762876" cy="582215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图像"/>
          <p:cNvSpPr>
            <a:spLocks noGrp="1"/>
          </p:cNvSpPr>
          <p:nvPr>
            <p:ph type="pic" idx="15"/>
          </p:nvPr>
        </p:nvSpPr>
        <p:spPr>
          <a:xfrm>
            <a:off x="554411" y="859436"/>
            <a:ext cx="15062201" cy="12192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2387600" y="1790700"/>
            <a:ext cx="19621500" cy="1016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5" name="成组"/>
          <p:cNvGrpSpPr/>
          <p:nvPr/>
        </p:nvGrpSpPr>
        <p:grpSpPr>
          <a:xfrm>
            <a:off x="384833" y="152691"/>
            <a:ext cx="1434561" cy="1380284"/>
            <a:chOff x="0" y="0"/>
            <a:chExt cx="1434560" cy="1380282"/>
          </a:xfrm>
        </p:grpSpPr>
        <p:pic>
          <p:nvPicPr>
            <p:cNvPr id="3" name="page1image856.png" descr="page1image856.png"/>
            <p:cNvPicPr>
              <a:picLocks noChangeAspect="1"/>
            </p:cNvPicPr>
            <p:nvPr/>
          </p:nvPicPr>
          <p:blipFill>
            <a:blip r:embed="rId16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" name="page1image264.png" descr="page1image264.png"/>
            <p:cNvPicPr>
              <a:picLocks noChangeAspect="1"/>
            </p:cNvPicPr>
            <p:nvPr/>
          </p:nvPicPr>
          <p:blipFill>
            <a:blip r:embed="rId17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标题文本"/>
          <p:cNvSpPr txBox="1">
            <a:spLocks noGrp="1"/>
          </p:cNvSpPr>
          <p:nvPr>
            <p:ph type="title"/>
          </p:nvPr>
        </p:nvSpPr>
        <p:spPr>
          <a:xfrm>
            <a:off x="2387600" y="355600"/>
            <a:ext cx="196215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6983" y="13106400"/>
            <a:ext cx="461773" cy="4318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868686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1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9pPr>
    </p:titleStyle>
    <p:bodyStyle>
      <a:lvl1pPr marL="889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1pPr>
      <a:lvl2pPr marL="1778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2pPr>
      <a:lvl3pPr marL="2667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3pPr>
      <a:lvl4pPr marL="3556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4pPr>
      <a:lvl5pPr marL="4445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5pPr>
      <a:lvl6pPr marL="5334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6pPr>
      <a:lvl7pPr marL="6223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7pPr>
      <a:lvl8pPr marL="7112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8pPr>
      <a:lvl9pPr marL="8001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NR Rel-17 Topics"/>
          <p:cNvSpPr txBox="1">
            <a:spLocks noGrp="1"/>
          </p:cNvSpPr>
          <p:nvPr>
            <p:ph type="ctrTitle"/>
          </p:nvPr>
        </p:nvSpPr>
        <p:spPr>
          <a:xfrm>
            <a:off x="323850" y="2676332"/>
            <a:ext cx="24060150" cy="581786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altLang="zh-CN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Motivation </a:t>
            </a:r>
            <a:r>
              <a:rPr lang="en-US" altLang="zh-CN" sz="8800" b="1" dirty="0">
                <a:latin typeface="Arial" panose="020B0604020202020204" pitchFamily="34" charset="0"/>
                <a:cs typeface="Arial" panose="020B0604020202020204" pitchFamily="34" charset="0"/>
              </a:rPr>
              <a:t>on study of </a:t>
            </a:r>
            <a:r>
              <a:rPr lang="en-US" altLang="zh-CN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behavior </a:t>
            </a:r>
            <a:r>
              <a:rPr lang="en-US" altLang="zh-CN" sz="8800" b="1" dirty="0">
                <a:latin typeface="Arial" panose="020B0604020202020204" pitchFamily="34" charset="0"/>
                <a:cs typeface="Arial" panose="020B0604020202020204" pitchFamily="34" charset="0"/>
              </a:rPr>
              <a:t>mismatch between </a:t>
            </a:r>
            <a:r>
              <a:rPr lang="en-US" altLang="zh-CN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UE </a:t>
            </a:r>
            <a:r>
              <a:rPr lang="en-US" altLang="zh-CN" sz="8800" b="1" dirty="0">
                <a:latin typeface="Arial" panose="020B0604020202020204" pitchFamily="34" charset="0"/>
                <a:cs typeface="Arial" panose="020B0604020202020204" pitchFamily="34" charset="0"/>
              </a:rPr>
              <a:t>expectation &amp; </a:t>
            </a:r>
            <a:r>
              <a:rPr lang="en-US" altLang="zh-CN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NW </a:t>
            </a:r>
            <a:r>
              <a:rPr lang="en-US" altLang="zh-CN" sz="8800" b="1" dirty="0">
                <a:latin typeface="Arial" panose="020B0604020202020204" pitchFamily="34" charset="0"/>
                <a:cs typeface="Arial" panose="020B0604020202020204" pitchFamily="34" charset="0"/>
              </a:rPr>
              <a:t>action</a:t>
            </a:r>
            <a:endParaRPr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from CMCC perspective"/>
          <p:cNvSpPr txBox="1">
            <a:spLocks noGrp="1"/>
          </p:cNvSpPr>
          <p:nvPr>
            <p:ph type="subTitle" sz="quarter" idx="1"/>
          </p:nvPr>
        </p:nvSpPr>
        <p:spPr>
          <a:xfrm>
            <a:off x="1633245" y="9134174"/>
            <a:ext cx="19621500" cy="1790700"/>
          </a:xfrm>
          <a:prstGeom prst="rect">
            <a:avLst/>
          </a:prstGeom>
        </p:spPr>
        <p:txBody>
          <a:bodyPr>
            <a:normAutofit/>
          </a:bodyPr>
          <a:lstStyle/>
          <a:p>
            <a:pPr hangingPunct="0"/>
            <a:r>
              <a:rPr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CMCC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00506CE-E728-41FA-856F-6CE0FE65508A}"/>
              </a:ext>
            </a:extLst>
          </p:cNvPr>
          <p:cNvSpPr/>
          <p:nvPr/>
        </p:nvSpPr>
        <p:spPr>
          <a:xfrm>
            <a:off x="2488503" y="758043"/>
            <a:ext cx="2083495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3GPP TSG RAN Meeting #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86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	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                             RP-192605</a:t>
            </a:r>
            <a:endParaRPr lang="en-US" altLang="zh-CN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l"/>
            <a:r>
              <a:rPr lang="en-GB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</a:t>
            </a:r>
            <a:r>
              <a:rPr lang="en-US" altLang="zh-CN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itges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</a:t>
            </a:r>
            <a:r>
              <a:rPr lang="en-GB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Barcelona</a:t>
            </a:r>
            <a:r>
              <a:rPr lang="zh-CN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9</a:t>
            </a:r>
            <a:r>
              <a:rPr lang="zh-CN" altLang="zh-CN" baseline="30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</a:t>
            </a:r>
            <a:r>
              <a:rPr lang="zh-CN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-12</a:t>
            </a:r>
            <a:r>
              <a:rPr lang="zh-CN" altLang="zh-CN" baseline="30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</a:t>
            </a:r>
            <a:r>
              <a:rPr lang="zh-CN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December 2019</a:t>
            </a:r>
          </a:p>
          <a:p>
            <a:pPr algn="l"/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Document 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for: discussion</a:t>
            </a:r>
          </a:p>
          <a:p>
            <a:pPr algn="l"/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Agenda Item: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9.1.3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7300" y="889000"/>
            <a:ext cx="22006560" cy="4429848"/>
          </a:xfrm>
        </p:spPr>
        <p:txBody>
          <a:bodyPr>
            <a:noAutofit/>
          </a:bodyPr>
          <a:lstStyle/>
          <a:p>
            <a:r>
              <a:rPr lang="en-GB" altLang="zh-CN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Behaviour mismatch between </a:t>
            </a:r>
            <a:br>
              <a:rPr lang="en-GB" altLang="zh-CN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zh-CN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UE expectation &amp; network action</a:t>
            </a:r>
            <a:endParaRPr lang="zh-CN" altLang="en-US" sz="9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86600" y="5090248"/>
            <a:ext cx="15281910" cy="80391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The overheating issue and suggested configuration is 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reported from UE (e.g. </a:t>
            </a:r>
            <a:r>
              <a:rPr lang="en-GB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fewer number of carrier, narrower bandwidth, reduced </a:t>
            </a:r>
            <a:r>
              <a:rPr lang="en-GB" altLang="zh-C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MIMO-Layer), </a:t>
            </a:r>
            <a:r>
              <a:rPr lang="en-US" altLang="zh-C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en-US" altLang="zh-C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response received or the response from NW  side cannot relieve </a:t>
            </a:r>
            <a:r>
              <a:rPr lang="en-US" altLang="zh-C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it effectively</a:t>
            </a:r>
          </a:p>
          <a:p>
            <a:r>
              <a:rPr lang="en-US" altLang="zh-C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Event-based measurements are reported by UE, but no handover command received</a:t>
            </a:r>
          </a:p>
          <a:p>
            <a:pPr marL="0" indent="0">
              <a:buNone/>
            </a:pPr>
            <a:r>
              <a:rPr lang="en-US" altLang="zh-CN" sz="4000" b="1" dirty="0">
                <a:latin typeface="Arial" panose="020B0604020202020204" pitchFamily="34" charset="0"/>
                <a:cs typeface="Arial" panose="020B0604020202020204" pitchFamily="34" charset="0"/>
              </a:rPr>
              <a:t>==》</a:t>
            </a:r>
            <a:r>
              <a:rPr lang="en-GB" altLang="zh-CN" sz="4000" b="1" dirty="0">
                <a:latin typeface="Arial" panose="020B0604020202020204" pitchFamily="34" charset="0"/>
                <a:cs typeface="Arial" panose="020B0604020202020204" pitchFamily="34" charset="0"/>
              </a:rPr>
              <a:t>UE could record and report such behaviour mismatch between UE expectation and network action, which could help network side to perform further </a:t>
            </a:r>
            <a:r>
              <a:rPr lang="en-GB" altLang="zh-CN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optimization</a:t>
            </a:r>
            <a:endParaRPr lang="zh-CN" alt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73" t="-317" r="39440" b="15448"/>
          <a:stretch/>
        </p:blipFill>
        <p:spPr>
          <a:xfrm>
            <a:off x="3152243" y="5509347"/>
            <a:ext cx="3487214" cy="5836831"/>
          </a:xfrm>
          <a:prstGeom prst="rect">
            <a:avLst/>
          </a:prstGeom>
          <a:effectLst>
            <a:softEdge rad="254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Benefits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87600" y="3352800"/>
            <a:ext cx="20891500" cy="950595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</a:p>
          <a:p>
            <a:pPr lvl="1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Understand whether UEs’ requirements </a:t>
            </a: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</a:rPr>
              <a:t>were </a:t>
            </a:r>
            <a:r>
              <a:rPr lang="en-US" altLang="zh-CN" smtClean="0">
                <a:latin typeface="Arial" panose="020B0604020202020204" pitchFamily="34" charset="0"/>
                <a:cs typeface="Arial" panose="020B0604020202020204" pitchFamily="34" charset="0"/>
              </a:rPr>
              <a:t>met</a:t>
            </a:r>
          </a:p>
          <a:p>
            <a:pPr lvl="1"/>
            <a:r>
              <a:rPr lang="en-US" altLang="zh-CN" smtClean="0">
                <a:latin typeface="Arial" panose="020B0604020202020204" pitchFamily="34" charset="0"/>
                <a:cs typeface="Arial" panose="020B0604020202020204" pitchFamily="34" charset="0"/>
              </a:rPr>
              <a:t>Find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out the real reason why UEs’ requirement is not met by analyzing the recorded information,  which could potentially enhance the NW’s configuration and improve users’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QoE</a:t>
            </a: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For UE </a:t>
            </a:r>
          </a:p>
          <a:p>
            <a:pPr lvl="1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UEs’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issue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could be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better relieved in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future and users’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QoE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could be improved </a:t>
            </a:r>
          </a:p>
        </p:txBody>
      </p:sp>
    </p:spTree>
    <p:extLst>
      <p:ext uri="{BB962C8B-B14F-4D97-AF65-F5344CB8AC3E}">
        <p14:creationId xmlns:p14="http://schemas.microsoft.com/office/powerpoint/2010/main" xmlns="" val="69812072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43100" y="1327150"/>
            <a:ext cx="21469350" cy="80391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9600" b="1" dirty="0">
                <a:latin typeface="Arial" panose="020B0604020202020204" pitchFamily="34" charset="0"/>
                <a:cs typeface="Arial" panose="020B0604020202020204" pitchFamily="34" charset="0"/>
              </a:rPr>
              <a:t>Proposal:</a:t>
            </a:r>
          </a:p>
          <a:p>
            <a:pPr marL="0" indent="0">
              <a:buNone/>
            </a:pPr>
            <a:r>
              <a:rPr lang="en-US" altLang="zh-CN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Study the behavior </a:t>
            </a:r>
            <a:r>
              <a:rPr lang="en-US" altLang="zh-CN" sz="6600" b="1" dirty="0">
                <a:latin typeface="Arial" panose="020B0604020202020204" pitchFamily="34" charset="0"/>
                <a:cs typeface="Arial" panose="020B0604020202020204" pitchFamily="34" charset="0"/>
              </a:rPr>
              <a:t>mismatch between </a:t>
            </a:r>
            <a:r>
              <a:rPr lang="en-US" altLang="zh-CN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UE </a:t>
            </a:r>
            <a:r>
              <a:rPr lang="en-US" altLang="zh-CN" sz="6600" b="1" dirty="0">
                <a:latin typeface="Arial" panose="020B0604020202020204" pitchFamily="34" charset="0"/>
                <a:cs typeface="Arial" panose="020B0604020202020204" pitchFamily="34" charset="0"/>
              </a:rPr>
              <a:t>expectation </a:t>
            </a:r>
            <a:r>
              <a:rPr lang="en-US" altLang="zh-CN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zh-CN" sz="6600" b="1" dirty="0">
                <a:latin typeface="Arial" panose="020B0604020202020204" pitchFamily="34" charset="0"/>
                <a:cs typeface="Arial" panose="020B0604020202020204" pitchFamily="34" charset="0"/>
              </a:rPr>
              <a:t>NW </a:t>
            </a:r>
            <a:r>
              <a:rPr lang="en-US" altLang="zh-CN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action in Rel-17 Data Collection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195829054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文本"/>
          <p:cNvSpPr txBox="1"/>
          <p:nvPr/>
        </p:nvSpPr>
        <p:spPr>
          <a:xfrm>
            <a:off x="13139560" y="1934249"/>
            <a:ext cx="2286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</a:t>
            </a:r>
          </a:p>
        </p:txBody>
      </p:sp>
      <p:sp>
        <p:nvSpPr>
          <p:cNvPr id="308" name="文本"/>
          <p:cNvSpPr txBox="1"/>
          <p:nvPr/>
        </p:nvSpPr>
        <p:spPr>
          <a:xfrm>
            <a:off x="18138619" y="3000299"/>
            <a:ext cx="1905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</a:t>
            </a:r>
          </a:p>
        </p:txBody>
      </p:sp>
      <p:pic>
        <p:nvPicPr>
          <p:cNvPr id="309" name="图像" descr="图像"/>
          <p:cNvPicPr>
            <a:picLocks noChangeAspect="1"/>
          </p:cNvPicPr>
          <p:nvPr/>
        </p:nvPicPr>
        <p:blipFill>
          <a:blip r:embed="rId2" cstate="print">
            <a:extLst/>
          </a:blip>
          <a:srcRect l="2039" t="16923" r="1949" b="30334"/>
          <a:stretch>
            <a:fillRect/>
          </a:stretch>
        </p:blipFill>
        <p:spPr>
          <a:xfrm>
            <a:off x="1313" y="-28714"/>
            <a:ext cx="24381373" cy="8278263"/>
          </a:xfrm>
          <a:prstGeom prst="rect">
            <a:avLst/>
          </a:prstGeom>
          <a:ln w="12700">
            <a:miter lim="400000"/>
          </a:ln>
        </p:spPr>
      </p:pic>
      <p:sp>
        <p:nvSpPr>
          <p:cNvPr id="310" name="Thank You…"/>
          <p:cNvSpPr txBox="1">
            <a:spLocks noGrp="1"/>
          </p:cNvSpPr>
          <p:nvPr>
            <p:ph type="title" idx="4294967295"/>
          </p:nvPr>
        </p:nvSpPr>
        <p:spPr>
          <a:xfrm>
            <a:off x="1685837" y="8304844"/>
            <a:ext cx="21012326" cy="3924301"/>
          </a:xfrm>
          <a:prstGeom prst="rect">
            <a:avLst/>
          </a:prstGeom>
        </p:spPr>
        <p:txBody>
          <a:bodyPr anchor="b">
            <a:normAutofit fontScale="90000"/>
          </a:bodyPr>
          <a:lstStyle/>
          <a:p>
            <a:pPr>
              <a:defRPr sz="13200"/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  <a:p>
            <a:pPr>
              <a:defRPr sz="13200"/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Q&amp;A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aphPaper">
  <a:themeElements>
    <a:clrScheme name="GraphPaper">
      <a:dk1>
        <a:srgbClr val="008585"/>
      </a:dk1>
      <a:lt1>
        <a:srgbClr val="858585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phPaper">
  <a:themeElements>
    <a:clrScheme name="GraphPaper">
      <a:dk1>
        <a:srgbClr val="000000"/>
      </a:dk1>
      <a:lt1>
        <a:srgbClr val="FFFFFF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10396</TotalTime>
  <Words>179</Words>
  <Application>Microsoft Office PowerPoint</Application>
  <PresentationFormat>自定义</PresentationFormat>
  <Paragraphs>22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GraphPaper</vt:lpstr>
      <vt:lpstr>Motivation on study of behavior mismatch between UE expectation &amp; NW action</vt:lpstr>
      <vt:lpstr>Behaviour mismatch between  UE expectation &amp; network action</vt:lpstr>
      <vt:lpstr>Potential Benefits</vt:lpstr>
      <vt:lpstr>幻灯片 4</vt:lpstr>
      <vt:lpstr>Thank You Q&amp;A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Rel-17 Topics</dc:title>
  <dc:creator>cmcc</dc:creator>
  <cp:lastModifiedBy>CMCC_2</cp:lastModifiedBy>
  <cp:revision>74</cp:revision>
  <dcterms:modified xsi:type="dcterms:W3CDTF">2019-12-02T10:20:14Z</dcterms:modified>
</cp:coreProperties>
</file>