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82" r:id="rId3"/>
    <p:sldId id="283" r:id="rId4"/>
    <p:sldId id="275" r:id="rId5"/>
    <p:sldId id="272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0" autoAdjust="0"/>
  </p:normalViewPr>
  <p:slideViewPr>
    <p:cSldViewPr snapToGrid="0">
      <p:cViewPr varScale="1">
        <p:scale>
          <a:sx n="41" d="100"/>
          <a:sy n="41" d="100"/>
        </p:scale>
        <p:origin x="-691" y="-8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0197079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8192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文本"/>
          <p:cNvSpPr txBox="1">
            <a:spLocks noGrp="1"/>
          </p:cNvSpPr>
          <p:nvPr>
            <p:ph type="title"/>
          </p:nvPr>
        </p:nvSpPr>
        <p:spPr>
          <a:xfrm>
            <a:off x="2387600" y="2692400"/>
            <a:ext cx="19621500" cy="3924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15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70485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18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16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文本"/>
          <p:cNvSpPr txBox="1"/>
          <p:nvPr/>
        </p:nvSpPr>
        <p:spPr>
          <a:xfrm>
            <a:off x="7150100" y="325754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标题文本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</p:spPr>
        <p:txBody>
          <a:bodyPr/>
          <a:lstStyle>
            <a:lvl1pPr algn="l">
              <a:defRPr sz="10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37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127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90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254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317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</p:spPr>
        <p:txBody>
          <a:bodyPr anchor="ctr"/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像"/>
          <p:cNvSpPr>
            <a:spLocks noGrp="1"/>
          </p:cNvSpPr>
          <p:nvPr>
            <p:ph type="pic" sz="half" idx="13"/>
          </p:nvPr>
        </p:nvSpPr>
        <p:spPr>
          <a:xfrm>
            <a:off x="4857985" y="912870"/>
            <a:ext cx="14630401" cy="762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" name="标题文本"/>
          <p:cNvSpPr txBox="1">
            <a:spLocks noGrp="1"/>
          </p:cNvSpPr>
          <p:nvPr>
            <p:ph type="title"/>
          </p:nvPr>
        </p:nvSpPr>
        <p:spPr>
          <a:xfrm>
            <a:off x="2387600" y="8623300"/>
            <a:ext cx="19621500" cy="2400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29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1506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32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30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文本"/>
          <p:cNvSpPr txBox="1">
            <a:spLocks noGrp="1"/>
          </p:cNvSpPr>
          <p:nvPr>
            <p:ph type="title"/>
          </p:nvPr>
        </p:nvSpPr>
        <p:spPr>
          <a:xfrm>
            <a:off x="2387600" y="4000500"/>
            <a:ext cx="19621500" cy="5715000"/>
          </a:xfrm>
          <a:prstGeom prst="rect">
            <a:avLst/>
          </a:prstGeom>
        </p:spPr>
        <p:txBody>
          <a:bodyPr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grpSp>
        <p:nvGrpSpPr>
          <p:cNvPr id="43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41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像"/>
          <p:cNvSpPr>
            <a:spLocks noGrp="1"/>
          </p:cNvSpPr>
          <p:nvPr>
            <p:ph type="pic" sz="half" idx="13"/>
          </p:nvPr>
        </p:nvSpPr>
        <p:spPr>
          <a:xfrm>
            <a:off x="15338226" y="1143000"/>
            <a:ext cx="8089901" cy="107865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标题文本"/>
          <p:cNvSpPr txBox="1">
            <a:spLocks noGrp="1"/>
          </p:cNvSpPr>
          <p:nvPr>
            <p:ph type="title"/>
          </p:nvPr>
        </p:nvSpPr>
        <p:spPr>
          <a:xfrm>
            <a:off x="711200" y="1981200"/>
            <a:ext cx="140462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53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711200" y="6731000"/>
            <a:ext cx="14046200" cy="5232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6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54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3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38989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76" name="成组"/>
          <p:cNvGrpSpPr/>
          <p:nvPr/>
        </p:nvGrpSpPr>
        <p:grpSpPr>
          <a:xfrm>
            <a:off x="22329877" y="11866215"/>
            <a:ext cx="1434561" cy="1380284"/>
            <a:chOff x="0" y="0"/>
            <a:chExt cx="1434560" cy="1380282"/>
          </a:xfrm>
        </p:grpSpPr>
        <p:pic>
          <p:nvPicPr>
            <p:cNvPr id="74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5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图像"/>
          <p:cNvSpPr>
            <a:spLocks noGrp="1"/>
          </p:cNvSpPr>
          <p:nvPr>
            <p:ph type="pic" sz="half" idx="13"/>
          </p:nvPr>
        </p:nvSpPr>
        <p:spPr>
          <a:xfrm>
            <a:off x="13271500" y="3898900"/>
            <a:ext cx="8724900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6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387600" y="3898900"/>
            <a:ext cx="10223500" cy="8039100"/>
          </a:xfrm>
          <a:prstGeom prst="rect">
            <a:avLst/>
          </a:prstGeom>
        </p:spPr>
        <p:txBody>
          <a:bodyPr/>
          <a:lstStyle>
            <a:lvl1pPr marL="673099" indent="-673099">
              <a:spcBef>
                <a:spcPts val="5300"/>
              </a:spcBef>
              <a:buSzPct val="50000"/>
              <a:buBlip>
                <a:blip r:embed="rId2"/>
              </a:buBlip>
              <a:defRPr sz="5000"/>
            </a:lvl1pPr>
            <a:lvl2pPr marL="13462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2pPr>
            <a:lvl3pPr marL="20193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3pPr>
            <a:lvl4pPr marL="26924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4pPr>
            <a:lvl5pPr marL="33655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sz="quarter" idx="13"/>
          </p:nvPr>
        </p:nvSpPr>
        <p:spPr>
          <a:xfrm rot="21600000">
            <a:off x="16029108" y="861812"/>
            <a:ext cx="7810501" cy="58578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图像"/>
          <p:cNvSpPr>
            <a:spLocks noGrp="1"/>
          </p:cNvSpPr>
          <p:nvPr>
            <p:ph type="pic" sz="quarter" idx="14"/>
          </p:nvPr>
        </p:nvSpPr>
        <p:spPr>
          <a:xfrm rot="21600000">
            <a:off x="16073863" y="7236116"/>
            <a:ext cx="7762876" cy="582215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图像"/>
          <p:cNvSpPr>
            <a:spLocks noGrp="1"/>
          </p:cNvSpPr>
          <p:nvPr>
            <p:ph type="pic" idx="15"/>
          </p:nvPr>
        </p:nvSpPr>
        <p:spPr>
          <a:xfrm>
            <a:off x="554411" y="859436"/>
            <a:ext cx="15062201" cy="12192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1790700"/>
            <a:ext cx="19621500" cy="1016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" name="成组"/>
          <p:cNvGrpSpPr/>
          <p:nvPr/>
        </p:nvGrpSpPr>
        <p:grpSpPr>
          <a:xfrm>
            <a:off x="384833" y="152691"/>
            <a:ext cx="1434561" cy="1380284"/>
            <a:chOff x="0" y="0"/>
            <a:chExt cx="1434560" cy="138028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7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标题文本"/>
          <p:cNvSpPr txBox="1">
            <a:spLocks noGrp="1"/>
          </p:cNvSpPr>
          <p:nvPr>
            <p:ph type="title"/>
          </p:nvPr>
        </p:nvSpPr>
        <p:spPr>
          <a:xfrm>
            <a:off x="2387600" y="355600"/>
            <a:ext cx="19621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6983" y="13106400"/>
            <a:ext cx="461773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889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778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2667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3556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4445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5334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6223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7112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8001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NR Rel-17 Topics"/>
          <p:cNvSpPr txBox="1">
            <a:spLocks noGrp="1"/>
          </p:cNvSpPr>
          <p:nvPr>
            <p:ph type="ctrTitle"/>
          </p:nvPr>
        </p:nvSpPr>
        <p:spPr>
          <a:xfrm>
            <a:off x="1974127" y="4029674"/>
            <a:ext cx="21012326" cy="448436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altLang="zh-CN" sz="11900" b="1" dirty="0">
                <a:latin typeface="Arial" panose="020B0604020202020204" pitchFamily="34" charset="0"/>
                <a:cs typeface="Arial" panose="020B0604020202020204" pitchFamily="34" charset="0"/>
              </a:rPr>
              <a:t>Motivation on </a:t>
            </a:r>
            <a:r>
              <a:rPr lang="en-US" altLang="zh-CN" sz="1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Enhancement </a:t>
            </a:r>
            <a:r>
              <a:rPr lang="en-US" altLang="zh-CN" sz="11900" b="1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zh-CN" sz="1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Data Collection </a:t>
            </a:r>
            <a:r>
              <a:rPr lang="en-US" altLang="zh-CN" sz="11900" b="1" dirty="0">
                <a:latin typeface="Arial" panose="020B0604020202020204" pitchFamily="34" charset="0"/>
                <a:cs typeface="Arial" panose="020B0604020202020204" pitchFamily="34" charset="0"/>
              </a:rPr>
              <a:t>for NR</a:t>
            </a:r>
            <a:endParaRPr sz="1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from CMCC perspective"/>
          <p:cNvSpPr txBox="1">
            <a:spLocks noGrp="1"/>
          </p:cNvSpPr>
          <p:nvPr>
            <p:ph type="subTitle" sz="quarter" idx="1"/>
          </p:nvPr>
        </p:nvSpPr>
        <p:spPr>
          <a:xfrm>
            <a:off x="2399965" y="9371745"/>
            <a:ext cx="19621500" cy="1790700"/>
          </a:xfrm>
          <a:prstGeom prst="rect">
            <a:avLst/>
          </a:prstGeom>
        </p:spPr>
        <p:txBody>
          <a:bodyPr>
            <a:normAutofit/>
          </a:bodyPr>
          <a:lstStyle/>
          <a:p>
            <a:pPr hangingPunct="0"/>
            <a:r>
              <a:rPr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CMCC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0506CE-E728-41FA-856F-6CE0FE65508A}"/>
              </a:ext>
            </a:extLst>
          </p:cNvPr>
          <p:cNvSpPr/>
          <p:nvPr/>
        </p:nvSpPr>
        <p:spPr>
          <a:xfrm>
            <a:off x="2488503" y="758043"/>
            <a:ext cx="2083495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3GPP TSG RAN Meeting #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86</a:t>
            </a:r>
            <a:r>
              <a:rPr lang="en-US" altLang="zh-CN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	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                          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                       RP-192602</a:t>
            </a:r>
            <a:endParaRPr lang="en-US" altLang="zh-CN" sz="4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l"/>
            <a:r>
              <a:rPr lang="en-GB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US" altLang="zh-CN" sz="4400" b="1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itges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GB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Barcelona</a:t>
            </a:r>
            <a:r>
              <a:rPr lang="zh-CN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9</a:t>
            </a:r>
            <a:r>
              <a:rPr lang="zh-CN" altLang="zh-CN" sz="4400" b="1" baseline="30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</a:t>
            </a:r>
            <a:r>
              <a:rPr lang="zh-CN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-12</a:t>
            </a:r>
            <a:r>
              <a:rPr lang="zh-CN" altLang="zh-CN" sz="4400" b="1" baseline="30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</a:t>
            </a:r>
            <a:r>
              <a:rPr lang="zh-CN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December 2019</a:t>
            </a:r>
          </a:p>
          <a:p>
            <a:pPr algn="l"/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Document </a:t>
            </a:r>
            <a:r>
              <a:rPr lang="en-US" altLang="zh-CN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for: discussion</a:t>
            </a:r>
          </a:p>
          <a:p>
            <a:pPr algn="l"/>
            <a:r>
              <a:rPr lang="en-US" altLang="zh-CN" sz="4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Agenda Item: </a:t>
            </a:r>
            <a:r>
              <a:rPr lang="en-US" altLang="zh-CN" sz="4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9.1.3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hallenges we are facing for future (1)"/>
          <p:cNvSpPr txBox="1">
            <a:spLocks noGrp="1"/>
          </p:cNvSpPr>
          <p:nvPr>
            <p:ph type="title"/>
          </p:nvPr>
        </p:nvSpPr>
        <p:spPr>
          <a:xfrm>
            <a:off x="727788" y="-446823"/>
            <a:ext cx="23656212" cy="3429000"/>
          </a:xfrm>
          <a:prstGeom prst="rect">
            <a:avLst/>
          </a:prstGeom>
        </p:spPr>
        <p:txBody>
          <a:bodyPr/>
          <a:lstStyle>
            <a:lvl1pPr>
              <a:defRPr sz="10000"/>
            </a:lvl1pPr>
          </a:lstStyle>
          <a:p>
            <a:pPr algn="l"/>
            <a:r>
              <a:rPr lang="en-US" altLang="zh-CN" b="1" dirty="0" smtClean="0"/>
              <a:t>Benefits</a:t>
            </a:r>
            <a:endParaRPr lang="en-US" altLang="zh-CN" b="1" dirty="0" smtClean="0"/>
          </a:p>
        </p:txBody>
      </p:sp>
      <p:sp>
        <p:nvSpPr>
          <p:cNvPr id="7" name="Requirement…"/>
          <p:cNvSpPr txBox="1">
            <a:spLocks noGrp="1"/>
          </p:cNvSpPr>
          <p:nvPr>
            <p:ph type="body" idx="1"/>
          </p:nvPr>
        </p:nvSpPr>
        <p:spPr>
          <a:xfrm>
            <a:off x="690366" y="2544125"/>
            <a:ext cx="12428475" cy="9027702"/>
          </a:xfrm>
          <a:prstGeom prst="rect">
            <a:avLst/>
          </a:prstGeom>
        </p:spPr>
        <p:txBody>
          <a:bodyPr>
            <a:normAutofit fontScale="40000" lnSpcReduction="20000"/>
          </a:bodyPr>
          <a:lstStyle/>
          <a:p>
            <a:pPr marL="382270" indent="-382270" defTabSz="354965">
              <a:spcBef>
                <a:spcPts val="2500"/>
              </a:spcBef>
              <a:buBlip>
                <a:blip r:embed="rId2"/>
              </a:buBlip>
              <a:defRPr sz="3225"/>
            </a:pPr>
            <a:r>
              <a:rPr lang="en-US" altLang="zh-CN" sz="11200" b="1" dirty="0" smtClean="0"/>
              <a:t>RAN Optimization via data collection has the following remarkable benefits</a:t>
            </a:r>
            <a:r>
              <a:rPr lang="zh-CN" altLang="en-US" sz="11200" b="1" dirty="0" smtClean="0"/>
              <a:t>：</a:t>
            </a:r>
            <a:endParaRPr lang="en-US" altLang="zh-CN" sz="11200" b="1" dirty="0" smtClean="0"/>
          </a:p>
          <a:p>
            <a:pPr marL="1016000" lvl="1" indent="-508000" defTabSz="660400">
              <a:spcBef>
                <a:spcPts val="4800"/>
              </a:spcBef>
              <a:defRPr sz="3840"/>
            </a:pPr>
            <a:r>
              <a:rPr lang="en-US" altLang="zh-CN" sz="11200" dirty="0" smtClean="0"/>
              <a:t>CAPEX &amp; OPEX of operators significantly reduced, e.g. more accurate base station deployment, much less human resource for drive tests</a:t>
            </a:r>
          </a:p>
          <a:p>
            <a:pPr marL="1016000" lvl="1" indent="-508000" defTabSz="660400">
              <a:spcBef>
                <a:spcPts val="4800"/>
              </a:spcBef>
              <a:defRPr sz="3840"/>
            </a:pPr>
            <a:r>
              <a:rPr lang="en-US" altLang="zh-CN" sz="11200" dirty="0" smtClean="0"/>
              <a:t>User experience enhanced, e.g. Data based machine learning help proper RRM, Mobility Management and positioning</a:t>
            </a:r>
          </a:p>
          <a:p>
            <a:pPr marL="1016000" lvl="1" indent="-508000" defTabSz="660400">
              <a:spcBef>
                <a:spcPts val="4800"/>
              </a:spcBef>
              <a:defRPr sz="3840"/>
            </a:pPr>
            <a:r>
              <a:rPr lang="en-US" altLang="zh-CN" sz="11200" dirty="0" smtClean="0"/>
              <a:t>Network planning and optimization becomes more effective and efficient, e.g. coverage enhancement and problem </a:t>
            </a:r>
            <a:r>
              <a:rPr lang="en-US" altLang="zh-CN" sz="11200" dirty="0" smtClean="0"/>
              <a:t>identification</a:t>
            </a:r>
            <a:endParaRPr lang="en-US" sz="11200" dirty="0" smtClean="0"/>
          </a:p>
        </p:txBody>
      </p:sp>
      <p:sp>
        <p:nvSpPr>
          <p:cNvPr id="5" name="Rectangle"/>
          <p:cNvSpPr/>
          <p:nvPr/>
        </p:nvSpPr>
        <p:spPr>
          <a:xfrm>
            <a:off x="13973181" y="-16588"/>
            <a:ext cx="10410954" cy="137491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" name="page1image256.png" descr="page1image256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358226" y="2922766"/>
            <a:ext cx="3871980" cy="387198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" name="Group"/>
          <p:cNvGrpSpPr/>
          <p:nvPr/>
        </p:nvGrpSpPr>
        <p:grpSpPr>
          <a:xfrm>
            <a:off x="15881350" y="6948420"/>
            <a:ext cx="5123034" cy="3871980"/>
            <a:chOff x="0" y="0"/>
            <a:chExt cx="5123033" cy="3871979"/>
          </a:xfrm>
        </p:grpSpPr>
        <p:pic>
          <p:nvPicPr>
            <p:cNvPr id="9" name="page1image592.png" descr="page1image592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1992815" y="1551587"/>
              <a:ext cx="1125251" cy="15026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" name="page1image432.png" descr="page1image432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4263370" y="1062348"/>
              <a:ext cx="859664" cy="21386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" name="page1image272.png" descr="page1image272.png"/>
            <p:cNvPicPr>
              <a:picLocks noChangeAspect="1"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0" y="0"/>
              <a:ext cx="4270360" cy="38719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hallenges we are facing for future (1)"/>
          <p:cNvSpPr txBox="1">
            <a:spLocks noGrp="1"/>
          </p:cNvSpPr>
          <p:nvPr>
            <p:ph type="title"/>
          </p:nvPr>
        </p:nvSpPr>
        <p:spPr>
          <a:xfrm>
            <a:off x="727788" y="336931"/>
            <a:ext cx="23656212" cy="3429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0000"/>
            </a:lvl1pPr>
          </a:lstStyle>
          <a:p>
            <a:pPr lvl="0" algn="l"/>
            <a:r>
              <a:rPr lang="en-US" altLang="zh-CN" sz="8000" b="1" dirty="0" smtClean="0"/>
              <a:t>Enhancement </a:t>
            </a:r>
            <a:r>
              <a:rPr lang="en-US" altLang="zh-CN" sz="8000" b="1" dirty="0" smtClean="0"/>
              <a:t>of data collection in NR is </a:t>
            </a:r>
            <a:r>
              <a:rPr lang="en-US" altLang="zh-CN" sz="8000" b="1" dirty="0" smtClean="0"/>
              <a:t>necessary</a:t>
            </a:r>
            <a:r>
              <a:rPr lang="en-US" altLang="zh-CN" sz="8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8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zh-CN" sz="8000" b="1" dirty="0" smtClean="0"/>
          </a:p>
        </p:txBody>
      </p:sp>
      <p:sp>
        <p:nvSpPr>
          <p:cNvPr id="7" name="Requirement…"/>
          <p:cNvSpPr txBox="1">
            <a:spLocks noGrp="1"/>
          </p:cNvSpPr>
          <p:nvPr>
            <p:ph type="body" idx="1"/>
          </p:nvPr>
        </p:nvSpPr>
        <p:spPr>
          <a:xfrm>
            <a:off x="1847363" y="2506815"/>
            <a:ext cx="20641162" cy="1036942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82270" indent="-382270" defTabSz="354965">
              <a:spcBef>
                <a:spcPts val="2500"/>
              </a:spcBef>
              <a:buBlip>
                <a:blip r:embed="rId2"/>
              </a:buBlip>
              <a:defRPr sz="3225"/>
            </a:pPr>
            <a:r>
              <a:rPr lang="en-US" altLang="zh-CN" sz="3600" b="1" dirty="0" smtClean="0"/>
              <a:t>Rel-16 SI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pPr marL="1016000" lvl="1" indent="-508000" defTabSz="660400">
              <a:spcBef>
                <a:spcPts val="2400"/>
              </a:spcBef>
              <a:defRPr sz="3840"/>
            </a:pPr>
            <a:r>
              <a:rPr lang="en-US" altLang="zh-CN" sz="3600" dirty="0" smtClean="0"/>
              <a:t>Basic SON/MDT functions have been studied,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including CCO, PCI Selection, MRO, MLB, RACH optimization, Energy Saving, MDT. </a:t>
            </a:r>
            <a:r>
              <a:rPr lang="en-US" altLang="zh-CN" sz="3600" dirty="0" smtClean="0"/>
              <a:t>NR new features CU-DU split, MR-DC, inactive, </a:t>
            </a:r>
            <a:r>
              <a:rPr lang="en-US" altLang="zh-CN" sz="3600" dirty="0" err="1" smtClean="0"/>
              <a:t>beamforming</a:t>
            </a:r>
            <a:r>
              <a:rPr lang="en-US" altLang="zh-CN" sz="3600" dirty="0" smtClean="0"/>
              <a:t> </a:t>
            </a:r>
            <a:r>
              <a:rPr lang="en-US" altLang="zh-CN" sz="3600" dirty="0" smtClean="0"/>
              <a:t>are taken into account.</a:t>
            </a:r>
          </a:p>
          <a:p>
            <a:pPr marL="1016000" lvl="1" indent="-508000" defTabSz="660400">
              <a:spcBef>
                <a:spcPts val="1200"/>
              </a:spcBef>
              <a:defRPr sz="3840"/>
            </a:pPr>
            <a:r>
              <a:rPr lang="en-US" sz="3600" dirty="0" smtClean="0"/>
              <a:t>Leftover </a:t>
            </a:r>
            <a:r>
              <a:rPr lang="en-US" sz="3600" dirty="0" smtClean="0"/>
              <a:t>use cases due to time </a:t>
            </a:r>
            <a:r>
              <a:rPr lang="en-US" sz="3600" dirty="0" smtClean="0"/>
              <a:t>limitation in Rel-16</a:t>
            </a:r>
            <a:endParaRPr lang="en-US" sz="3600" dirty="0" smtClean="0"/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600" dirty="0" smtClean="0"/>
              <a:t>Massive MIMO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US" altLang="zh-CN" sz="3600" dirty="0" smtClean="0"/>
              <a:t>Area optimization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600" dirty="0" smtClean="0"/>
              <a:t>Edge </a:t>
            </a:r>
            <a:r>
              <a:rPr lang="en-GB" altLang="zh-CN" sz="3600" dirty="0" smtClean="0"/>
              <a:t>Computing Optimisation</a:t>
            </a:r>
          </a:p>
          <a:p>
            <a:pPr marL="1271270" lvl="1" indent="-382270" defTabSz="354965">
              <a:spcBef>
                <a:spcPts val="2500"/>
              </a:spcBef>
              <a:defRPr sz="3225"/>
            </a:pPr>
            <a:r>
              <a:rPr lang="en-GB" altLang="zh-CN" sz="3600" dirty="0" smtClean="0"/>
              <a:t>Per-UE Local RRM Policy Information Storage and Retrieval</a:t>
            </a:r>
          </a:p>
          <a:p>
            <a:pPr marL="382270" lvl="1" indent="-382270" defTabSz="354965">
              <a:spcBef>
                <a:spcPts val="2500"/>
              </a:spcBef>
              <a:defRPr sz="3225"/>
            </a:pPr>
            <a:r>
              <a:rPr lang="en-US" altLang="zh-CN" sz="3600" b="1" dirty="0" smtClean="0"/>
              <a:t>Rel-16 </a:t>
            </a:r>
            <a:r>
              <a:rPr lang="en-US" altLang="zh-CN" sz="3600" b="1" dirty="0" smtClean="0"/>
              <a:t>WI (still open, some leftovers are foreseen)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pPr marL="1271270" lvl="2" indent="-382270" defTabSz="354965">
              <a:spcBef>
                <a:spcPts val="2500"/>
              </a:spcBef>
              <a:defRPr sz="3225"/>
            </a:pPr>
            <a:r>
              <a:rPr lang="en-US" altLang="zh-CN" sz="3600" dirty="0" smtClean="0"/>
              <a:t>Specify SON features, including MRO, RACH, MLB, PCI and EE</a:t>
            </a:r>
          </a:p>
          <a:p>
            <a:pPr marL="1271270" lvl="2" indent="-382270" defTabSz="354965">
              <a:spcBef>
                <a:spcPts val="2500"/>
              </a:spcBef>
              <a:defRPr sz="3225"/>
            </a:pPr>
            <a:r>
              <a:rPr lang="en-US" altLang="zh-CN" sz="3600" dirty="0" smtClean="0"/>
              <a:t>Specify MDT features, including immediate and logged MDT</a:t>
            </a:r>
          </a:p>
          <a:p>
            <a:pPr marL="1271270" lvl="2" indent="-382270" defTabSz="354965">
              <a:spcBef>
                <a:spcPts val="2500"/>
              </a:spcBef>
              <a:defRPr sz="3225"/>
            </a:pPr>
            <a:r>
              <a:rPr lang="en-US" altLang="zh-CN" sz="3600" dirty="0" smtClean="0"/>
              <a:t>Layer 2 </a:t>
            </a:r>
            <a:r>
              <a:rPr lang="en-US" altLang="zh-CN" sz="3600" dirty="0" smtClean="0"/>
              <a:t>measurements</a:t>
            </a:r>
            <a:endParaRPr lang="en-US" altLang="zh-CN" sz="36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5" y="-726738"/>
            <a:ext cx="23545799" cy="3429000"/>
          </a:xfrm>
        </p:spPr>
        <p:txBody>
          <a:bodyPr>
            <a:normAutofit/>
          </a:bodyPr>
          <a:lstStyle/>
          <a:p>
            <a:pPr algn="l"/>
            <a:r>
              <a:rPr lang="en-US" altLang="zh-CN" sz="7200" b="1" dirty="0" smtClean="0"/>
              <a:t>Scope of Rel-17 enhancement of data collection in NR</a:t>
            </a:r>
            <a:endParaRPr lang="zh-CN" altLang="en-US" sz="7200" b="1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47845" y="2313993"/>
            <a:ext cx="22002620" cy="10394536"/>
          </a:xfrm>
        </p:spPr>
        <p:txBody>
          <a:bodyPr>
            <a:normAutofit fontScale="77500" lnSpcReduction="20000"/>
          </a:bodyPr>
          <a:lstStyle/>
          <a:p>
            <a:pPr marL="382270" lvl="0" indent="-382270" defTabSz="354965" hangingPunct="0">
              <a:lnSpc>
                <a:spcPct val="120000"/>
              </a:lnSpc>
              <a:spcBef>
                <a:spcPts val="1800"/>
              </a:spcBef>
              <a:defRPr sz="3225"/>
            </a:pPr>
            <a:r>
              <a:rPr lang="en-US" altLang="zh-CN" sz="5700" dirty="0" smtClean="0">
                <a:latin typeface="Arial" panose="020B0604020202020204" pitchFamily="34" charset="0"/>
                <a:cs typeface="Arial" panose="020B0604020202020204" pitchFamily="34" charset="0"/>
              </a:rPr>
              <a:t>Rel-17 email discussion seems converge on the following proposals</a:t>
            </a:r>
            <a:endParaRPr lang="en-US" altLang="zh-CN" sz="5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hangingPunct="0">
              <a:spcBef>
                <a:spcPts val="3000"/>
              </a:spcBef>
            </a:pPr>
            <a:r>
              <a:rPr lang="en-GB" altLang="zh-CN" sz="5700" dirty="0" smtClean="0">
                <a:latin typeface="+mn-ea"/>
              </a:rPr>
              <a:t>Consider to specify the following items in Rel-17 WI on enhancement of data collection for NR.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CCO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Energy efficiency including Inter-system inter-RAT EE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2-step RACH optimization, adapt RACH </a:t>
            </a:r>
            <a:r>
              <a:rPr lang="en-GB" altLang="zh-CN" sz="5700" dirty="0" err="1" smtClean="0">
                <a:latin typeface="+mn-ea"/>
              </a:rPr>
              <a:t>optimziaition</a:t>
            </a:r>
            <a:r>
              <a:rPr lang="en-GB" altLang="zh-CN" sz="5700" dirty="0" smtClean="0">
                <a:latin typeface="+mn-ea"/>
              </a:rPr>
              <a:t> to this feature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Mobility enhancement optimization, e.g., CHO optimization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Leftovers of Rel-16 </a:t>
            </a:r>
            <a:r>
              <a:rPr lang="en-GB" altLang="zh-CN" sz="5700" dirty="0" smtClean="0">
                <a:latin typeface="+mn-ea"/>
              </a:rPr>
              <a:t>WI</a:t>
            </a:r>
          </a:p>
          <a:p>
            <a:pPr lvl="1" hangingPunct="0"/>
            <a:r>
              <a:rPr lang="en-GB" altLang="zh-CN" sz="5700" dirty="0" smtClean="0">
                <a:latin typeface="+mn-ea"/>
              </a:rPr>
              <a:t>Consider to study on the following items in the study phase of Rel-17 WI on enhancement of data collection for NR. </a:t>
            </a:r>
            <a:r>
              <a:rPr lang="en-GB" altLang="zh-CN" sz="5700" dirty="0" smtClean="0">
                <a:latin typeface="+mn-ea"/>
              </a:rPr>
              <a:t>Once </a:t>
            </a:r>
            <a:r>
              <a:rPr lang="en-GB" altLang="zh-CN" sz="5700" dirty="0" smtClean="0">
                <a:latin typeface="+mn-ea"/>
              </a:rPr>
              <a:t>conclusions/recommendations </a:t>
            </a:r>
            <a:r>
              <a:rPr lang="en-GB" altLang="zh-CN" sz="5700" dirty="0" smtClean="0">
                <a:latin typeface="+mn-ea"/>
              </a:rPr>
              <a:t>for the studies are made, normative work could carry on.  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Area optimization (at least for RNA optimization)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r>
              <a:rPr lang="en-GB" altLang="zh-CN" sz="5700" dirty="0" smtClean="0">
                <a:latin typeface="+mn-ea"/>
              </a:rPr>
              <a:t> Use cases for data collection to enable AI (potential use cases including AI enabled energy saving and load balancing)</a:t>
            </a:r>
            <a:endParaRPr lang="zh-CN" altLang="zh-CN" sz="5700" dirty="0" smtClean="0">
              <a:latin typeface="+mn-ea"/>
            </a:endParaRPr>
          </a:p>
          <a:p>
            <a:pPr lvl="2" hangingPunct="0">
              <a:spcBef>
                <a:spcPts val="1200"/>
              </a:spcBef>
              <a:buFont typeface="Wingdings" pitchFamily="2" charset="2"/>
              <a:buChar char="ü"/>
            </a:pPr>
            <a:endParaRPr lang="zh-CN" altLang="zh-CN" sz="4800" b="1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文本"/>
          <p:cNvSpPr txBox="1"/>
          <p:nvPr/>
        </p:nvSpPr>
        <p:spPr>
          <a:xfrm>
            <a:off x="13139560" y="1934249"/>
            <a:ext cx="2286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308" name="文本"/>
          <p:cNvSpPr txBox="1"/>
          <p:nvPr/>
        </p:nvSpPr>
        <p:spPr>
          <a:xfrm>
            <a:off x="18138619" y="3000299"/>
            <a:ext cx="1905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</a:t>
            </a:r>
          </a:p>
        </p:txBody>
      </p:sp>
      <p:pic>
        <p:nvPicPr>
          <p:cNvPr id="309" name="图像" descr="图像"/>
          <p:cNvPicPr>
            <a:picLocks noChangeAspect="1"/>
          </p:cNvPicPr>
          <p:nvPr/>
        </p:nvPicPr>
        <p:blipFill>
          <a:blip r:embed="rId2" cstate="print">
            <a:extLst/>
          </a:blip>
          <a:srcRect l="2039" t="16923" r="1949" b="30334"/>
          <a:stretch>
            <a:fillRect/>
          </a:stretch>
        </p:blipFill>
        <p:spPr>
          <a:xfrm>
            <a:off x="1313" y="-28714"/>
            <a:ext cx="24381373" cy="8278263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Thank You…"/>
          <p:cNvSpPr txBox="1">
            <a:spLocks noGrp="1"/>
          </p:cNvSpPr>
          <p:nvPr>
            <p:ph type="title" idx="4294967295"/>
          </p:nvPr>
        </p:nvSpPr>
        <p:spPr>
          <a:xfrm>
            <a:off x="1685837" y="8304844"/>
            <a:ext cx="21012326" cy="3924301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>
              <a:defRPr sz="1320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  <a:p>
            <a:pPr>
              <a:defRPr sz="1320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Q&amp;A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10350</TotalTime>
  <Words>341</Words>
  <Application>Microsoft Office PowerPoint</Application>
  <PresentationFormat>自定义</PresentationFormat>
  <Paragraphs>38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GraphPaper</vt:lpstr>
      <vt:lpstr>Motivation on Enhancement of Data Collection for NR</vt:lpstr>
      <vt:lpstr>Benefits</vt:lpstr>
      <vt:lpstr>Enhancement of data collection in NR is necessary </vt:lpstr>
      <vt:lpstr>Scope of Rel-17 enhancement of data collection in NR</vt:lpstr>
      <vt:lpstr>Thank You Q&amp;A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Rel-17 Topics</dc:title>
  <dc:creator>cmcc</dc:creator>
  <cp:lastModifiedBy>CMCC_2</cp:lastModifiedBy>
  <cp:revision>81</cp:revision>
  <dcterms:modified xsi:type="dcterms:W3CDTF">2019-12-02T08:35:04Z</dcterms:modified>
</cp:coreProperties>
</file>