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5"/>
  </p:sldMasterIdLst>
  <p:notesMasterIdLst>
    <p:notesMasterId r:id="rId14"/>
  </p:notesMasterIdLst>
  <p:sldIdLst>
    <p:sldId id="778" r:id="rId6"/>
    <p:sldId id="991" r:id="rId7"/>
    <p:sldId id="994" r:id="rId8"/>
    <p:sldId id="997" r:id="rId9"/>
    <p:sldId id="992" r:id="rId10"/>
    <p:sldId id="995" r:id="rId11"/>
    <p:sldId id="998" r:id="rId12"/>
    <p:sldId id="990" r:id="rId13"/>
  </p:sldIdLst>
  <p:sldSz cx="9144000" cy="6858000" type="screen4x3"/>
  <p:notesSz cx="6797675" cy="987425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s" initials="c" lastIdx="2" clrIdx="0"/>
  <p:cmAuthor id="1" name="张楠10184108" initials="张楠10184108" lastIdx="6" clrIdx="1">
    <p:extLst>
      <p:ext uri="{19B8F6BF-5375-455C-9EA6-DF929625EA0E}">
        <p15:presenceInfo xmlns:p15="http://schemas.microsoft.com/office/powerpoint/2012/main" userId="S-1-5-21-3250579939-626067488-4216368596-325674" providerId="AD"/>
      </p:ext>
    </p:extLst>
  </p:cmAuthor>
  <p:cmAuthor id="2" name="Ke Ting" initials="KT" lastIdx="6" clrIdx="2">
    <p:extLst>
      <p:ext uri="{19B8F6BF-5375-455C-9EA6-DF929625EA0E}">
        <p15:presenceInfo xmlns:p15="http://schemas.microsoft.com/office/powerpoint/2012/main" userId="14cd755ee2c3a88e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FFFFCC"/>
    <a:srgbClr val="FF0000"/>
    <a:srgbClr val="99CC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2DE63D5-997A-4646-A377-4702673A728D}" styleName="浅色样式 2 - 强调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799B23B-EC83-4686-B30A-512413B5E67A}" styleName="浅色样式 3 - 强调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FECB4D8-DB02-4DC6-A0A2-4F2EBAE1DC90}" styleName="中度样式 1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660" autoAdjust="0"/>
    <p:restoredTop sz="95059" autoAdjust="0"/>
  </p:normalViewPr>
  <p:slideViewPr>
    <p:cSldViewPr>
      <p:cViewPr varScale="1">
        <p:scale>
          <a:sx n="69" d="100"/>
          <a:sy n="69" d="100"/>
        </p:scale>
        <p:origin x="211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6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D11559-3C63-479F-8777-9CF9880AE4C2}" type="datetimeFigureOut">
              <a:rPr lang="zh-CN" altLang="en-US" smtClean="0"/>
              <a:pPr/>
              <a:t>2019-12-02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741363"/>
            <a:ext cx="49339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29D71E-8D7F-428E-961A-100D488D7EB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325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29D71E-8D7F-428E-961A-100D488D7EB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84259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图片 2" descr="ppt模板-0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图片 3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4056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华文中宋" pitchFamily="2" charset="-122"/>
                <a:ea typeface="华文中宋" pitchFamily="2" charset="-122"/>
              </a:defRPr>
            </a:lvl1pPr>
            <a:lvl2pPr>
              <a:lnSpc>
                <a:spcPct val="150000"/>
              </a:lnSpc>
              <a:defRPr sz="2000">
                <a:latin typeface="华文中宋" pitchFamily="2" charset="-122"/>
                <a:ea typeface="华文中宋" pitchFamily="2" charset="-122"/>
              </a:defRPr>
            </a:lvl2pPr>
            <a:lvl3pPr>
              <a:lnSpc>
                <a:spcPct val="150000"/>
              </a:lnSpc>
              <a:defRPr sz="1700">
                <a:latin typeface="华文中宋" pitchFamily="2" charset="-122"/>
                <a:ea typeface="华文中宋" pitchFamily="2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3960440" cy="494928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200" b="1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图片 2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316416" y="6608385"/>
            <a:ext cx="8275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175"/>
            <a:ext cx="9144000" cy="133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Documents and Settings\guoliang_liu\桌面\中国移动通信logo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7350" y="90488"/>
            <a:ext cx="1101725" cy="38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197768"/>
            <a:ext cx="3960440" cy="494928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200" b="1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华文中宋" pitchFamily="2" charset="-122"/>
                <a:ea typeface="华文中宋" pitchFamily="2" charset="-122"/>
              </a:defRPr>
            </a:lvl1pPr>
            <a:lvl2pPr>
              <a:lnSpc>
                <a:spcPct val="150000"/>
              </a:lnSpc>
              <a:defRPr sz="2000">
                <a:latin typeface="华文中宋" pitchFamily="2" charset="-122"/>
                <a:ea typeface="华文中宋" pitchFamily="2" charset="-122"/>
              </a:defRPr>
            </a:lvl2pPr>
            <a:lvl3pPr>
              <a:lnSpc>
                <a:spcPct val="150000"/>
              </a:lnSpc>
              <a:defRPr sz="1700">
                <a:latin typeface="华文中宋" pitchFamily="2" charset="-122"/>
                <a:ea typeface="华文中宋" pitchFamily="2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49" r:id="rId4"/>
    <p:sldLayoutId id="2147483650" r:id="rId5"/>
    <p:sldLayoutId id="2147483651" r:id="rId6"/>
    <p:sldLayoutId id="2147483656" r:id="rId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customXml" Target="../../customXml/item4.xml"/><Relationship Id="rId7" Type="http://schemas.openxmlformats.org/officeDocument/2006/relationships/package" Target="../embeddings/Microsoft_Visio_Drawing.vsdx"/><Relationship Id="rId12" Type="http://schemas.openxmlformats.org/officeDocument/2006/relationships/image" Target="../media/image10.png"/><Relationship Id="rId2" Type="http://schemas.openxmlformats.org/officeDocument/2006/relationships/customXml" Target="../../customXml/item3.xml"/><Relationship Id="rId1" Type="http://schemas.openxmlformats.org/officeDocument/2006/relationships/vmlDrawing" Target="../drawings/vmlDrawing1.v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9.png"/><Relationship Id="rId5" Type="http://schemas.openxmlformats.org/officeDocument/2006/relationships/customXml" Target="../../customXml/item2.xml"/><Relationship Id="rId10" Type="http://schemas.openxmlformats.org/officeDocument/2006/relationships/image" Target="../media/image8.emf"/><Relationship Id="rId4" Type="http://schemas.openxmlformats.org/officeDocument/2006/relationships/customXml" Target="../../customXml/item1.xml"/><Relationship Id="rId9" Type="http://schemas.openxmlformats.org/officeDocument/2006/relationships/image" Target="../media/image7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9"/>
          <p:cNvSpPr txBox="1">
            <a:spLocks noChangeArrowheads="1"/>
          </p:cNvSpPr>
          <p:nvPr/>
        </p:nvSpPr>
        <p:spPr bwMode="auto">
          <a:xfrm>
            <a:off x="755576" y="2204864"/>
            <a:ext cx="7632848" cy="295267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zh-CN" sz="3200" dirty="0"/>
              <a:t>Support Air-To-Ground in NR</a:t>
            </a:r>
          </a:p>
          <a:p>
            <a:pPr algn="ctr">
              <a:spcBef>
                <a:spcPct val="0"/>
              </a:spcBef>
              <a:defRPr/>
            </a:pPr>
            <a:endParaRPr lang="en-US" altLang="zh-CN" sz="2400" b="1" dirty="0">
              <a:solidFill>
                <a:schemeClr val="tx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  <a:p>
            <a:pPr lvl="0" algn="ctr">
              <a:spcBef>
                <a:spcPct val="0"/>
              </a:spcBef>
              <a:defRPr/>
            </a:pPr>
            <a:r>
              <a:rPr lang="en-US" altLang="zh-CN" sz="2400" b="1" dirty="0">
                <a:latin typeface="微软雅黑" pitchFamily="34" charset="-122"/>
                <a:ea typeface="微软雅黑" pitchFamily="34" charset="-122"/>
                <a:cs typeface="+mj-cs"/>
              </a:rPr>
              <a:t>CMCC, </a:t>
            </a:r>
            <a:r>
              <a:rPr lang="en-US" altLang="zh-CN" sz="2400" b="1" dirty="0" err="1">
                <a:latin typeface="微软雅黑" pitchFamily="34" charset="-122"/>
                <a:ea typeface="微软雅黑" pitchFamily="34" charset="-122"/>
                <a:cs typeface="+mj-cs"/>
              </a:rPr>
              <a:t>ZTE</a:t>
            </a:r>
            <a:endParaRPr lang="en-US" altLang="zh-CN" sz="2400" b="1" dirty="0"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" name="Subtitle 4"/>
          <p:cNvSpPr txBox="1">
            <a:spLocks/>
          </p:cNvSpPr>
          <p:nvPr/>
        </p:nvSpPr>
        <p:spPr>
          <a:xfrm>
            <a:off x="2843808" y="224825"/>
            <a:ext cx="5832648" cy="13319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800" dirty="0">
                <a:latin typeface="Arial" pitchFamily="34" charset="0"/>
                <a:cs typeface="Arial" pitchFamily="34" charset="0"/>
              </a:rPr>
              <a:t>3GPP TSG RAN Meeting #86                     RP-192598</a:t>
            </a:r>
          </a:p>
          <a:p>
            <a:pPr marL="0" indent="0">
              <a:buNone/>
            </a:pPr>
            <a:r>
              <a:rPr lang="de-DE" altLang="zh-CN" sz="1800" dirty="0">
                <a:latin typeface="Arial" pitchFamily="34" charset="0"/>
                <a:cs typeface="Arial" pitchFamily="34" charset="0"/>
              </a:rPr>
              <a:t>Sitges, Spain, December 9-12, 2019</a:t>
            </a:r>
            <a:r>
              <a:rPr lang="it-IT" altLang="zh-CN" sz="1800" dirty="0">
                <a:latin typeface="Arial" pitchFamily="34" charset="0"/>
                <a:cs typeface="Arial" pitchFamily="34" charset="0"/>
              </a:rPr>
              <a:t> </a:t>
            </a:r>
          </a:p>
          <a:p>
            <a:pPr marL="0" indent="0">
              <a:buNone/>
            </a:pPr>
            <a:r>
              <a:rPr lang="en-US" altLang="zh-CN" sz="1800" dirty="0">
                <a:latin typeface="Arial" pitchFamily="34" charset="0"/>
                <a:cs typeface="Arial" pitchFamily="34" charset="0"/>
              </a:rPr>
              <a:t>Agenda Item: 9.1.1</a:t>
            </a:r>
            <a:endParaRPr lang="zh-CN" altLang="en-US" sz="1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05827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44C261A4-455A-4542-B5AE-708F6EDC90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CN" dirty="0"/>
              <a:t>Deployment scenario for </a:t>
            </a:r>
            <a:r>
              <a:rPr lang="en-GB" altLang="zh-CN" dirty="0" err="1"/>
              <a:t>ATG</a:t>
            </a:r>
            <a:endParaRPr lang="zh-CN" altLang="en-US" dirty="0"/>
          </a:p>
        </p:txBody>
      </p:sp>
      <p:graphicFrame>
        <p:nvGraphicFramePr>
          <p:cNvPr id="4" name="对象 3">
            <a:extLst>
              <a:ext uri="{FF2B5EF4-FFF2-40B4-BE49-F238E27FC236}">
                <a16:creationId xmlns:a16="http://schemas.microsoft.com/office/drawing/2014/main" id="{699D0439-5DDF-4B3D-943A-28E65B6E113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0542801"/>
              </p:ext>
            </p:extLst>
          </p:nvPr>
        </p:nvGraphicFramePr>
        <p:xfrm>
          <a:off x="1087258" y="1068806"/>
          <a:ext cx="2705100" cy="174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1" name="Visio" r:id="rId7" imgW="2705034" imgH="1745206" progId="">
                  <p:embed/>
                </p:oleObj>
              </mc:Choice>
              <mc:Fallback>
                <p:oleObj name="Visio" r:id="rId7" imgW="2705034" imgH="1745206" progId="">
                  <p:embed/>
                  <p:pic>
                    <p:nvPicPr>
                      <p:cNvPr id="0" name="Picture 3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7258" y="1068806"/>
                        <a:ext cx="2705100" cy="17446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内容占位符 1">
            <a:extLst>
              <a:ext uri="{FF2B5EF4-FFF2-40B4-BE49-F238E27FC236}">
                <a16:creationId xmlns:a16="http://schemas.microsoft.com/office/drawing/2014/main" id="{F6F95DAA-C4D3-4591-A20C-94E4CD98D67F}"/>
              </a:ext>
            </a:extLst>
          </p:cNvPr>
          <p:cNvSpPr txBox="1">
            <a:spLocks/>
          </p:cNvSpPr>
          <p:nvPr/>
        </p:nvSpPr>
        <p:spPr>
          <a:xfrm>
            <a:off x="4218365" y="1038602"/>
            <a:ext cx="4264362" cy="2390398"/>
          </a:xfrm>
          <a:prstGeom prst="rect">
            <a:avLst/>
          </a:prstGeom>
        </p:spPr>
        <p:txBody>
          <a:bodyPr>
            <a:spAutoFit/>
          </a:bodyPr>
          <a:lstStyle>
            <a:lvl1pPr marL="342900" indent="-342900" algn="l" defTabSz="685783" rtl="0" eaLnBrk="1" latinLnBrk="0" hangingPunct="1">
              <a:lnSpc>
                <a:spcPct val="100000"/>
              </a:lnSpc>
              <a:spcBef>
                <a:spcPts val="750"/>
              </a:spcBef>
              <a:buFont typeface="Arial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8641" indent="-285750" algn="l" defTabSz="685783" rtl="0" eaLnBrk="1" latinLnBrk="0" hangingPunct="1">
              <a:lnSpc>
                <a:spcPct val="100000"/>
              </a:lnSpc>
              <a:spcBef>
                <a:spcPts val="375"/>
              </a:spcBef>
              <a:buFont typeface=".AppleSystemUIFont" charset="-120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71532" indent="-285750" algn="l" defTabSz="685783" rtl="0" eaLnBrk="1" latinLnBrk="0" hangingPunct="1">
              <a:lnSpc>
                <a:spcPct val="100000"/>
              </a:lnSpc>
              <a:spcBef>
                <a:spcPts val="375"/>
              </a:spcBef>
              <a:buFont typeface="Arial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marR="0" indent="-3968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charset="2"/>
              <a:buChar char="ü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/>
              <a:t>Scenario</a:t>
            </a:r>
            <a:r>
              <a:rPr lang="en-US" altLang="zh-CN" sz="2000" dirty="0"/>
              <a:t>: to provide broadband access for civil aircrafts</a:t>
            </a:r>
          </a:p>
          <a:p>
            <a:pPr lvl="1"/>
            <a:r>
              <a:rPr lang="en-US" altLang="zh-CN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ATG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gNB deployed on the ground, with antennas pointing upward to form an aerial cell</a:t>
            </a:r>
          </a:p>
          <a:p>
            <a:pPr lvl="1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Aircraft as a special UE </a:t>
            </a:r>
          </a:p>
          <a:p>
            <a:pPr lvl="1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Aircraft to </a:t>
            </a:r>
            <a:r>
              <a:rPr lang="en-US" altLang="zh-CN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ATG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gNB: </a:t>
            </a:r>
            <a:r>
              <a:rPr lang="en-US" altLang="zh-CN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5G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air interface</a:t>
            </a:r>
          </a:p>
          <a:p>
            <a:pPr lvl="1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Aircraft to passengers: WiFi access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6" name="Picture 1">
            <a:extLst>
              <a:ext uri="{FF2B5EF4-FFF2-40B4-BE49-F238E27FC236}">
                <a16:creationId xmlns:a16="http://schemas.microsoft.com/office/drawing/2014/main" id="{11C99385-936A-4011-87B8-29B0830CF3C9}"/>
              </a:ext>
            </a:extLst>
          </p:cNvPr>
          <p:cNvPicPr preferRelativeResize="0">
            <a:picLocks/>
          </p:cNvPicPr>
          <p:nvPr>
            <p:custDataLst>
              <p:custData r:id="rId2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8560" y="3799439"/>
            <a:ext cx="337500" cy="337500"/>
          </a:xfrm>
          <a:prstGeom prst="rect">
            <a:avLst/>
          </a:prstGeom>
        </p:spPr>
      </p:pic>
      <p:pic>
        <p:nvPicPr>
          <p:cNvPr id="7" name="Picture 1">
            <a:extLst>
              <a:ext uri="{FF2B5EF4-FFF2-40B4-BE49-F238E27FC236}">
                <a16:creationId xmlns:a16="http://schemas.microsoft.com/office/drawing/2014/main" id="{90BB4A5C-EC24-4DFB-880F-432CD11ABDAB}"/>
              </a:ext>
            </a:extLst>
          </p:cNvPr>
          <p:cNvPicPr preferRelativeResize="0">
            <a:picLocks/>
          </p:cNvPicPr>
          <p:nvPr>
            <p:custDataLst>
              <p:custData r:id="rId3"/>
            </p:custDataLst>
          </p:nvPr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82" t="17573" r="20424" b="30401"/>
          <a:stretch/>
        </p:blipFill>
        <p:spPr>
          <a:xfrm>
            <a:off x="7097514" y="3732802"/>
            <a:ext cx="354806" cy="347664"/>
          </a:xfrm>
          <a:prstGeom prst="rect">
            <a:avLst/>
          </a:prstGeom>
        </p:spPr>
      </p:pic>
      <p:pic>
        <p:nvPicPr>
          <p:cNvPr id="8" name="Picture 2" descr="C:\Users\t-dantay\Documents\Placeholders\WiFi.png">
            <a:extLst>
              <a:ext uri="{FF2B5EF4-FFF2-40B4-BE49-F238E27FC236}">
                <a16:creationId xmlns:a16="http://schemas.microsoft.com/office/drawing/2014/main" id="{F5164A37-4DA4-4EE5-83F1-518CBF61B0C0}"/>
              </a:ext>
            </a:extLst>
          </p:cNvPr>
          <p:cNvPicPr>
            <a:picLocks noChangeAspect="1" noChangeArrowheads="1"/>
          </p:cNvPicPr>
          <p:nvPr>
            <p:custDataLst>
              <p:custData r:id="rId4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89" y="3846784"/>
            <a:ext cx="2286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63ED0BCD-DE16-4A95-B3DA-D711E0A497A2}"/>
              </a:ext>
            </a:extLst>
          </p:cNvPr>
          <p:cNvSpPr/>
          <p:nvPr/>
        </p:nvSpPr>
        <p:spPr>
          <a:xfrm>
            <a:off x="220046" y="3645024"/>
            <a:ext cx="21549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u="sng" dirty="0">
                <a:latin typeface="Times New Roman" panose="02020603050405020304" pitchFamily="18" charset="0"/>
                <a:ea typeface="等线" panose="02010600030101010101" pitchFamily="2" charset="-122"/>
              </a:rPr>
              <a:t>E</a:t>
            </a:r>
            <a:r>
              <a:rPr lang="en-GB" altLang="zh-CN" b="1" u="sng" dirty="0" err="1">
                <a:latin typeface="Times New Roman" panose="02020603050405020304" pitchFamily="18" charset="0"/>
                <a:ea typeface="等线" panose="02010600030101010101" pitchFamily="2" charset="-122"/>
              </a:rPr>
              <a:t>xtreme</a:t>
            </a:r>
            <a:r>
              <a:rPr lang="en-GB" altLang="zh-CN" b="1" u="sng" dirty="0">
                <a:latin typeface="Times New Roman" panose="02020603050405020304" pitchFamily="18" charset="0"/>
                <a:ea typeface="等线" panose="02010600030101010101" pitchFamily="2" charset="-122"/>
              </a:rPr>
              <a:t> large </a:t>
            </a:r>
            <a:r>
              <a:rPr lang="en-GB" altLang="zh-CN" b="1" u="sng" dirty="0" err="1">
                <a:latin typeface="Times New Roman" panose="02020603050405020304" pitchFamily="18" charset="0"/>
                <a:ea typeface="等线" panose="02010600030101010101" pitchFamily="2" charset="-122"/>
              </a:rPr>
              <a:t>ISD</a:t>
            </a:r>
            <a:r>
              <a:rPr lang="en-GB" altLang="zh-CN" b="1" u="sng" dirty="0">
                <a:latin typeface="Times New Roman" panose="02020603050405020304" pitchFamily="18" charset="0"/>
                <a:ea typeface="等线" panose="02010600030101010101" pitchFamily="2" charset="-122"/>
              </a:rPr>
              <a:t> </a:t>
            </a:r>
            <a:r>
              <a:rPr lang="en-US" altLang="zh-CN" b="1" u="sng" dirty="0">
                <a:latin typeface="Times New Roman" panose="02020603050405020304" pitchFamily="18" charset="0"/>
                <a:ea typeface="等线" panose="02010600030101010101" pitchFamily="2" charset="-122"/>
              </a:rPr>
              <a:t>&amp;</a:t>
            </a:r>
            <a:r>
              <a:rPr lang="en-GB" altLang="zh-CN" b="1" u="sng" dirty="0">
                <a:latin typeface="Times New Roman" panose="02020603050405020304" pitchFamily="18" charset="0"/>
                <a:ea typeface="等线" panose="02010600030101010101" pitchFamily="2" charset="-122"/>
              </a:rPr>
              <a:t> coverage range</a:t>
            </a:r>
            <a:endParaRPr lang="zh-CN" altLang="en-US" u="sng" dirty="0"/>
          </a:p>
        </p:txBody>
      </p:sp>
      <p:pic>
        <p:nvPicPr>
          <p:cNvPr id="10" name="Picture 2" descr="C:\Users\t-dantay\Documents\First24\cursorimoveall.png">
            <a:extLst>
              <a:ext uri="{FF2B5EF4-FFF2-40B4-BE49-F238E27FC236}">
                <a16:creationId xmlns:a16="http://schemas.microsoft.com/office/drawing/2014/main" id="{95373D25-9925-4E09-B1A9-09478C88DE23}"/>
              </a:ext>
            </a:extLst>
          </p:cNvPr>
          <p:cNvPicPr>
            <a:picLocks noChangeAspect="1" noChangeArrowheads="1"/>
          </p:cNvPicPr>
          <p:nvPr>
            <p:custDataLst>
              <p:custData r:id="rId5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5106" y="3853943"/>
            <a:ext cx="225083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51DF2C84-652D-44CF-A890-BE7567E750AB}"/>
              </a:ext>
            </a:extLst>
          </p:cNvPr>
          <p:cNvSpPr/>
          <p:nvPr/>
        </p:nvSpPr>
        <p:spPr>
          <a:xfrm>
            <a:off x="2278560" y="3645024"/>
            <a:ext cx="25749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u="sng" dirty="0">
                <a:latin typeface="Times New Roman" panose="02020603050405020304" pitchFamily="18" charset="0"/>
                <a:ea typeface="等线" panose="02010600030101010101" pitchFamily="2" charset="-122"/>
              </a:rPr>
              <a:t>Frame structure with large periodicity in TDD </a:t>
            </a:r>
            <a:endParaRPr lang="zh-CN" altLang="en-US" u="sng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BDB23C4-3EC4-4BEF-AB78-92CCF255F66F}"/>
              </a:ext>
            </a:extLst>
          </p:cNvPr>
          <p:cNvSpPr/>
          <p:nvPr/>
        </p:nvSpPr>
        <p:spPr>
          <a:xfrm>
            <a:off x="4860032" y="3645024"/>
            <a:ext cx="23037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u="sng" dirty="0">
                <a:latin typeface="Times New Roman" panose="02020603050405020304" pitchFamily="18" charset="0"/>
                <a:ea typeface="等线" panose="02010600030101010101" pitchFamily="2" charset="-122"/>
              </a:rPr>
              <a:t>Interference between </a:t>
            </a:r>
            <a:r>
              <a:rPr lang="en-US" altLang="zh-CN" b="1" u="sng" dirty="0" err="1">
                <a:latin typeface="Times New Roman" panose="02020603050405020304" pitchFamily="18" charset="0"/>
                <a:ea typeface="等线" panose="02010600030101010101" pitchFamily="2" charset="-122"/>
              </a:rPr>
              <a:t>ATG</a:t>
            </a:r>
            <a:r>
              <a:rPr lang="en-US" altLang="zh-CN" b="1" u="sng" dirty="0">
                <a:latin typeface="Times New Roman" panose="02020603050405020304" pitchFamily="18" charset="0"/>
                <a:ea typeface="等线" panose="02010600030101010101" pitchFamily="2" charset="-122"/>
              </a:rPr>
              <a:t> &amp; terrestrial</a:t>
            </a:r>
            <a:endParaRPr lang="zh-CN" altLang="en-US" u="sng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97533F8F-3396-4990-AE36-79D19CFF2420}"/>
              </a:ext>
            </a:extLst>
          </p:cNvPr>
          <p:cNvSpPr/>
          <p:nvPr/>
        </p:nvSpPr>
        <p:spPr>
          <a:xfrm>
            <a:off x="4790486" y="4293096"/>
            <a:ext cx="237380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ea typeface="等线" panose="02010600030101010101" pitchFamily="2" charset="-122"/>
              </a:rPr>
              <a:t>Mutual interference between ATG and terrestrial networks if the same frequency is used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FB30DFDC-85AF-470F-B33C-327457FD4875}"/>
              </a:ext>
            </a:extLst>
          </p:cNvPr>
          <p:cNvSpPr/>
          <p:nvPr/>
        </p:nvSpPr>
        <p:spPr>
          <a:xfrm>
            <a:off x="7102257" y="3645024"/>
            <a:ext cx="21549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u="sng" dirty="0">
                <a:latin typeface="Times New Roman" panose="02020603050405020304" pitchFamily="18" charset="0"/>
                <a:ea typeface="等线" panose="02010600030101010101" pitchFamily="2" charset="-122"/>
              </a:rPr>
              <a:t>Powerful </a:t>
            </a:r>
            <a:r>
              <a:rPr lang="en-US" altLang="zh-CN" b="1" u="sng" dirty="0" err="1">
                <a:latin typeface="Times New Roman" panose="02020603050405020304" pitchFamily="18" charset="0"/>
                <a:ea typeface="等线" panose="02010600030101010101" pitchFamily="2" charset="-122"/>
              </a:rPr>
              <a:t>ATG</a:t>
            </a:r>
            <a:r>
              <a:rPr lang="en-US" altLang="zh-CN" b="1" u="sng" dirty="0">
                <a:latin typeface="Times New Roman" panose="02020603050405020304" pitchFamily="18" charset="0"/>
                <a:ea typeface="等线" panose="02010600030101010101" pitchFamily="2" charset="-122"/>
              </a:rPr>
              <a:t> terminal capability</a:t>
            </a:r>
            <a:endParaRPr lang="zh-CN" altLang="en-US" u="sng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E2A5597-E424-49C8-92A7-A549821B34D3}"/>
              </a:ext>
            </a:extLst>
          </p:cNvPr>
          <p:cNvSpPr/>
          <p:nvPr/>
        </p:nvSpPr>
        <p:spPr>
          <a:xfrm>
            <a:off x="7308304" y="4293096"/>
            <a:ext cx="17219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ea typeface="等线" panose="02010600030101010101" pitchFamily="2" charset="-122"/>
              </a:rPr>
              <a:t>Higher </a:t>
            </a:r>
            <a:r>
              <a:rPr lang="en-US" altLang="zh-CN" sz="1600" dirty="0" err="1">
                <a:solidFill>
                  <a:schemeClr val="tx1">
                    <a:lumMod val="65000"/>
                    <a:lumOff val="35000"/>
                  </a:schemeClr>
                </a:solidFill>
                <a:ea typeface="等线" panose="02010600030101010101" pitchFamily="2" charset="-122"/>
              </a:rPr>
              <a:t>EIRP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ea typeface="等线" panose="02010600030101010101" pitchFamily="2" charset="-122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ea typeface="等线" panose="02010600030101010101" pitchFamily="2" charset="-122"/>
              </a:rPr>
              <a:t>High stability LO (local oscillator)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ea typeface="等线" panose="02010600030101010101" pitchFamily="2" charset="-122"/>
              </a:rPr>
              <a:t>Location information can be </a:t>
            </a:r>
            <a:r>
              <a:rPr lang="en-US" altLang="zh-CN" sz="1600" dirty="0" err="1">
                <a:solidFill>
                  <a:schemeClr val="tx1">
                    <a:lumMod val="65000"/>
                    <a:lumOff val="35000"/>
                  </a:schemeClr>
                </a:solidFill>
                <a:ea typeface="等线" panose="02010600030101010101" pitchFamily="2" charset="-122"/>
              </a:rPr>
              <a:t>gor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ea typeface="等线" panose="02010600030101010101" pitchFamily="2" charset="-122"/>
              </a:rPr>
              <a:t> via GNSS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FCA5C6EC-FF16-466A-998D-CCF1310CC8AF}"/>
              </a:ext>
            </a:extLst>
          </p:cNvPr>
          <p:cNvSpPr/>
          <p:nvPr/>
        </p:nvSpPr>
        <p:spPr>
          <a:xfrm>
            <a:off x="151015" y="4293096"/>
            <a:ext cx="2320177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ea typeface="等线" panose="02010600030101010101" pitchFamily="2" charset="-122"/>
              </a:rPr>
              <a:t>Typical ISD is 100~200km to control the cost of network deployment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ea typeface="等线" panose="02010600030101010101" pitchFamily="2" charset="-122"/>
              </a:rPr>
              <a:t>Up to 300km coverage range to cover planes above the sea with </a:t>
            </a:r>
            <a:r>
              <a:rPr lang="en-US" altLang="zh-CN" sz="1600" dirty="0" err="1">
                <a:solidFill>
                  <a:schemeClr val="tx1">
                    <a:lumMod val="65000"/>
                    <a:lumOff val="35000"/>
                  </a:schemeClr>
                </a:solidFill>
                <a:ea typeface="等线" panose="02010600030101010101" pitchFamily="2" charset="-122"/>
              </a:rPr>
              <a:t>gNB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ea typeface="等线" panose="02010600030101010101" pitchFamily="2" charset="-122"/>
              </a:rPr>
              <a:t> on shore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B53B3897-9A16-438F-A583-1AF92E3E94DF}"/>
              </a:ext>
            </a:extLst>
          </p:cNvPr>
          <p:cNvSpPr/>
          <p:nvPr/>
        </p:nvSpPr>
        <p:spPr>
          <a:xfrm>
            <a:off x="2519829" y="4293096"/>
            <a:ext cx="211321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ea typeface="等线" panose="02010600030101010101" pitchFamily="2" charset="-122"/>
              </a:rPr>
              <a:t>E.g., 20 </a:t>
            </a:r>
            <a:r>
              <a:rPr lang="en-US" altLang="zh-CN" sz="1600" dirty="0" err="1">
                <a:solidFill>
                  <a:schemeClr val="tx1">
                    <a:lumMod val="65000"/>
                    <a:lumOff val="35000"/>
                  </a:schemeClr>
                </a:solidFill>
                <a:ea typeface="等线" panose="02010600030101010101" pitchFamily="2" charset="-122"/>
              </a:rPr>
              <a:t>ms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ea typeface="等线" panose="02010600030101010101" pitchFamily="2" charset="-122"/>
              </a:rPr>
              <a:t> TDD UL-DL switching periodicity in order to limit the GP overhead</a:t>
            </a:r>
            <a:endParaRPr lang="en-US" altLang="zh-CN" sz="1600" strike="sngStrike" dirty="0">
              <a:solidFill>
                <a:srgbClr val="FF0000"/>
              </a:solidFill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44638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DCD64D00-5BD4-4464-9019-20614B3A9B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116632"/>
            <a:ext cx="7992888" cy="494928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Comparison of deployment scenario between NTN and </a:t>
            </a:r>
            <a:r>
              <a:rPr lang="en-US" altLang="zh-CN" dirty="0" err="1"/>
              <a:t>ATG</a:t>
            </a:r>
            <a:r>
              <a:rPr lang="en-US" altLang="zh-CN" dirty="0"/>
              <a:t> </a:t>
            </a:r>
            <a:endParaRPr lang="zh-CN" altLang="en-US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B1148176-FEB4-45CE-8AF3-DE07EBB955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0214942"/>
              </p:ext>
            </p:extLst>
          </p:nvPr>
        </p:nvGraphicFramePr>
        <p:xfrm>
          <a:off x="166953" y="836712"/>
          <a:ext cx="8941551" cy="5985449"/>
        </p:xfrm>
        <a:graphic>
          <a:graphicData uri="http://schemas.openxmlformats.org/drawingml/2006/table">
            <a:tbl>
              <a:tblPr firstRow="1" firstCol="1" bandRow="1">
                <a:tableStyleId>{8799B23B-EC83-4686-B30A-512413B5E67A}</a:tableStyleId>
              </a:tblPr>
              <a:tblGrid>
                <a:gridCol w="1224136">
                  <a:extLst>
                    <a:ext uri="{9D8B030D-6E8A-4147-A177-3AD203B41FA5}">
                      <a16:colId xmlns:a16="http://schemas.microsoft.com/office/drawing/2014/main" val="324632107"/>
                    </a:ext>
                  </a:extLst>
                </a:gridCol>
                <a:gridCol w="3456384">
                  <a:extLst>
                    <a:ext uri="{9D8B030D-6E8A-4147-A177-3AD203B41FA5}">
                      <a16:colId xmlns:a16="http://schemas.microsoft.com/office/drawing/2014/main" val="939914678"/>
                    </a:ext>
                  </a:extLst>
                </a:gridCol>
                <a:gridCol w="2376264">
                  <a:extLst>
                    <a:ext uri="{9D8B030D-6E8A-4147-A177-3AD203B41FA5}">
                      <a16:colId xmlns:a16="http://schemas.microsoft.com/office/drawing/2014/main" val="1568070017"/>
                    </a:ext>
                  </a:extLst>
                </a:gridCol>
                <a:gridCol w="1884767">
                  <a:extLst>
                    <a:ext uri="{9D8B030D-6E8A-4147-A177-3AD203B41FA5}">
                      <a16:colId xmlns:a16="http://schemas.microsoft.com/office/drawing/2014/main" val="202419643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NTN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</a:rPr>
                        <a:t>ATG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</a:rPr>
                        <a:t>Comments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677481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Access scenario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42900" lvl="0" indent="-342900"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"/>
                      </a:pPr>
                      <a:r>
                        <a:rPr lang="en-GB" sz="1400" dirty="0" err="1">
                          <a:effectLst/>
                        </a:rPr>
                        <a:t>gNB</a:t>
                      </a:r>
                      <a:r>
                        <a:rPr lang="en-GB" sz="1400" dirty="0">
                          <a:effectLst/>
                        </a:rPr>
                        <a:t> in space, and UE on ground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42900" lvl="0" indent="-342900"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"/>
                      </a:pPr>
                      <a:r>
                        <a:rPr lang="en-GB" sz="1400" dirty="0">
                          <a:effectLst/>
                        </a:rPr>
                        <a:t>gNB on ground, and UE in sky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42900" lvl="0" indent="-342900"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"/>
                      </a:pPr>
                      <a:r>
                        <a:rPr lang="en-US" altLang="zh-CN" sz="1400" dirty="0">
                          <a:effectLst/>
                        </a:rPr>
                        <a:t>Generally, ATG can be seen as inversely deployed NTN</a:t>
                      </a:r>
                      <a:endParaRPr lang="zh-CN" sz="14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774058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gNB characteristic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lvl="0" indent="0"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endParaRPr lang="en-GB" sz="1400" dirty="0">
                        <a:effectLst/>
                      </a:endParaRPr>
                    </a:p>
                    <a:p>
                      <a:pPr marL="0" lvl="0" indent="0"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endParaRPr lang="en-GB" sz="1400" dirty="0">
                        <a:effectLst/>
                      </a:endParaRPr>
                    </a:p>
                    <a:p>
                      <a:pPr marL="0" lvl="0" indent="0"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endParaRPr lang="en-GB" sz="1400" dirty="0">
                        <a:effectLst/>
                      </a:endParaRPr>
                    </a:p>
                    <a:p>
                      <a:pPr marL="0" lvl="0" indent="0"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endParaRPr lang="en-GB" sz="1400" dirty="0">
                        <a:effectLst/>
                      </a:endParaRPr>
                    </a:p>
                    <a:p>
                      <a:pPr marL="0" lvl="0" indent="0"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endParaRPr lang="en-GB" sz="1400" dirty="0">
                        <a:effectLst/>
                      </a:endParaRPr>
                    </a:p>
                    <a:p>
                      <a:pPr marL="0" lvl="0" indent="0"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endParaRPr lang="en-GB" sz="1400" dirty="0">
                        <a:effectLst/>
                      </a:endParaRPr>
                    </a:p>
                    <a:p>
                      <a:pPr marL="0" lvl="0" indent="0"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endParaRPr lang="en-GB" sz="1400" dirty="0">
                        <a:effectLst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42900" lvl="0" indent="-342900"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"/>
                      </a:pPr>
                      <a:r>
                        <a:rPr lang="en-GB" sz="1400" dirty="0">
                          <a:effectLst/>
                        </a:rPr>
                        <a:t>Altitude: </a:t>
                      </a:r>
                      <a:r>
                        <a:rPr lang="en-GB" sz="1400" dirty="0" err="1">
                          <a:effectLst/>
                        </a:rPr>
                        <a:t>40m</a:t>
                      </a:r>
                      <a:endParaRPr lang="zh-CN" sz="1400" dirty="0">
                        <a:effectLst/>
                      </a:endParaRPr>
                    </a:p>
                    <a:p>
                      <a:pPr marL="342900" lvl="0" indent="-342900"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"/>
                      </a:pPr>
                      <a:r>
                        <a:rPr lang="en-GB" sz="1400" dirty="0">
                          <a:effectLst/>
                        </a:rPr>
                        <a:t>Speed: 0</a:t>
                      </a:r>
                      <a:endParaRPr lang="zh-CN" sz="1400" dirty="0">
                        <a:effectLst/>
                      </a:endParaRPr>
                    </a:p>
                    <a:p>
                      <a:pPr marL="342900" lvl="0" indent="-342900"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"/>
                      </a:pPr>
                      <a:r>
                        <a:rPr lang="en-GB" sz="1400" dirty="0">
                          <a:effectLst/>
                        </a:rPr>
                        <a:t>Antenna: point to sky</a:t>
                      </a:r>
                      <a:endParaRPr lang="zh-CN" sz="1400" dirty="0">
                        <a:effectLst/>
                      </a:endParaRPr>
                    </a:p>
                    <a:p>
                      <a:pPr marL="342900" lvl="0" indent="-342900"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"/>
                      </a:pPr>
                      <a:r>
                        <a:rPr lang="en-GB" sz="1400" dirty="0">
                          <a:effectLst/>
                        </a:rPr>
                        <a:t>Max coverage : 100 ~ </a:t>
                      </a:r>
                      <a:r>
                        <a:rPr lang="en-GB" sz="1400" dirty="0" err="1">
                          <a:effectLst/>
                        </a:rPr>
                        <a:t>300km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42900" lvl="0" indent="-342900"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"/>
                      </a:pPr>
                      <a:r>
                        <a:rPr lang="en-US" altLang="zh-CN" sz="1400" dirty="0" err="1">
                          <a:effectLst/>
                        </a:rPr>
                        <a:t>w.r.t.</a:t>
                      </a:r>
                      <a:r>
                        <a:rPr lang="en-US" altLang="zh-CN" sz="1400" dirty="0">
                          <a:effectLst/>
                        </a:rPr>
                        <a:t> gNB, NTN is much more complex than </a:t>
                      </a:r>
                      <a:r>
                        <a:rPr lang="en-US" altLang="zh-CN" sz="1400" dirty="0" err="1">
                          <a:effectLst/>
                        </a:rPr>
                        <a:t>ATG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180793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UE characteristic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42900" lvl="0" indent="-342900"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"/>
                      </a:pPr>
                      <a:r>
                        <a:rPr lang="en-GB" sz="1400" dirty="0">
                          <a:effectLst/>
                        </a:rPr>
                        <a:t>Altitude: aircraft (</a:t>
                      </a:r>
                      <a:r>
                        <a:rPr lang="en-GB" sz="1400" dirty="0" err="1">
                          <a:effectLst/>
                        </a:rPr>
                        <a:t>10km</a:t>
                      </a:r>
                      <a:r>
                        <a:rPr lang="en-GB" sz="1400" dirty="0">
                          <a:effectLst/>
                        </a:rPr>
                        <a:t>), others (</a:t>
                      </a:r>
                      <a:r>
                        <a:rPr lang="en-GB" sz="1400" dirty="0" err="1">
                          <a:effectLst/>
                        </a:rPr>
                        <a:t>3m</a:t>
                      </a:r>
                      <a:r>
                        <a:rPr lang="en-GB" sz="1400" dirty="0">
                          <a:effectLst/>
                        </a:rPr>
                        <a:t>)</a:t>
                      </a:r>
                      <a:endParaRPr lang="zh-CN" sz="1400" dirty="0">
                        <a:effectLst/>
                      </a:endParaRPr>
                    </a:p>
                    <a:p>
                      <a:pPr marL="342900" lvl="0" indent="-342900"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"/>
                      </a:pPr>
                      <a:r>
                        <a:rPr lang="en-GB" sz="1400" dirty="0">
                          <a:effectLst/>
                        </a:rPr>
                        <a:t>Speed: aircraft (</a:t>
                      </a:r>
                      <a:r>
                        <a:rPr lang="en-GB" sz="1400" dirty="0" err="1">
                          <a:effectLst/>
                        </a:rPr>
                        <a:t>1000km</a:t>
                      </a:r>
                      <a:r>
                        <a:rPr lang="en-GB" sz="1400" dirty="0">
                          <a:effectLst/>
                        </a:rPr>
                        <a:t>/h), others (</a:t>
                      </a:r>
                      <a:r>
                        <a:rPr lang="en-GB" sz="1400" dirty="0" err="1">
                          <a:effectLst/>
                        </a:rPr>
                        <a:t>3km</a:t>
                      </a:r>
                      <a:r>
                        <a:rPr lang="en-GB" sz="1400" dirty="0">
                          <a:effectLst/>
                        </a:rPr>
                        <a:t>/h)</a:t>
                      </a:r>
                    </a:p>
                    <a:p>
                      <a:pPr marL="342900" lvl="0" indent="-342900"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"/>
                      </a:pPr>
                      <a:r>
                        <a:rPr lang="en-GB" altLang="zh-CN" sz="1400" dirty="0">
                          <a:effectLst/>
                        </a:rPr>
                        <a:t>UE w/ or w/o directional antenna</a:t>
                      </a:r>
                      <a:endParaRPr lang="zh-CN" sz="1400" dirty="0">
                        <a:effectLst/>
                      </a:endParaRPr>
                    </a:p>
                    <a:p>
                      <a:pPr marL="342900" lvl="0" indent="-342900"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"/>
                      </a:pPr>
                      <a:r>
                        <a:rPr lang="en-GB" sz="1400" dirty="0">
                          <a:effectLst/>
                        </a:rPr>
                        <a:t>UE w/ or w/o location determination capability (e.g. GNSS): both supported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42900" lvl="0" indent="-342900"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"/>
                      </a:pPr>
                      <a:r>
                        <a:rPr lang="en-GB" sz="1400" dirty="0">
                          <a:effectLst/>
                        </a:rPr>
                        <a:t>Altitude: </a:t>
                      </a:r>
                      <a:r>
                        <a:rPr lang="en-GB" sz="1400" dirty="0" err="1">
                          <a:effectLst/>
                        </a:rPr>
                        <a:t>6~12km</a:t>
                      </a:r>
                      <a:endParaRPr lang="zh-CN" sz="1400" dirty="0">
                        <a:effectLst/>
                      </a:endParaRPr>
                    </a:p>
                    <a:p>
                      <a:pPr marL="342900" lvl="0" indent="-342900"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"/>
                      </a:pPr>
                      <a:r>
                        <a:rPr lang="en-GB" sz="1400" dirty="0">
                          <a:effectLst/>
                        </a:rPr>
                        <a:t>Speed: ~300m/</a:t>
                      </a:r>
                      <a:r>
                        <a:rPr lang="en-US" sz="1400" dirty="0">
                          <a:effectLst/>
                        </a:rPr>
                        <a:t>s</a:t>
                      </a:r>
                      <a:endParaRPr lang="zh-CN" sz="1400" dirty="0">
                        <a:effectLst/>
                      </a:endParaRPr>
                    </a:p>
                    <a:p>
                      <a:pPr marL="342900" lvl="0" indent="-342900"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"/>
                      </a:pPr>
                      <a:r>
                        <a:rPr lang="en-GB" sz="1400" dirty="0">
                          <a:effectLst/>
                        </a:rPr>
                        <a:t>UE w/ </a:t>
                      </a:r>
                      <a:r>
                        <a:rPr lang="en-GB" altLang="zh-CN" sz="1400" dirty="0">
                          <a:effectLst/>
                        </a:rPr>
                        <a:t>directional antenna</a:t>
                      </a:r>
                      <a:endParaRPr lang="en-GB" sz="1400" dirty="0">
                        <a:effectLst/>
                      </a:endParaRPr>
                    </a:p>
                    <a:p>
                      <a:pPr marL="342900" lvl="0" indent="-342900"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"/>
                      </a:pPr>
                      <a:r>
                        <a:rPr lang="en-GB" altLang="zh-CN" sz="1400" dirty="0">
                          <a:effectLst/>
                        </a:rPr>
                        <a:t>UE </a:t>
                      </a:r>
                      <a:r>
                        <a:rPr lang="en-US" altLang="zh-CN" sz="1400" dirty="0">
                          <a:effectLst/>
                        </a:rPr>
                        <a:t>w/</a:t>
                      </a:r>
                      <a:r>
                        <a:rPr lang="en-GB" altLang="zh-CN" sz="1400" dirty="0">
                          <a:effectLst/>
                        </a:rPr>
                        <a:t> </a:t>
                      </a:r>
                      <a:r>
                        <a:rPr lang="en-US" altLang="zh-CN" sz="1400" dirty="0">
                          <a:effectLst/>
                        </a:rPr>
                        <a:t>h</a:t>
                      </a:r>
                      <a:r>
                        <a:rPr lang="en-US" sz="1400" dirty="0">
                          <a:effectLst/>
                        </a:rPr>
                        <a:t>igh stability LO</a:t>
                      </a:r>
                    </a:p>
                    <a:p>
                      <a:pPr marL="342900" lvl="0" indent="-342900"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"/>
                      </a:pPr>
                      <a:r>
                        <a:rPr lang="en-US" sz="1400" strike="noStrike" dirty="0">
                          <a:solidFill>
                            <a:schemeClr val="tx1"/>
                          </a:solidFill>
                          <a:effectLst/>
                        </a:rPr>
                        <a:t>UE knows location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42900" lvl="0" indent="-342900"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"/>
                      </a:pPr>
                      <a:r>
                        <a:rPr lang="en-US" altLang="zh-CN" sz="1400" dirty="0" err="1">
                          <a:effectLst/>
                        </a:rPr>
                        <a:t>w.r.t</a:t>
                      </a:r>
                      <a:r>
                        <a:rPr lang="en-US" altLang="zh-CN" sz="1400" dirty="0">
                          <a:effectLst/>
                        </a:rPr>
                        <a:t> UE, both w/ similar max  altitude &amp; speed</a:t>
                      </a:r>
                      <a:endParaRPr lang="zh-CN" sz="1400" strike="sng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466846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Others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42900" lvl="0" indent="-342900"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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FDD is typical,</a:t>
                      </a:r>
                      <a:r>
                        <a:rPr lang="en-GB" sz="1400" baseline="0" dirty="0">
                          <a:solidFill>
                            <a:schemeClr val="tx1"/>
                          </a:solidFill>
                          <a:effectLst/>
                        </a:rPr>
                        <a:t> and TDD is also considered for HAPS and LEO</a:t>
                      </a:r>
                      <a:endParaRPr lang="zh-CN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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Dedicated frequency, not shared with terrestrial network</a:t>
                      </a:r>
                      <a:endParaRPr lang="zh-CN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42900" lvl="0" indent="-342900"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"/>
                      </a:pPr>
                      <a:r>
                        <a:rPr lang="en-GB" sz="1400" dirty="0" err="1">
                          <a:effectLst/>
                        </a:rPr>
                        <a:t>TDD</a:t>
                      </a:r>
                      <a:r>
                        <a:rPr lang="en-GB" sz="1400" dirty="0">
                          <a:effectLst/>
                        </a:rPr>
                        <a:t> should be supported</a:t>
                      </a:r>
                      <a:endParaRPr lang="zh-CN" sz="1400" dirty="0">
                        <a:effectLst/>
                      </a:endParaRPr>
                    </a:p>
                    <a:p>
                      <a:pPr marL="342900" lvl="0" indent="-342900"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"/>
                      </a:pPr>
                      <a:r>
                        <a:rPr lang="en-GB" sz="1400" dirty="0">
                          <a:effectLst/>
                        </a:rPr>
                        <a:t>Frequency sharing with terrestrial network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42900" lvl="0" indent="-342900"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"/>
                      </a:pPr>
                      <a:r>
                        <a:rPr lang="en-US" altLang="zh-CN" sz="1400" dirty="0">
                          <a:solidFill>
                            <a:schemeClr val="tx1"/>
                          </a:solidFill>
                          <a:effectLst/>
                        </a:rPr>
                        <a:t>Common</a:t>
                      </a:r>
                      <a:r>
                        <a:rPr lang="en-US" altLang="zh-CN" sz="1400" baseline="0" dirty="0">
                          <a:solidFill>
                            <a:schemeClr val="tx1"/>
                          </a:solidFill>
                          <a:effectLst/>
                        </a:rPr>
                        <a:t> enhancements w.r.t the </a:t>
                      </a:r>
                      <a:r>
                        <a:rPr lang="en-US" altLang="zh-CN" sz="1400" dirty="0">
                          <a:solidFill>
                            <a:schemeClr val="tx1"/>
                          </a:solidFill>
                          <a:effectLst/>
                        </a:rPr>
                        <a:t>TDD can be used for ATG</a:t>
                      </a:r>
                      <a:endParaRPr lang="zh-CN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92956142"/>
                  </a:ext>
                </a:extLst>
              </a:tr>
            </a:tbl>
          </a:graphicData>
        </a:graphic>
      </p:graphicFrame>
      <p:graphicFrame>
        <p:nvGraphicFramePr>
          <p:cNvPr id="5" name="表格 5">
            <a:extLst>
              <a:ext uri="{FF2B5EF4-FFF2-40B4-BE49-F238E27FC236}">
                <a16:creationId xmlns:a16="http://schemas.microsoft.com/office/drawing/2014/main" id="{7D8A8254-C987-405B-9D2F-E484EDDABC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7293726"/>
              </p:ext>
            </p:extLst>
          </p:nvPr>
        </p:nvGraphicFramePr>
        <p:xfrm>
          <a:off x="1451991" y="2267704"/>
          <a:ext cx="3336033" cy="1737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1951">
                  <a:extLst>
                    <a:ext uri="{9D8B030D-6E8A-4147-A177-3AD203B41FA5}">
                      <a16:colId xmlns:a16="http://schemas.microsoft.com/office/drawing/2014/main" val="1779315382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760735919"/>
                    </a:ext>
                  </a:extLst>
                </a:gridCol>
                <a:gridCol w="969946">
                  <a:extLst>
                    <a:ext uri="{9D8B030D-6E8A-4147-A177-3AD203B41FA5}">
                      <a16:colId xmlns:a16="http://schemas.microsoft.com/office/drawing/2014/main" val="6186577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LEO</a:t>
                      </a:r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GEO</a:t>
                      </a:r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03524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altLang="zh-CN" sz="1400" dirty="0">
                          <a:effectLst/>
                        </a:rPr>
                        <a:t>Altitude</a:t>
                      </a:r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altLang="zh-CN" sz="1400" dirty="0" err="1">
                          <a:effectLst/>
                        </a:rPr>
                        <a:t>500~2000km</a:t>
                      </a:r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400" dirty="0">
                          <a:effectLst/>
                        </a:rPr>
                        <a:t>35786km</a:t>
                      </a:r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04327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altLang="zh-CN" sz="1400" dirty="0">
                          <a:effectLst/>
                        </a:rPr>
                        <a:t>Speed</a:t>
                      </a:r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altLang="zh-CN" sz="1400" dirty="0" err="1">
                          <a:effectLst/>
                        </a:rPr>
                        <a:t>7.5km</a:t>
                      </a:r>
                      <a:r>
                        <a:rPr lang="en-GB" altLang="zh-CN" sz="1400" dirty="0">
                          <a:effectLst/>
                        </a:rPr>
                        <a:t>/s</a:t>
                      </a:r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400" dirty="0">
                          <a:effectLst/>
                        </a:rPr>
                        <a:t>0</a:t>
                      </a:r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6164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altLang="zh-CN" sz="1400" dirty="0">
                          <a:effectLst/>
                        </a:rPr>
                        <a:t>Antenna</a:t>
                      </a:r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altLang="zh-CN" sz="1400" dirty="0">
                          <a:effectLst/>
                        </a:rPr>
                        <a:t>point to the earth with multiple spot beams</a:t>
                      </a:r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50598289"/>
                  </a:ext>
                </a:extLst>
              </a:tr>
              <a:tr h="151616">
                <a:tc>
                  <a:txBody>
                    <a:bodyPr/>
                    <a:lstStyle/>
                    <a:p>
                      <a:pPr algn="ctr"/>
                      <a:r>
                        <a:rPr lang="en-GB" altLang="zh-CN" sz="1400" dirty="0">
                          <a:effectLst/>
                        </a:rPr>
                        <a:t>Max cell size</a:t>
                      </a:r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altLang="zh-CN" sz="1400" dirty="0" err="1">
                          <a:effectLst/>
                        </a:rPr>
                        <a:t>200km</a:t>
                      </a:r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altLang="zh-CN" sz="1400" dirty="0" err="1">
                          <a:effectLst/>
                        </a:rPr>
                        <a:t>1000km</a:t>
                      </a:r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06176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70119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DCD64D00-5BD4-4464-9019-20614B3A9B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116632"/>
            <a:ext cx="7992888" cy="494928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Comparison of deployment scenario between NTN and </a:t>
            </a:r>
            <a:r>
              <a:rPr lang="en-US" altLang="zh-CN" dirty="0" err="1"/>
              <a:t>ATG</a:t>
            </a:r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185489A-E843-434C-B2A0-F154C7C42AC5}"/>
              </a:ext>
            </a:extLst>
          </p:cNvPr>
          <p:cNvSpPr/>
          <p:nvPr/>
        </p:nvSpPr>
        <p:spPr>
          <a:xfrm>
            <a:off x="209673" y="908720"/>
            <a:ext cx="8841956" cy="252027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anchor="ctr">
            <a:noAutofit/>
          </a:bodyPr>
          <a:lstStyle/>
          <a:p>
            <a:pPr marL="285750" lvl="2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b="1" dirty="0"/>
              <a:t>Summary</a:t>
            </a:r>
            <a:r>
              <a:rPr lang="en-US" altLang="zh-CN" dirty="0"/>
              <a:t>: ATG can be seen as an inversely deployed network of NTN, and they share several common technique challenges, e.g., </a:t>
            </a:r>
            <a:r>
              <a:rPr lang="en-US" altLang="zh-CN" i="1" dirty="0"/>
              <a:t>large cell coverage range, high doppler shift, </a:t>
            </a:r>
            <a:r>
              <a:rPr lang="en-US" altLang="zh-CN" dirty="0"/>
              <a:t>which will not introduce too much additional work in NTN.</a:t>
            </a:r>
          </a:p>
          <a:p>
            <a:pPr marL="285750" lvl="2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b="1" dirty="0">
                <a:solidFill>
                  <a:schemeClr val="tx1"/>
                </a:solidFill>
              </a:rPr>
              <a:t>To do</a:t>
            </a:r>
            <a:r>
              <a:rPr lang="en-US" altLang="zh-CN" dirty="0">
                <a:solidFill>
                  <a:schemeClr val="tx1"/>
                </a:solidFill>
              </a:rPr>
              <a:t>: </a:t>
            </a:r>
            <a:r>
              <a:rPr lang="en-US" altLang="zh-CN" b="1" dirty="0" err="1">
                <a:solidFill>
                  <a:schemeClr val="tx1"/>
                </a:solidFill>
              </a:rPr>
              <a:t>ATG</a:t>
            </a:r>
            <a:r>
              <a:rPr lang="en-US" altLang="zh-CN" b="1" dirty="0">
                <a:solidFill>
                  <a:schemeClr val="tx1"/>
                </a:solidFill>
              </a:rPr>
              <a:t> compatible solution could be specified in NTN WID</a:t>
            </a:r>
          </a:p>
        </p:txBody>
      </p:sp>
    </p:spTree>
    <p:extLst>
      <p:ext uri="{BB962C8B-B14F-4D97-AF65-F5344CB8AC3E}">
        <p14:creationId xmlns:p14="http://schemas.microsoft.com/office/powerpoint/2010/main" val="15038001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1817D247-00A8-48BC-A014-DA2B0B5546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116632"/>
            <a:ext cx="8280920" cy="494928"/>
          </a:xfrm>
        </p:spPr>
        <p:txBody>
          <a:bodyPr>
            <a:normAutofit/>
          </a:bodyPr>
          <a:lstStyle/>
          <a:p>
            <a:r>
              <a:rPr lang="en-US" altLang="zh-CN" dirty="0"/>
              <a:t>Challenges and Potential Enhancements for ATG</a:t>
            </a:r>
            <a:endParaRPr lang="zh-CN" altLang="en-US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65E7BA9E-4294-459F-8D1A-6DCA8A8E30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1265063"/>
              </p:ext>
            </p:extLst>
          </p:nvPr>
        </p:nvGraphicFramePr>
        <p:xfrm>
          <a:off x="259738" y="1052736"/>
          <a:ext cx="8593584" cy="2499298"/>
        </p:xfrm>
        <a:graphic>
          <a:graphicData uri="http://schemas.openxmlformats.org/drawingml/2006/table">
            <a:tbl>
              <a:tblPr firstRow="1" firstCol="1" bandRow="1">
                <a:tableStyleId>{F2DE63D5-997A-4646-A377-4702673A728D}</a:tableStyleId>
              </a:tblPr>
              <a:tblGrid>
                <a:gridCol w="2280568">
                  <a:extLst>
                    <a:ext uri="{9D8B030D-6E8A-4147-A177-3AD203B41FA5}">
                      <a16:colId xmlns:a16="http://schemas.microsoft.com/office/drawing/2014/main" val="3924678750"/>
                    </a:ext>
                  </a:extLst>
                </a:gridCol>
                <a:gridCol w="2736304">
                  <a:extLst>
                    <a:ext uri="{9D8B030D-6E8A-4147-A177-3AD203B41FA5}">
                      <a16:colId xmlns:a16="http://schemas.microsoft.com/office/drawing/2014/main" val="964178805"/>
                    </a:ext>
                  </a:extLst>
                </a:gridCol>
                <a:gridCol w="3576712">
                  <a:extLst>
                    <a:ext uri="{9D8B030D-6E8A-4147-A177-3AD203B41FA5}">
                      <a16:colId xmlns:a16="http://schemas.microsoft.com/office/drawing/2014/main" val="45308689"/>
                    </a:ext>
                  </a:extLst>
                </a:gridCol>
              </a:tblGrid>
              <a:tr h="14184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Aspect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3828" marR="6382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Potential problem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3828" marR="6382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Potential enhancement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3828" marR="63828" marT="0" marB="0" anchor="ctr"/>
                </a:tc>
                <a:extLst>
                  <a:ext uri="{0D108BD9-81ED-4DB2-BD59-A6C34878D82A}">
                    <a16:rowId xmlns:a16="http://schemas.microsoft.com/office/drawing/2014/main" val="656089010"/>
                  </a:ext>
                </a:extLst>
              </a:tr>
              <a:tr h="567359">
                <a:tc>
                  <a:txBody>
                    <a:bodyPr/>
                    <a:lstStyle/>
                    <a:p>
                      <a:pPr marL="0" lvl="0" indent="0"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en-US" sz="1400" dirty="0">
                          <a:effectLst/>
                        </a:rPr>
                        <a:t>Extreme large cell coverage range (e.g., up to 300 km) and high speed (e.g., up to 1200km/h)</a:t>
                      </a:r>
                    </a:p>
                  </a:txBody>
                  <a:tcPr marL="63828" marR="63828" marT="0" marB="0" anchor="ctr"/>
                </a:tc>
                <a:tc>
                  <a:txBody>
                    <a:bodyPr/>
                    <a:lstStyle/>
                    <a:p>
                      <a:pPr marL="342900" lvl="0" indent="-342900"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"/>
                      </a:pPr>
                      <a:r>
                        <a:rPr lang="en-GB" sz="1400" dirty="0">
                          <a:effectLst/>
                        </a:rPr>
                        <a:t>Current</a:t>
                      </a:r>
                      <a:r>
                        <a:rPr lang="en-GB" sz="1400" baseline="0" dirty="0">
                          <a:effectLst/>
                        </a:rPr>
                        <a:t> spec can support u</a:t>
                      </a:r>
                      <a:r>
                        <a:rPr lang="en-GB" sz="1400" dirty="0">
                          <a:effectLst/>
                        </a:rPr>
                        <a:t>p to 100km coverage range </a:t>
                      </a:r>
                      <a:r>
                        <a:rPr lang="en-US" altLang="zh-CN" sz="1400" dirty="0">
                          <a:effectLst/>
                        </a:rPr>
                        <a:t>and u</a:t>
                      </a:r>
                      <a:r>
                        <a:rPr lang="en-GB" sz="1400" dirty="0">
                          <a:effectLst/>
                        </a:rPr>
                        <a:t>p to 500km/h</a:t>
                      </a:r>
                      <a:r>
                        <a:rPr lang="en-GB" sz="1400" baseline="0" dirty="0">
                          <a:effectLst/>
                        </a:rPr>
                        <a:t>.</a:t>
                      </a:r>
                      <a:endParaRPr lang="zh-CN" altLang="en-US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828" marR="63828" marT="0" marB="0" anchor="ctr"/>
                </a:tc>
                <a:tc>
                  <a:txBody>
                    <a:bodyPr/>
                    <a:lstStyle/>
                    <a:p>
                      <a:pPr marL="342900" marR="0" lvl="0" indent="-342900" algn="just" defTabSz="685783" rtl="0" eaLnBrk="1" fontAlgn="auto" latinLnBrk="0" hangingPunct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"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PRACH format </a:t>
                      </a:r>
                      <a:r>
                        <a:rPr lang="en-GB" sz="1400" dirty="0">
                          <a:effectLst/>
                        </a:rPr>
                        <a:t>enhancement</a:t>
                      </a: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endParaRPr lang="en-US" altLang="zh-CN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marR="0" lvl="0" indent="-342900" algn="just" defTabSz="685783" rtl="0" eaLnBrk="1" fontAlgn="auto" latinLnBrk="0" hangingPunct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"/>
                        <a:tabLst/>
                        <a:defRPr/>
                      </a:pPr>
                      <a:r>
                        <a:rPr lang="en-GB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 on UL time and frequency synchronization</a:t>
                      </a:r>
                      <a:endParaRPr lang="zh-CN" alt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828" marR="63828" marT="0" marB="0" anchor="ctr"/>
                </a:tc>
                <a:extLst>
                  <a:ext uri="{0D108BD9-81ED-4DB2-BD59-A6C34878D82A}">
                    <a16:rowId xmlns:a16="http://schemas.microsoft.com/office/drawing/2014/main" val="2737858435"/>
                  </a:ext>
                </a:extLst>
              </a:tr>
              <a:tr h="851038">
                <a:tc>
                  <a:txBody>
                    <a:bodyPr/>
                    <a:lstStyle/>
                    <a:p>
                      <a:pPr marL="0" lvl="0" indent="0"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TDD UL-DL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</a:rPr>
                        <a:t>Config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. with &gt;16 DL slots </a:t>
                      </a:r>
                      <a:r>
                        <a:rPr lang="en-US" sz="1400" strike="noStrike" dirty="0">
                          <a:solidFill>
                            <a:schemeClr val="tx1"/>
                          </a:solidFill>
                          <a:effectLst/>
                        </a:rPr>
                        <a:t>(e.g., </a:t>
                      </a:r>
                      <a:r>
                        <a:rPr lang="en-US" altLang="zh-CN" sz="1400" strike="noStrike" dirty="0" err="1">
                          <a:solidFill>
                            <a:schemeClr val="tx1"/>
                          </a:solidFill>
                          <a:ea typeface="等线" panose="02010600030101010101" pitchFamily="2" charset="-122"/>
                        </a:rPr>
                        <a:t>28DL:4GP:8UL</a:t>
                      </a:r>
                      <a:r>
                        <a:rPr lang="en-US" altLang="zh-CN" sz="1400" strike="noStrike" dirty="0">
                          <a:solidFill>
                            <a:schemeClr val="tx1"/>
                          </a:solidFill>
                          <a:ea typeface="等线" panose="02010600030101010101" pitchFamily="2" charset="-122"/>
                        </a:rPr>
                        <a:t> with </a:t>
                      </a:r>
                      <a:r>
                        <a:rPr lang="en-US" altLang="zh-CN" sz="1400" strike="noStrike" dirty="0" err="1">
                          <a:solidFill>
                            <a:schemeClr val="tx1"/>
                          </a:solidFill>
                          <a:ea typeface="等线" panose="02010600030101010101" pitchFamily="2" charset="-122"/>
                        </a:rPr>
                        <a:t>30kHz</a:t>
                      </a:r>
                      <a:r>
                        <a:rPr lang="en-US" altLang="zh-CN" sz="1400" strike="noStrike" dirty="0">
                          <a:solidFill>
                            <a:schemeClr val="tx1"/>
                          </a:solidFill>
                          <a:ea typeface="等线" panose="02010600030101010101" pitchFamily="2" charset="-122"/>
                        </a:rPr>
                        <a:t> </a:t>
                      </a:r>
                      <a:r>
                        <a:rPr lang="en-US" altLang="zh-CN" sz="1400" strike="noStrike" dirty="0" err="1">
                          <a:solidFill>
                            <a:schemeClr val="tx1"/>
                          </a:solidFill>
                          <a:ea typeface="等线" panose="02010600030101010101" pitchFamily="2" charset="-122"/>
                        </a:rPr>
                        <a:t>SCS</a:t>
                      </a:r>
                      <a:r>
                        <a:rPr lang="en-US" altLang="zh-CN" sz="1400" strike="noStrike" dirty="0">
                          <a:solidFill>
                            <a:schemeClr val="tx1"/>
                          </a:solidFill>
                          <a:ea typeface="等线" panose="02010600030101010101" pitchFamily="2" charset="-122"/>
                        </a:rPr>
                        <a:t> </a:t>
                      </a:r>
                      <a:r>
                        <a:rPr lang="en-US" sz="1400" strike="noStrike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</a:p>
                  </a:txBody>
                  <a:tcPr marL="63828" marR="63828" marT="0" marB="0" anchor="ctr"/>
                </a:tc>
                <a:tc>
                  <a:txBody>
                    <a:bodyPr/>
                    <a:lstStyle/>
                    <a:p>
                      <a:pPr marL="342900" lvl="0" indent="-342900"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"/>
                      </a:pPr>
                      <a:r>
                        <a:rPr lang="en-GB" sz="1400" dirty="0">
                          <a:effectLst/>
                        </a:rPr>
                        <a:t>Limited HARQ process</a:t>
                      </a:r>
                      <a:r>
                        <a:rPr lang="en-GB" sz="1400" baseline="0" dirty="0">
                          <a:effectLst/>
                        </a:rPr>
                        <a:t> number (16)</a:t>
                      </a:r>
                      <a:endParaRPr lang="zh-CN" altLang="en-US" sz="1400" dirty="0">
                        <a:effectLst/>
                      </a:endParaRPr>
                    </a:p>
                    <a:p>
                      <a:pPr marL="342900" lvl="0" indent="-342900"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"/>
                      </a:pPr>
                      <a:r>
                        <a:rPr lang="en-GB" sz="1400" dirty="0">
                          <a:effectLst/>
                        </a:rPr>
                        <a:t>Limited K1 range (0~15) for PDSCH-to-ACK feedback</a:t>
                      </a:r>
                      <a:endParaRPr lang="zh-CN" altLang="en-US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828" marR="63828" marT="0" marB="0" anchor="ctr"/>
                </a:tc>
                <a:tc>
                  <a:txBody>
                    <a:bodyPr/>
                    <a:lstStyle/>
                    <a:p>
                      <a:pPr marL="342900" lvl="0" indent="-342900"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"/>
                      </a:pPr>
                      <a:r>
                        <a:rPr lang="en-GB" sz="1400" dirty="0">
                          <a:effectLst/>
                        </a:rPr>
                        <a:t>Support &gt;16 HARQ process for PDSCH or TTI bundling with larger TBS</a:t>
                      </a:r>
                      <a:endParaRPr lang="zh-CN" altLang="en-US" sz="1400" dirty="0">
                        <a:effectLst/>
                      </a:endParaRPr>
                    </a:p>
                    <a:p>
                      <a:pPr marL="342900" lvl="0" indent="-342900"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"/>
                      </a:pPr>
                      <a:r>
                        <a:rPr lang="en-GB" sz="1400" dirty="0">
                          <a:effectLst/>
                        </a:rPr>
                        <a:t>Support</a:t>
                      </a:r>
                      <a:r>
                        <a:rPr lang="en-GB" sz="1400" baseline="0" dirty="0">
                          <a:effectLst/>
                        </a:rPr>
                        <a:t> larger value range for </a:t>
                      </a:r>
                      <a:r>
                        <a:rPr lang="en-GB" sz="1400" dirty="0">
                          <a:effectLst/>
                        </a:rPr>
                        <a:t>K1 (e.g., 0~31)</a:t>
                      </a:r>
                      <a:endParaRPr lang="zh-CN" altLang="en-US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828" marR="63828" marT="0" marB="0" anchor="ctr"/>
                </a:tc>
                <a:extLst>
                  <a:ext uri="{0D108BD9-81ED-4DB2-BD59-A6C34878D82A}">
                    <a16:rowId xmlns:a16="http://schemas.microsoft.com/office/drawing/2014/main" val="2819575449"/>
                  </a:ext>
                </a:extLst>
              </a:tr>
            </a:tbl>
          </a:graphicData>
        </a:graphic>
      </p:graphicFrame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65E7BA9E-4294-459F-8D1A-6DCA8A8E30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7497053"/>
              </p:ext>
            </p:extLst>
          </p:nvPr>
        </p:nvGraphicFramePr>
        <p:xfrm>
          <a:off x="259738" y="4221088"/>
          <a:ext cx="8593584" cy="1690752"/>
        </p:xfrm>
        <a:graphic>
          <a:graphicData uri="http://schemas.openxmlformats.org/drawingml/2006/table">
            <a:tbl>
              <a:tblPr firstRow="1" firstCol="1" bandRow="1">
                <a:tableStyleId>{F2DE63D5-997A-4646-A377-4702673A728D}</a:tableStyleId>
              </a:tblPr>
              <a:tblGrid>
                <a:gridCol w="2280568">
                  <a:extLst>
                    <a:ext uri="{9D8B030D-6E8A-4147-A177-3AD203B41FA5}">
                      <a16:colId xmlns:a16="http://schemas.microsoft.com/office/drawing/2014/main" val="3924678750"/>
                    </a:ext>
                  </a:extLst>
                </a:gridCol>
                <a:gridCol w="2736304">
                  <a:extLst>
                    <a:ext uri="{9D8B030D-6E8A-4147-A177-3AD203B41FA5}">
                      <a16:colId xmlns:a16="http://schemas.microsoft.com/office/drawing/2014/main" val="964178805"/>
                    </a:ext>
                  </a:extLst>
                </a:gridCol>
                <a:gridCol w="3576712">
                  <a:extLst>
                    <a:ext uri="{9D8B030D-6E8A-4147-A177-3AD203B41FA5}">
                      <a16:colId xmlns:a16="http://schemas.microsoft.com/office/drawing/2014/main" val="45308689"/>
                    </a:ext>
                  </a:extLst>
                </a:gridCol>
              </a:tblGrid>
              <a:tr h="14184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Aspect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3828" marR="6382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Potential problem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3828" marR="6382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Potential enhancement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3828" marR="63828" marT="0" marB="0" anchor="ctr"/>
                </a:tc>
                <a:extLst>
                  <a:ext uri="{0D108BD9-81ED-4DB2-BD59-A6C34878D82A}">
                    <a16:rowId xmlns:a16="http://schemas.microsoft.com/office/drawing/2014/main" val="656089010"/>
                  </a:ext>
                </a:extLst>
              </a:tr>
              <a:tr h="567359">
                <a:tc>
                  <a:txBody>
                    <a:bodyPr/>
                    <a:lstStyle/>
                    <a:p>
                      <a:pPr marL="0" lvl="0" indent="0"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en-GB" sz="1400" dirty="0">
                          <a:effectLst/>
                        </a:rPr>
                        <a:t>Coexistence between </a:t>
                      </a:r>
                      <a:r>
                        <a:rPr lang="en-GB" sz="1400" dirty="0" err="1">
                          <a:effectLst/>
                        </a:rPr>
                        <a:t>ATG</a:t>
                      </a:r>
                      <a:r>
                        <a:rPr lang="en-GB" sz="1400" dirty="0">
                          <a:effectLst/>
                        </a:rPr>
                        <a:t> and terrestrial network</a:t>
                      </a:r>
                      <a:endParaRPr lang="zh-CN" sz="1400" dirty="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828" marR="63828" marT="0" marB="0" anchor="ctr"/>
                </a:tc>
                <a:tc gridSpan="2">
                  <a:txBody>
                    <a:bodyPr/>
                    <a:lstStyle/>
                    <a:p>
                      <a:pPr marL="342900" lvl="0" indent="-342900" algn="just" defTabSz="914400" rtl="0" eaLnBrk="1" latinLnBrk="0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"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Core specifications of RF and RRM requirements for coexistence</a:t>
                      </a:r>
                    </a:p>
                    <a:p>
                      <a:pPr marL="800100" lvl="1" indent="-342900" algn="just" defTabSz="914400" rtl="0" eaLnBrk="1" latinLnBrk="0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Ø"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Co-existence evaluation for ATG network (e.g. ACLR, ACS)</a:t>
                      </a:r>
                    </a:p>
                    <a:p>
                      <a:pPr marL="800100" lvl="1" indent="-342900" algn="just" defTabSz="914400" rtl="0" eaLnBrk="1" latinLnBrk="0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Ø"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and identify new power class UE/BS category for ATG network</a:t>
                      </a:r>
                    </a:p>
                    <a:p>
                      <a:pPr marL="800100" lvl="1" indent="-342900" algn="just" defTabSz="914400" rtl="0" eaLnBrk="1" latinLnBrk="0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Ø"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and identify RF requirements for ATG UE/BS</a:t>
                      </a:r>
                    </a:p>
                    <a:p>
                      <a:pPr marL="800100" lvl="1" indent="-342900" algn="just" defTabSz="914400" rtl="0" eaLnBrk="1" latinLnBrk="0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Ø"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and identify RRM core requirements</a:t>
                      </a:r>
                    </a:p>
                  </a:txBody>
                  <a:tcPr marL="63828" marR="63828" marT="0" marB="0" anchor="ctr"/>
                </a:tc>
                <a:tc hMerge="1">
                  <a:txBody>
                    <a:bodyPr/>
                    <a:lstStyle/>
                    <a:p>
                      <a:pPr marL="342900" lvl="0" indent="-342900"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"/>
                      </a:pP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828" marR="63828" marT="0" marB="0" anchor="ctr"/>
                </a:tc>
                <a:extLst>
                  <a:ext uri="{0D108BD9-81ED-4DB2-BD59-A6C34878D82A}">
                    <a16:rowId xmlns:a16="http://schemas.microsoft.com/office/drawing/2014/main" val="826768800"/>
                  </a:ext>
                </a:extLst>
              </a:tr>
            </a:tbl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179512" y="718671"/>
            <a:ext cx="38124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RAN1 Part: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65929" y="3887023"/>
            <a:ext cx="38124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RAN4 Part:</a:t>
            </a:r>
          </a:p>
        </p:txBody>
      </p:sp>
    </p:spTree>
    <p:extLst>
      <p:ext uri="{BB962C8B-B14F-4D97-AF65-F5344CB8AC3E}">
        <p14:creationId xmlns:p14="http://schemas.microsoft.com/office/powerpoint/2010/main" val="16478130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B2641558-F5BC-4B2C-8280-83BD8280C8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116632"/>
            <a:ext cx="7560840" cy="494928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Discussion on feasibility of reusing NTN solutions in </a:t>
            </a:r>
            <a:r>
              <a:rPr lang="en-US" altLang="zh-CN" dirty="0" err="1"/>
              <a:t>ATG</a:t>
            </a:r>
            <a:endParaRPr lang="zh-CN" altLang="en-US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61738B6E-BFAB-4340-A394-F1AC2BEDD8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1765675"/>
              </p:ext>
            </p:extLst>
          </p:nvPr>
        </p:nvGraphicFramePr>
        <p:xfrm>
          <a:off x="35496" y="702806"/>
          <a:ext cx="9073008" cy="5735069"/>
        </p:xfrm>
        <a:graphic>
          <a:graphicData uri="http://schemas.openxmlformats.org/drawingml/2006/table">
            <a:tbl>
              <a:tblPr firstRow="1" firstCol="1" bandRow="1">
                <a:tableStyleId>{1FECB4D8-DB02-4DC6-A0A2-4F2EBAE1DC90}</a:tableStyleId>
              </a:tblPr>
              <a:tblGrid>
                <a:gridCol w="1224136">
                  <a:extLst>
                    <a:ext uri="{9D8B030D-6E8A-4147-A177-3AD203B41FA5}">
                      <a16:colId xmlns:a16="http://schemas.microsoft.com/office/drawing/2014/main" val="3924678750"/>
                    </a:ext>
                  </a:extLst>
                </a:gridCol>
                <a:gridCol w="1800200">
                  <a:extLst>
                    <a:ext uri="{9D8B030D-6E8A-4147-A177-3AD203B41FA5}">
                      <a16:colId xmlns:a16="http://schemas.microsoft.com/office/drawing/2014/main" val="292234960"/>
                    </a:ext>
                  </a:extLst>
                </a:gridCol>
                <a:gridCol w="2664296">
                  <a:extLst>
                    <a:ext uri="{9D8B030D-6E8A-4147-A177-3AD203B41FA5}">
                      <a16:colId xmlns:a16="http://schemas.microsoft.com/office/drawing/2014/main" val="3013017978"/>
                    </a:ext>
                  </a:extLst>
                </a:gridCol>
                <a:gridCol w="3384376">
                  <a:extLst>
                    <a:ext uri="{9D8B030D-6E8A-4147-A177-3AD203B41FA5}">
                      <a16:colId xmlns:a16="http://schemas.microsoft.com/office/drawing/2014/main" val="453086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600" dirty="0">
                          <a:effectLst/>
                        </a:rPr>
                        <a:t>Challenge in </a:t>
                      </a:r>
                      <a:r>
                        <a:rPr lang="en-GB" altLang="zh-CN" sz="1600" dirty="0" err="1">
                          <a:effectLst/>
                        </a:rPr>
                        <a:t>ATG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3828" marR="63828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dirty="0">
                          <a:effectLst/>
                        </a:rPr>
                        <a:t>Potential enhancement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3828" marR="63828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dirty="0">
                          <a:effectLst/>
                        </a:rPr>
                        <a:t>Related NTN solutions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3828" marR="63828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600" dirty="0">
                          <a:effectLst/>
                        </a:rPr>
                        <a:t>Whether can be used in </a:t>
                      </a:r>
                      <a:r>
                        <a:rPr lang="en-GB" altLang="zh-CN" sz="1600" dirty="0" err="1">
                          <a:effectLst/>
                        </a:rPr>
                        <a:t>ATG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3828" marR="63828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6089010"/>
                  </a:ext>
                </a:extLst>
              </a:tr>
              <a:tr h="109185">
                <a:tc rowSpan="2">
                  <a:txBody>
                    <a:bodyPr/>
                    <a:lstStyle/>
                    <a:p>
                      <a:pPr marL="0" lvl="0" indent="0"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en-US" sz="1400" dirty="0">
                          <a:effectLst/>
                        </a:rPr>
                        <a:t>Extreme large cell coverage range (e.g., up to 300 km) and high speed (e.g., up to 1200km/h)</a:t>
                      </a:r>
                    </a:p>
                  </a:txBody>
                  <a:tcPr marL="63828" marR="63828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PRACH format </a:t>
                      </a:r>
                      <a:r>
                        <a:rPr lang="en-GB" sz="1400" dirty="0">
                          <a:effectLst/>
                        </a:rPr>
                        <a:t>enhancement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828" marR="63828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en-US" altLang="zh-CN" sz="1400" dirty="0">
                          <a:effectLst/>
                        </a:rPr>
                        <a:t>[Agreed to be supported]</a:t>
                      </a:r>
                    </a:p>
                    <a:p>
                      <a:pPr marL="0" lvl="0" indent="0"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en-US" altLang="zh-CN" sz="1400" dirty="0">
                          <a:effectLst/>
                        </a:rPr>
                        <a:t>Enhancement on </a:t>
                      </a:r>
                      <a:r>
                        <a:rPr lang="en-US" altLang="zh-CN" sz="1400" dirty="0" err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PRACH</a:t>
                      </a:r>
                      <a:r>
                        <a:rPr lang="en-US" altLang="zh-CN" sz="14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 formats and/or preamble sequences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828" marR="63828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en-US" altLang="zh-CN" sz="14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Yes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828" marR="63828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7858435"/>
                  </a:ext>
                </a:extLst>
              </a:tr>
              <a:tr h="262135">
                <a:tc vMerge="1">
                  <a:txBody>
                    <a:bodyPr/>
                    <a:lstStyle/>
                    <a:p>
                      <a:pPr marL="342900" lvl="0" indent="-342900"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"/>
                      </a:pPr>
                      <a:endParaRPr lang="zh-CN" sz="1400" dirty="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828" marR="63828" marT="0" marB="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GB" sz="1400" dirty="0">
                          <a:effectLst/>
                        </a:rPr>
                        <a:t>TA related enhancement</a:t>
                      </a:r>
                      <a:endParaRPr lang="zh-CN" altLang="zh-CN" sz="1400" dirty="0">
                        <a:effectLst/>
                      </a:endParaRPr>
                    </a:p>
                  </a:txBody>
                  <a:tcPr marL="63828" marR="63828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en-US" altLang="zh-CN" sz="1400" dirty="0">
                          <a:effectLst/>
                        </a:rPr>
                        <a:t>[Agreed to be supported] </a:t>
                      </a:r>
                    </a:p>
                    <a:p>
                      <a:pPr marL="0" lvl="0" indent="0"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en-US" altLang="zh-CN" sz="1400" dirty="0">
                          <a:effectLst/>
                        </a:rPr>
                        <a:t>TA compensation (e.g., autonomous acquired TA or Indicated common TA )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828" marR="63828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en-US" altLang="zh-CN" sz="1400" dirty="0">
                          <a:solidFill>
                            <a:schemeClr val="tx1"/>
                          </a:solidFill>
                          <a:effectLst/>
                        </a:rPr>
                        <a:t>Yes, but</a:t>
                      </a:r>
                      <a:r>
                        <a:rPr lang="en-US" altLang="zh-CN" sz="1400" baseline="0" dirty="0">
                          <a:solidFill>
                            <a:schemeClr val="tx1"/>
                          </a:solidFill>
                          <a:effectLst/>
                        </a:rPr>
                        <a:t> full </a:t>
                      </a:r>
                      <a:r>
                        <a:rPr lang="en-US" altLang="zh-CN" sz="1400" dirty="0">
                          <a:solidFill>
                            <a:schemeClr val="tx1"/>
                          </a:solidFill>
                          <a:effectLst/>
                        </a:rPr>
                        <a:t>TA compensation at UE side is</a:t>
                      </a:r>
                      <a:r>
                        <a:rPr lang="en-US" altLang="zh-CN" sz="1400" baseline="0" dirty="0">
                          <a:solidFill>
                            <a:schemeClr val="tx1"/>
                          </a:solidFill>
                          <a:effectLst/>
                        </a:rPr>
                        <a:t> preferred </a:t>
                      </a:r>
                      <a:r>
                        <a:rPr lang="en-US" altLang="zh-CN" sz="1400" dirty="0">
                          <a:solidFill>
                            <a:schemeClr val="tx1"/>
                          </a:solidFill>
                          <a:effectLst/>
                        </a:rPr>
                        <a:t>to maintain the DL/UL frame timing alignment at network side to support TDD network rather than to support FDD network only</a:t>
                      </a:r>
                      <a:endParaRPr lang="zh-CN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828" marR="63828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7320504"/>
                  </a:ext>
                </a:extLst>
              </a:tr>
              <a:tr h="0">
                <a:tc rowSpan="3">
                  <a:txBody>
                    <a:bodyPr/>
                    <a:lstStyle/>
                    <a:p>
                      <a:pPr marL="0" lvl="0" indent="0"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en-US" sz="1400" dirty="0">
                          <a:effectLst/>
                        </a:rPr>
                        <a:t>TDD UL-DL </a:t>
                      </a:r>
                      <a:r>
                        <a:rPr lang="en-US" sz="1400" dirty="0" err="1">
                          <a:effectLst/>
                        </a:rPr>
                        <a:t>Config</a:t>
                      </a:r>
                      <a:r>
                        <a:rPr lang="en-US" sz="1400" dirty="0">
                          <a:effectLst/>
                        </a:rPr>
                        <a:t>. with &gt;16 DL slots</a:t>
                      </a:r>
                    </a:p>
                  </a:txBody>
                  <a:tcPr marL="63828" marR="63828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GB" altLang="zh-CN" sz="1400" dirty="0">
                          <a:effectLst/>
                        </a:rPr>
                        <a:t>Support &gt;16 </a:t>
                      </a:r>
                      <a:r>
                        <a:rPr lang="en-GB" altLang="zh-CN" sz="1400" dirty="0" err="1">
                          <a:effectLst/>
                        </a:rPr>
                        <a:t>HARQ</a:t>
                      </a:r>
                      <a:r>
                        <a:rPr lang="en-GB" altLang="zh-CN" sz="1400" dirty="0">
                          <a:effectLst/>
                        </a:rPr>
                        <a:t> process for </a:t>
                      </a:r>
                      <a:r>
                        <a:rPr lang="en-GB" altLang="zh-CN" sz="1400" dirty="0" err="1">
                          <a:effectLst/>
                        </a:rPr>
                        <a:t>PDSCH</a:t>
                      </a:r>
                      <a:r>
                        <a:rPr lang="en-GB" altLang="zh-CN" sz="1400" dirty="0">
                          <a:effectLst/>
                        </a:rPr>
                        <a:t> </a:t>
                      </a:r>
                      <a:endParaRPr lang="zh-CN" altLang="zh-CN" sz="1400" dirty="0">
                        <a:effectLst/>
                      </a:endParaRPr>
                    </a:p>
                  </a:txBody>
                  <a:tcPr marL="63828" marR="63828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en-GB" altLang="zh-CN" sz="1400" dirty="0">
                          <a:solidFill>
                            <a:srgbClr val="FF0000"/>
                          </a:solidFill>
                          <a:effectLst/>
                        </a:rPr>
                        <a:t>[Discussed </a:t>
                      </a:r>
                      <a:r>
                        <a:rPr lang="en-US" altLang="zh-CN" sz="1400" dirty="0">
                          <a:solidFill>
                            <a:srgbClr val="FF0000"/>
                          </a:solidFill>
                          <a:effectLst/>
                        </a:rPr>
                        <a:t>w/o</a:t>
                      </a:r>
                      <a:r>
                        <a:rPr lang="en-GB" altLang="zh-CN" sz="1400" dirty="0">
                          <a:solidFill>
                            <a:srgbClr val="FF0000"/>
                          </a:solidFill>
                          <a:effectLst/>
                        </a:rPr>
                        <a:t> convergence]</a:t>
                      </a:r>
                    </a:p>
                    <a:p>
                      <a:pPr marL="0" lvl="0" indent="0"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en-GB" altLang="zh-CN" sz="1400" dirty="0">
                          <a:effectLst/>
                        </a:rPr>
                        <a:t>&gt;16 </a:t>
                      </a:r>
                      <a:r>
                        <a:rPr lang="en-GB" altLang="zh-CN" sz="1400" dirty="0" err="1">
                          <a:effectLst/>
                        </a:rPr>
                        <a:t>HARQ</a:t>
                      </a:r>
                      <a:r>
                        <a:rPr lang="en-GB" altLang="zh-CN" sz="1400" dirty="0">
                          <a:effectLst/>
                        </a:rPr>
                        <a:t> process with </a:t>
                      </a:r>
                      <a:r>
                        <a:rPr lang="en-US" altLang="zh-CN" sz="1400" dirty="0">
                          <a:effectLst/>
                        </a:rPr>
                        <a:t>4-bit </a:t>
                      </a:r>
                      <a:r>
                        <a:rPr lang="en-US" altLang="zh-CN" sz="1400" dirty="0" err="1">
                          <a:effectLst/>
                        </a:rPr>
                        <a:t>HARQ</a:t>
                      </a:r>
                      <a:r>
                        <a:rPr lang="en-US" altLang="zh-CN" sz="1400" dirty="0">
                          <a:effectLst/>
                        </a:rPr>
                        <a:t> process ID field kept in DCI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828" marR="63828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en-US" altLang="zh-CN" sz="14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Yes, if supported in NTN WI</a:t>
                      </a:r>
                      <a:endParaRPr lang="zh-CN" alt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828" marR="63828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9575449"/>
                  </a:ext>
                </a:extLst>
              </a:tr>
              <a:tr h="3559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GB" altLang="zh-CN" sz="1400" dirty="0">
                          <a:effectLst/>
                        </a:rPr>
                        <a:t>Support </a:t>
                      </a:r>
                      <a:r>
                        <a:rPr lang="en-GB" altLang="zh-CN" sz="1400" dirty="0" err="1">
                          <a:effectLst/>
                        </a:rPr>
                        <a:t>TTI</a:t>
                      </a:r>
                      <a:r>
                        <a:rPr lang="en-GB" altLang="zh-CN" sz="1400" dirty="0">
                          <a:effectLst/>
                        </a:rPr>
                        <a:t> bundling with bigger TBS</a:t>
                      </a:r>
                      <a:endParaRPr lang="zh-CN" altLang="zh-CN" sz="1400" dirty="0">
                        <a:effectLst/>
                      </a:endParaRPr>
                    </a:p>
                  </a:txBody>
                  <a:tcPr marL="63828" marR="63828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en-US" altLang="zh-CN" sz="14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Not involved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828" marR="63828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en-US" altLang="zh-CN" sz="14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No, but it is no needed if &gt;16 HARQ process is supported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828" marR="63828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6668611"/>
                  </a:ext>
                </a:extLst>
              </a:tr>
              <a:tr h="567359">
                <a:tc vMerge="1">
                  <a:txBody>
                    <a:bodyPr/>
                    <a:lstStyle/>
                    <a:p>
                      <a:pPr marL="342900" lvl="0" indent="-342900"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"/>
                      </a:pPr>
                      <a:endParaRPr lang="zh-CN" sz="1400" dirty="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828" marR="63828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en-US" altLang="zh-CN" sz="1400" dirty="0">
                          <a:effectLst/>
                        </a:rPr>
                        <a:t>Support larger value range for K1 (e.g., 0~31)</a:t>
                      </a:r>
                    </a:p>
                  </a:txBody>
                  <a:tcPr marL="63828" marR="63828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en-US" altLang="zh-CN" sz="14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[to be further discussed in WI]</a:t>
                      </a:r>
                    </a:p>
                    <a:p>
                      <a:pPr marL="0" lvl="0" indent="0"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en-US" altLang="zh-CN" sz="14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Extending the range </a:t>
                      </a:r>
                      <a:r>
                        <a:rPr lang="en-US" altLang="zh-CN" sz="1400" dirty="0" err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K1</a:t>
                      </a:r>
                      <a:r>
                        <a:rPr lang="en-US" altLang="zh-CN" sz="14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 and/or K2  beyond </a:t>
                      </a:r>
                      <a:r>
                        <a:rPr lang="en-US" altLang="zh-CN" sz="1400" dirty="0" err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R15</a:t>
                      </a:r>
                      <a:endParaRPr lang="en-US" alt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828" marR="63828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en-US" altLang="zh-CN" sz="14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Yes, if supported in NTN WI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828" marR="63828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6768800"/>
                  </a:ext>
                </a:extLst>
              </a:tr>
              <a:tr h="567359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GB" altLang="zh-CN" sz="1400" dirty="0">
                          <a:effectLst/>
                        </a:rPr>
                        <a:t>Coexistence between </a:t>
                      </a:r>
                      <a:r>
                        <a:rPr lang="en-GB" altLang="zh-CN" sz="1400" dirty="0" err="1">
                          <a:effectLst/>
                        </a:rPr>
                        <a:t>ATG</a:t>
                      </a:r>
                      <a:r>
                        <a:rPr lang="en-GB" altLang="zh-CN" sz="1400" dirty="0">
                          <a:effectLst/>
                        </a:rPr>
                        <a:t> &amp; terrestrial</a:t>
                      </a:r>
                      <a:endParaRPr lang="zh-CN" altLang="zh-CN" sz="1400" dirty="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828" marR="63828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GB" altLang="zh-CN" sz="1400" dirty="0">
                          <a:effectLst/>
                        </a:rPr>
                        <a:t>Core specifications of RF and </a:t>
                      </a:r>
                      <a:r>
                        <a:rPr lang="en-GB" altLang="zh-CN" sz="1400" dirty="0" err="1">
                          <a:effectLst/>
                        </a:rPr>
                        <a:t>RRM</a:t>
                      </a:r>
                      <a:r>
                        <a:rPr lang="en-GB" altLang="zh-CN" sz="1400" dirty="0">
                          <a:effectLst/>
                        </a:rPr>
                        <a:t> requirements</a:t>
                      </a:r>
                      <a:endParaRPr lang="zh-CN" alt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828" marR="63828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Not involved</a:t>
                      </a:r>
                      <a:endParaRPr lang="zh-CN" altLang="zh-CN" sz="1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828" marR="63828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en-US" altLang="zh-CN" sz="14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No, core specifications of RF and RRM requirements is necessary in RAN4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828" marR="63828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77535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61834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E5E6F14A-A5B1-41C5-8712-8EE64C42B7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108" y="579103"/>
            <a:ext cx="9144000" cy="6348789"/>
          </a:xfrm>
        </p:spPr>
        <p:txBody>
          <a:bodyPr wrap="square">
            <a:spAutoFit/>
          </a:bodyPr>
          <a:lstStyle/>
          <a:p>
            <a:pPr hangingPunct="0">
              <a:lnSpc>
                <a:spcPct val="120000"/>
              </a:lnSpc>
              <a:spcBef>
                <a:spcPts val="0"/>
              </a:spcBef>
            </a:pPr>
            <a:r>
              <a:rPr lang="en-US" altLang="zh-CN" sz="1800" dirty="0">
                <a:latin typeface="+mn-lt"/>
                <a:cs typeface="Times New Roman" panose="02020603050405020304" pitchFamily="18" charset="0"/>
              </a:rPr>
              <a:t>Specify features to support </a:t>
            </a:r>
            <a:r>
              <a:rPr lang="en-GB" altLang="zh-CN" sz="1800" dirty="0">
                <a:latin typeface="+mn-lt"/>
                <a:cs typeface="Times New Roman" panose="02020603050405020304" pitchFamily="18" charset="0"/>
              </a:rPr>
              <a:t>extreme large coverage (up to 300km) and TDD frame with &gt;16 DL slots</a:t>
            </a:r>
            <a:r>
              <a:rPr lang="en-US" altLang="zh-CN" sz="1800" dirty="0">
                <a:latin typeface="+mn-lt"/>
                <a:cs typeface="Times New Roman" panose="02020603050405020304" pitchFamily="18" charset="0"/>
              </a:rPr>
              <a:t>, including the following aspects [</a:t>
            </a:r>
            <a:r>
              <a:rPr lang="en-US" altLang="zh-CN" sz="1800" dirty="0" err="1">
                <a:latin typeface="+mn-lt"/>
                <a:cs typeface="Times New Roman" panose="02020603050405020304" pitchFamily="18" charset="0"/>
              </a:rPr>
              <a:t>RAN1</a:t>
            </a:r>
            <a:r>
              <a:rPr lang="en-US" altLang="zh-CN" sz="1800" dirty="0">
                <a:latin typeface="+mn-lt"/>
                <a:cs typeface="Times New Roman" panose="02020603050405020304" pitchFamily="18" charset="0"/>
              </a:rPr>
              <a:t>]</a:t>
            </a:r>
            <a:endParaRPr lang="zh-CN" altLang="zh-CN" sz="1800" dirty="0">
              <a:latin typeface="+mn-lt"/>
              <a:cs typeface="Times New Roman" panose="02020603050405020304" pitchFamily="18" charset="0"/>
            </a:endParaRPr>
          </a:p>
          <a:p>
            <a:pPr lvl="1" hangingPunct="0">
              <a:lnSpc>
                <a:spcPct val="120000"/>
              </a:lnSpc>
              <a:spcBef>
                <a:spcPts val="0"/>
              </a:spcBef>
            </a:pPr>
            <a:r>
              <a:rPr lang="en-US" altLang="zh-CN" sz="1600" dirty="0">
                <a:latin typeface="+mn-lt"/>
                <a:cs typeface="Times New Roman" panose="02020603050405020304" pitchFamily="18" charset="0"/>
              </a:rPr>
              <a:t>Potential enhancements to support </a:t>
            </a:r>
            <a:r>
              <a:rPr lang="en-GB" altLang="zh-CN" sz="1600" dirty="0">
                <a:latin typeface="+mn-lt"/>
                <a:cs typeface="Times New Roman" panose="02020603050405020304" pitchFamily="18" charset="0"/>
              </a:rPr>
              <a:t>UL time and frequency synchronization</a:t>
            </a:r>
            <a:endParaRPr lang="zh-CN" altLang="zh-CN" sz="1600" dirty="0">
              <a:latin typeface="+mn-lt"/>
              <a:cs typeface="Times New Roman" panose="02020603050405020304" pitchFamily="18" charset="0"/>
            </a:endParaRPr>
          </a:p>
          <a:p>
            <a:pPr lvl="2" hangingPunct="0">
              <a:lnSpc>
                <a:spcPct val="120000"/>
              </a:lnSpc>
              <a:spcBef>
                <a:spcPts val="0"/>
              </a:spcBef>
            </a:pPr>
            <a:r>
              <a:rPr lang="en-US" altLang="zh-CN" sz="1400" dirty="0">
                <a:solidFill>
                  <a:srgbClr val="0070C0"/>
                </a:solidFill>
                <a:latin typeface="+mn-lt"/>
              </a:rPr>
              <a:t>Note: Solution for NTN to guarantee DL/UL frame timing alignment at network side is preferred to support </a:t>
            </a:r>
            <a:r>
              <a:rPr lang="en-US" altLang="zh-CN" sz="1400" dirty="0" err="1">
                <a:solidFill>
                  <a:srgbClr val="0070C0"/>
                </a:solidFill>
                <a:latin typeface="+mn-lt"/>
              </a:rPr>
              <a:t>TDD</a:t>
            </a:r>
            <a:r>
              <a:rPr lang="en-US" altLang="zh-CN" sz="1400" dirty="0">
                <a:solidFill>
                  <a:srgbClr val="0070C0"/>
                </a:solidFill>
                <a:latin typeface="+mn-lt"/>
              </a:rPr>
              <a:t> network</a:t>
            </a:r>
            <a:endParaRPr lang="en-US" altLang="zh-CN" sz="1400" strike="sngStrike" dirty="0">
              <a:solidFill>
                <a:srgbClr val="0070C0"/>
              </a:solidFill>
              <a:latin typeface="+mn-lt"/>
            </a:endParaRPr>
          </a:p>
          <a:p>
            <a:pPr lvl="1" hangingPunct="0">
              <a:lnSpc>
                <a:spcPct val="120000"/>
              </a:lnSpc>
              <a:spcBef>
                <a:spcPts val="0"/>
              </a:spcBef>
            </a:pPr>
            <a:r>
              <a:rPr lang="en-US" altLang="zh-CN" sz="1600" dirty="0">
                <a:latin typeface="+mn-lt"/>
                <a:cs typeface="Times New Roman" panose="02020603050405020304" pitchFamily="18" charset="0"/>
              </a:rPr>
              <a:t>Potential enhancements on </a:t>
            </a:r>
            <a:r>
              <a:rPr lang="en-US" altLang="zh-CN" sz="1600" dirty="0" err="1">
                <a:latin typeface="+mn-lt"/>
                <a:cs typeface="Times New Roman" panose="02020603050405020304" pitchFamily="18" charset="0"/>
              </a:rPr>
              <a:t>PRACH</a:t>
            </a:r>
            <a:r>
              <a:rPr lang="en-US" altLang="zh-CN" sz="1600" dirty="0">
                <a:latin typeface="+mn-lt"/>
                <a:cs typeface="Times New Roman" panose="02020603050405020304" pitchFamily="18" charset="0"/>
              </a:rPr>
              <a:t> formats and/or preamble sequences</a:t>
            </a:r>
          </a:p>
          <a:p>
            <a:pPr lvl="2" hangingPunct="0">
              <a:lnSpc>
                <a:spcPct val="120000"/>
              </a:lnSpc>
              <a:spcBef>
                <a:spcPts val="0"/>
              </a:spcBef>
            </a:pPr>
            <a:r>
              <a:rPr lang="en-US" altLang="zh-CN" sz="1400" dirty="0">
                <a:solidFill>
                  <a:srgbClr val="0070C0"/>
                </a:solidFill>
                <a:latin typeface="+mn-lt"/>
              </a:rPr>
              <a:t>Note: Suggest to be specified in NTN WI (No additional efforts for ATG)</a:t>
            </a:r>
            <a:endParaRPr lang="zh-CN" altLang="zh-CN" sz="1400" dirty="0">
              <a:solidFill>
                <a:srgbClr val="0070C0"/>
              </a:solidFill>
              <a:latin typeface="+mn-lt"/>
            </a:endParaRPr>
          </a:p>
          <a:p>
            <a:pPr lvl="1" hangingPunct="0">
              <a:lnSpc>
                <a:spcPct val="120000"/>
              </a:lnSpc>
              <a:spcBef>
                <a:spcPts val="0"/>
              </a:spcBef>
            </a:pPr>
            <a:r>
              <a:rPr lang="en-GB" altLang="zh-CN" sz="1600" dirty="0">
                <a:latin typeface="+mn-lt"/>
                <a:cs typeface="Times New Roman" panose="02020603050405020304" pitchFamily="18" charset="0"/>
              </a:rPr>
              <a:t>Potential enhancements to support &gt;16 HARQ processes for PDSCH</a:t>
            </a:r>
          </a:p>
          <a:p>
            <a:pPr lvl="2" hangingPunct="0">
              <a:lnSpc>
                <a:spcPct val="120000"/>
              </a:lnSpc>
              <a:spcBef>
                <a:spcPts val="0"/>
              </a:spcBef>
            </a:pPr>
            <a:r>
              <a:rPr lang="en-US" altLang="zh-CN" sz="1400" dirty="0">
                <a:solidFill>
                  <a:srgbClr val="0070C0"/>
                </a:solidFill>
                <a:latin typeface="+mn-lt"/>
              </a:rPr>
              <a:t>Note: Suggest to be specified in NTN WI</a:t>
            </a:r>
            <a:endParaRPr lang="zh-CN" altLang="zh-CN" sz="1400" dirty="0">
              <a:solidFill>
                <a:srgbClr val="0070C0"/>
              </a:solidFill>
              <a:latin typeface="+mn-lt"/>
            </a:endParaRPr>
          </a:p>
          <a:p>
            <a:pPr lvl="1" hangingPunct="0">
              <a:lnSpc>
                <a:spcPct val="120000"/>
              </a:lnSpc>
              <a:spcBef>
                <a:spcPts val="0"/>
              </a:spcBef>
            </a:pPr>
            <a:r>
              <a:rPr lang="en-GB" altLang="zh-CN" sz="1600" dirty="0">
                <a:latin typeface="+mn-lt"/>
                <a:cs typeface="Times New Roman" panose="02020603050405020304" pitchFamily="18" charset="0"/>
              </a:rPr>
              <a:t>Potential enhancements to support larger value range for PDSCH-to-HARQ feedback timing (K1), e.g., 0~31 </a:t>
            </a:r>
          </a:p>
          <a:p>
            <a:pPr lvl="2" hangingPunct="0">
              <a:lnSpc>
                <a:spcPct val="120000"/>
              </a:lnSpc>
              <a:spcBef>
                <a:spcPts val="0"/>
              </a:spcBef>
            </a:pPr>
            <a:r>
              <a:rPr lang="en-US" altLang="zh-CN" sz="1400" dirty="0">
                <a:solidFill>
                  <a:srgbClr val="0070C0"/>
                </a:solidFill>
                <a:latin typeface="+mn-lt"/>
              </a:rPr>
              <a:t>Note: Suggest to be specified in NTN WI</a:t>
            </a:r>
          </a:p>
          <a:p>
            <a:pPr lvl="1" hangingPunc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1800" b="1" dirty="0">
                <a:solidFill>
                  <a:schemeClr val="accent1"/>
                </a:solidFill>
                <a:latin typeface="+mn-lt"/>
                <a:cs typeface="Times New Roman" panose="02020603050405020304" pitchFamily="18" charset="0"/>
              </a:rPr>
              <a:t>Proposal: </a:t>
            </a:r>
            <a:r>
              <a:rPr lang="en-US" altLang="zh-CN" sz="1800" b="1" dirty="0" err="1">
                <a:solidFill>
                  <a:schemeClr val="accent1"/>
                </a:solidFill>
                <a:latin typeface="+mn-lt"/>
                <a:cs typeface="Times New Roman" panose="02020603050405020304" pitchFamily="18" charset="0"/>
              </a:rPr>
              <a:t>ATG</a:t>
            </a:r>
            <a:r>
              <a:rPr lang="en-US" altLang="zh-CN" sz="1800" b="1" dirty="0">
                <a:solidFill>
                  <a:schemeClr val="accent1"/>
                </a:solidFill>
                <a:latin typeface="+mn-lt"/>
                <a:cs typeface="Times New Roman" panose="02020603050405020304" pitchFamily="18" charset="0"/>
              </a:rPr>
              <a:t> compatible physical layer solution could be specified in NTN </a:t>
            </a:r>
            <a:r>
              <a:rPr lang="en-US" altLang="zh-CN" sz="1800" b="1" dirty="0" err="1">
                <a:solidFill>
                  <a:schemeClr val="accent1"/>
                </a:solidFill>
                <a:latin typeface="+mn-lt"/>
                <a:cs typeface="Times New Roman" panose="02020603050405020304" pitchFamily="18" charset="0"/>
              </a:rPr>
              <a:t>WID</a:t>
            </a:r>
            <a:endParaRPr lang="zh-CN" altLang="zh-CN" sz="1400" dirty="0">
              <a:solidFill>
                <a:srgbClr val="0070C0"/>
              </a:solidFill>
              <a:latin typeface="+mn-lt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GB" altLang="zh-CN" sz="1800" dirty="0">
                <a:latin typeface="+mn-lt"/>
                <a:cs typeface="Times New Roman" panose="02020603050405020304" pitchFamily="18" charset="0"/>
              </a:rPr>
              <a:t>Core specifications of RF and </a:t>
            </a:r>
            <a:r>
              <a:rPr lang="en-GB" altLang="zh-CN" sz="1800" dirty="0" err="1">
                <a:latin typeface="+mn-lt"/>
                <a:cs typeface="Times New Roman" panose="02020603050405020304" pitchFamily="18" charset="0"/>
              </a:rPr>
              <a:t>RRM</a:t>
            </a:r>
            <a:r>
              <a:rPr lang="en-GB" altLang="zh-CN" sz="1800" dirty="0">
                <a:latin typeface="+mn-lt"/>
                <a:cs typeface="Times New Roman" panose="02020603050405020304" pitchFamily="18" charset="0"/>
              </a:rPr>
              <a:t> requirements for coexistence between </a:t>
            </a:r>
            <a:r>
              <a:rPr lang="en-GB" altLang="zh-CN" sz="1800" dirty="0" err="1">
                <a:latin typeface="+mn-lt"/>
                <a:cs typeface="Times New Roman" panose="02020603050405020304" pitchFamily="18" charset="0"/>
              </a:rPr>
              <a:t>ATG</a:t>
            </a:r>
            <a:r>
              <a:rPr lang="en-GB" altLang="zh-CN" sz="1800" dirty="0">
                <a:latin typeface="+mn-lt"/>
                <a:cs typeface="Times New Roman" panose="02020603050405020304" pitchFamily="18" charset="0"/>
              </a:rPr>
              <a:t> and terrestrial network [</a:t>
            </a:r>
            <a:r>
              <a:rPr lang="en-US" altLang="zh-CN" sz="1800" dirty="0" err="1">
                <a:latin typeface="+mn-lt"/>
                <a:cs typeface="Times New Roman" panose="02020603050405020304" pitchFamily="18" charset="0"/>
              </a:rPr>
              <a:t>RAN4</a:t>
            </a:r>
            <a:r>
              <a:rPr lang="en-GB" altLang="zh-CN" sz="1800" dirty="0">
                <a:latin typeface="+mn-lt"/>
                <a:cs typeface="Times New Roman" panose="02020603050405020304" pitchFamily="18" charset="0"/>
              </a:rPr>
              <a:t>]</a:t>
            </a:r>
          </a:p>
          <a:p>
            <a:pPr lvl="1" hangingPunct="0">
              <a:lnSpc>
                <a:spcPct val="120000"/>
              </a:lnSpc>
              <a:spcBef>
                <a:spcPts val="0"/>
              </a:spcBef>
            </a:pPr>
            <a:r>
              <a:rPr lang="en-US" altLang="zh-CN" sz="1600" dirty="0">
                <a:latin typeface="+mn-lt"/>
                <a:cs typeface="Times New Roman" panose="02020603050405020304" pitchFamily="18" charset="0"/>
              </a:rPr>
              <a:t>Co-existence evaluation for </a:t>
            </a:r>
            <a:r>
              <a:rPr lang="en-US" altLang="zh-CN" sz="1600" dirty="0" err="1">
                <a:latin typeface="+mn-lt"/>
                <a:cs typeface="Times New Roman" panose="02020603050405020304" pitchFamily="18" charset="0"/>
              </a:rPr>
              <a:t>ATG</a:t>
            </a:r>
            <a:r>
              <a:rPr lang="en-US" altLang="zh-CN" sz="1600" dirty="0">
                <a:latin typeface="+mn-lt"/>
                <a:cs typeface="Times New Roman" panose="02020603050405020304" pitchFamily="18" charset="0"/>
              </a:rPr>
              <a:t> network </a:t>
            </a:r>
            <a:r>
              <a:rPr lang="en-GB" altLang="zh-CN" sz="1600" dirty="0">
                <a:latin typeface="+mn-lt"/>
                <a:cs typeface="Times New Roman" panose="02020603050405020304" pitchFamily="18" charset="0"/>
              </a:rPr>
              <a:t>(e.g. </a:t>
            </a:r>
            <a:r>
              <a:rPr lang="en-GB" altLang="zh-CN" sz="1600" dirty="0" err="1">
                <a:latin typeface="+mn-lt"/>
                <a:cs typeface="Times New Roman" panose="02020603050405020304" pitchFamily="18" charset="0"/>
              </a:rPr>
              <a:t>ACLR</a:t>
            </a:r>
            <a:r>
              <a:rPr lang="en-GB" altLang="zh-CN" sz="1600" dirty="0">
                <a:latin typeface="+mn-lt"/>
                <a:cs typeface="Times New Roman" panose="02020603050405020304" pitchFamily="18" charset="0"/>
              </a:rPr>
              <a:t>, ACS)</a:t>
            </a:r>
            <a:endParaRPr lang="zh-CN" altLang="zh-CN" sz="1600" dirty="0">
              <a:latin typeface="+mn-lt"/>
              <a:cs typeface="Times New Roman" panose="02020603050405020304" pitchFamily="18" charset="0"/>
            </a:endParaRPr>
          </a:p>
          <a:p>
            <a:pPr lvl="1" hangingPunct="0">
              <a:lnSpc>
                <a:spcPct val="120000"/>
              </a:lnSpc>
              <a:spcBef>
                <a:spcPts val="0"/>
              </a:spcBef>
            </a:pPr>
            <a:r>
              <a:rPr lang="en-GB" altLang="zh-CN" sz="1600" dirty="0">
                <a:latin typeface="+mn-lt"/>
                <a:cs typeface="Times New Roman" panose="02020603050405020304" pitchFamily="18" charset="0"/>
              </a:rPr>
              <a:t>Study and identify new power class UE/BS category for </a:t>
            </a:r>
            <a:r>
              <a:rPr lang="en-GB" altLang="zh-CN" sz="1600" dirty="0" err="1">
                <a:latin typeface="+mn-lt"/>
                <a:cs typeface="Times New Roman" panose="02020603050405020304" pitchFamily="18" charset="0"/>
              </a:rPr>
              <a:t>ATG</a:t>
            </a:r>
            <a:r>
              <a:rPr lang="en-GB" altLang="zh-CN" sz="1600" dirty="0">
                <a:latin typeface="+mn-lt"/>
                <a:cs typeface="Times New Roman" panose="02020603050405020304" pitchFamily="18" charset="0"/>
              </a:rPr>
              <a:t> network</a:t>
            </a:r>
            <a:endParaRPr lang="zh-CN" altLang="zh-CN" sz="1600" dirty="0">
              <a:latin typeface="+mn-lt"/>
              <a:cs typeface="Times New Roman" panose="02020603050405020304" pitchFamily="18" charset="0"/>
            </a:endParaRPr>
          </a:p>
          <a:p>
            <a:pPr lvl="1" hangingPunct="0">
              <a:lnSpc>
                <a:spcPct val="120000"/>
              </a:lnSpc>
              <a:spcBef>
                <a:spcPts val="0"/>
              </a:spcBef>
            </a:pPr>
            <a:r>
              <a:rPr lang="en-GB" altLang="zh-CN" sz="1600" dirty="0">
                <a:latin typeface="+mn-lt"/>
                <a:cs typeface="Times New Roman" panose="02020603050405020304" pitchFamily="18" charset="0"/>
              </a:rPr>
              <a:t>Study and identify </a:t>
            </a:r>
            <a:r>
              <a:rPr lang="en-US" altLang="zh-CN" sz="1600" dirty="0">
                <a:latin typeface="+mn-lt"/>
                <a:cs typeface="Times New Roman" panose="02020603050405020304" pitchFamily="18" charset="0"/>
              </a:rPr>
              <a:t>RF requirements for </a:t>
            </a:r>
            <a:r>
              <a:rPr lang="en-US" altLang="zh-CN" sz="1600" dirty="0" err="1">
                <a:latin typeface="+mn-lt"/>
                <a:cs typeface="Times New Roman" panose="02020603050405020304" pitchFamily="18" charset="0"/>
              </a:rPr>
              <a:t>ATG</a:t>
            </a:r>
            <a:r>
              <a:rPr lang="en-US" altLang="zh-CN" sz="1600" dirty="0">
                <a:latin typeface="+mn-lt"/>
                <a:cs typeface="Times New Roman" panose="02020603050405020304" pitchFamily="18" charset="0"/>
              </a:rPr>
              <a:t> UE/BS</a:t>
            </a:r>
            <a:endParaRPr lang="zh-CN" altLang="zh-CN" sz="1600" dirty="0">
              <a:latin typeface="+mn-lt"/>
              <a:cs typeface="Times New Roman" panose="02020603050405020304" pitchFamily="18" charset="0"/>
            </a:endParaRPr>
          </a:p>
          <a:p>
            <a:pPr lvl="1" hangingPunct="0">
              <a:lnSpc>
                <a:spcPct val="120000"/>
              </a:lnSpc>
              <a:spcBef>
                <a:spcPts val="0"/>
              </a:spcBef>
            </a:pPr>
            <a:r>
              <a:rPr lang="en-GB" altLang="zh-CN" sz="1600" dirty="0">
                <a:latin typeface="+mn-lt"/>
                <a:cs typeface="Times New Roman" panose="02020603050405020304" pitchFamily="18" charset="0"/>
              </a:rPr>
              <a:t>Study and identify RRM core requirements</a:t>
            </a:r>
          </a:p>
          <a:p>
            <a:pPr lvl="1" hangingPunc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1800" b="1" dirty="0">
                <a:solidFill>
                  <a:schemeClr val="accent1"/>
                </a:solidFill>
                <a:latin typeface="+mn-lt"/>
                <a:cs typeface="Times New Roman" panose="02020603050405020304" pitchFamily="18" charset="0"/>
              </a:rPr>
              <a:t>Proposal: A separate ATG WI led by RAN4 could be considered if the RAN1 part is specified in NTN WI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25E21047-223B-435A-8789-0D0B31B96F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116632"/>
            <a:ext cx="7200800" cy="494928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Recommendations for ATG compatible solutions in NTN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64819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91680" y="2420888"/>
            <a:ext cx="56886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/>
              <a:t>Thank you!</a:t>
            </a:r>
            <a:endParaRPr lang="zh-CN" altLang="en-US" sz="6000" dirty="0"/>
          </a:p>
        </p:txBody>
      </p:sp>
    </p:spTree>
    <p:extLst>
      <p:ext uri="{BB962C8B-B14F-4D97-AF65-F5344CB8AC3E}">
        <p14:creationId xmlns:p14="http://schemas.microsoft.com/office/powerpoint/2010/main" val="2188999050"/>
      </p:ext>
    </p:extLst>
  </p:cSld>
  <p:clrMapOvr>
    <a:masterClrMapping/>
  </p:clrMapOvr>
</p:sld>
</file>

<file path=ppt/theme/theme1.xml><?xml version="1.0" encoding="utf-8"?>
<a:theme xmlns:a="http://schemas.openxmlformats.org/drawingml/2006/main" name="新版PPT演示文稿模板_2014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ontrol xmlns="http://schemas.microsoft.com/VisualStudio/2011/storyboarding/control">
  <Id Name="System.Storyboarding.Icons.WiFi" Revision="1" Stencil="System.Storyboarding.Icons" StencilVersion="0.1"/>
</Control>
</file>

<file path=customXml/item2.xml><?xml version="1.0" encoding="utf-8"?>
<Control xmlns="http://schemas.microsoft.com/VisualStudio/2011/storyboarding/control">
  <Id Name="System.Storyboarding.Icons.MoveCursor" Revision="1" Stencil="System.Storyboarding.Icons" StencilVersion="0.1"/>
</Control>
</file>

<file path=customXml/item3.xml><?xml version="1.0" encoding="utf-8"?>
<Control xmlns="http://schemas.microsoft.com/VisualStudio/2011/storyboarding/control">
  <Id Name="System.Storyboarding.WindowsPhoneIcons.Refresh" Revision="1" Stencil="System.Storyboarding.WindowsPhoneIcons" StencilVersion="0.1"/>
</Control>
</file>

<file path=customXml/item4.xml><?xml version="1.0" encoding="utf-8"?>
<Control xmlns="http://schemas.microsoft.com/VisualStudio/2011/storyboarding/control">
  <Id Name="System.Storyboarding.WindowsAppIcons.Wrench" Revision="1" Stencil="System.Storyboarding.WindowsAppIcons" StencilVersion="0.1"/>
</Control>
</file>

<file path=customXml/itemProps1.xml><?xml version="1.0" encoding="utf-8"?>
<ds:datastoreItem xmlns:ds="http://schemas.openxmlformats.org/officeDocument/2006/customXml" ds:itemID="{2BE2A75B-391E-4719-8CA8-BC6515A41F65}">
  <ds:schemaRefs>
    <ds:schemaRef ds:uri="http://schemas.microsoft.com/VisualStudio/2011/storyboarding/control"/>
  </ds:schemaRefs>
</ds:datastoreItem>
</file>

<file path=customXml/itemProps2.xml><?xml version="1.0" encoding="utf-8"?>
<ds:datastoreItem xmlns:ds="http://schemas.openxmlformats.org/officeDocument/2006/customXml" ds:itemID="{C577F059-D33D-4D6A-8F39-DA9948FD77C9}">
  <ds:schemaRefs>
    <ds:schemaRef ds:uri="http://schemas.microsoft.com/VisualStudio/2011/storyboarding/control"/>
  </ds:schemaRefs>
</ds:datastoreItem>
</file>

<file path=customXml/itemProps3.xml><?xml version="1.0" encoding="utf-8"?>
<ds:datastoreItem xmlns:ds="http://schemas.openxmlformats.org/officeDocument/2006/customXml" ds:itemID="{B82459F0-BAF2-45C4-A3D0-D5BB4822E226}">
  <ds:schemaRefs>
    <ds:schemaRef ds:uri="http://schemas.microsoft.com/VisualStudio/2011/storyboarding/control"/>
  </ds:schemaRefs>
</ds:datastoreItem>
</file>

<file path=customXml/itemProps4.xml><?xml version="1.0" encoding="utf-8"?>
<ds:datastoreItem xmlns:ds="http://schemas.openxmlformats.org/officeDocument/2006/customXml" ds:itemID="{FC1B3340-D032-4221-9F7E-3866780AEFE8}">
  <ds:schemaRefs>
    <ds:schemaRef ds:uri="http://schemas.microsoft.com/VisualStudio/2011/storyboarding/control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新版PPT演示文稿模板_2014.thmx</Template>
  <TotalTime>35170</TotalTime>
  <Words>1168</Words>
  <Application>Microsoft Office PowerPoint</Application>
  <PresentationFormat>全屏显示(4:3)</PresentationFormat>
  <Paragraphs>149</Paragraphs>
  <Slides>8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.AppleSystemUIFont</vt:lpstr>
      <vt:lpstr>等线</vt:lpstr>
      <vt:lpstr>华文中宋</vt:lpstr>
      <vt:lpstr>微软雅黑</vt:lpstr>
      <vt:lpstr>Arial</vt:lpstr>
      <vt:lpstr>Calibri</vt:lpstr>
      <vt:lpstr>Times New Roman</vt:lpstr>
      <vt:lpstr>Wingdings</vt:lpstr>
      <vt:lpstr>新版PPT演示文稿模板_2014</vt:lpstr>
      <vt:lpstr>Visio</vt:lpstr>
      <vt:lpstr>PowerPoint 演示文稿</vt:lpstr>
      <vt:lpstr>Deployment scenario for ATG</vt:lpstr>
      <vt:lpstr>Comparison of deployment scenario between NTN and ATG </vt:lpstr>
      <vt:lpstr>Comparison of deployment scenario between NTN and ATG </vt:lpstr>
      <vt:lpstr>Challenges and Potential Enhancements for ATG</vt:lpstr>
      <vt:lpstr>Discussion on feasibility of reusing NTN solutions in ATG</vt:lpstr>
      <vt:lpstr>Recommendations for ATG compatible solutions in NTN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任良川</dc:creator>
  <cp:lastModifiedBy>Ke Ting</cp:lastModifiedBy>
  <cp:revision>1338</cp:revision>
  <dcterms:created xsi:type="dcterms:W3CDTF">2013-11-22T10:39:44Z</dcterms:created>
  <dcterms:modified xsi:type="dcterms:W3CDTF">2019-12-02T07:46:12Z</dcterms:modified>
</cp:coreProperties>
</file>