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6"/>
  </p:notesMasterIdLst>
  <p:handoutMasterIdLst>
    <p:handoutMasterId r:id="rId17"/>
  </p:handoutMasterIdLst>
  <p:sldIdLst>
    <p:sldId id="522" r:id="rId2"/>
    <p:sldId id="532" r:id="rId3"/>
    <p:sldId id="533" r:id="rId4"/>
    <p:sldId id="535" r:id="rId5"/>
    <p:sldId id="527" r:id="rId6"/>
    <p:sldId id="531" r:id="rId7"/>
    <p:sldId id="537" r:id="rId8"/>
    <p:sldId id="538" r:id="rId9"/>
    <p:sldId id="536" r:id="rId10"/>
    <p:sldId id="539" r:id="rId11"/>
    <p:sldId id="540" r:id="rId12"/>
    <p:sldId id="541" r:id="rId13"/>
    <p:sldId id="542" r:id="rId14"/>
    <p:sldId id="523" r:id="rId15"/>
  </p:sldIdLst>
  <p:sldSz cx="9144000" cy="5143500" type="screen16x9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0C0"/>
    <a:srgbClr val="F86817"/>
    <a:srgbClr val="093759"/>
    <a:srgbClr val="FF6600"/>
    <a:srgbClr val="D9D9D9"/>
    <a:srgbClr val="046589"/>
    <a:srgbClr val="D6BF00"/>
    <a:srgbClr val="E93C3F"/>
    <a:srgbClr val="67C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9037" autoAdjust="0"/>
    <p:restoredTop sz="94434" autoAdjust="0"/>
  </p:normalViewPr>
  <p:slideViewPr>
    <p:cSldViewPr>
      <p:cViewPr varScale="1">
        <p:scale>
          <a:sx n="93" d="100"/>
          <a:sy n="93" d="100"/>
        </p:scale>
        <p:origin x="84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2019/11/30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11/30/2019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6"/>
            <a:ext cx="7772400" cy="1102519"/>
          </a:xfrm>
          <a:prstGeom prst="rect">
            <a:avLst/>
          </a:prstGeom>
        </p:spPr>
        <p:txBody>
          <a:bodyPr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0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"/>
            <a:ext cx="7416800" cy="519113"/>
          </a:xfrm>
          <a:prstGeom prst="rect">
            <a:avLst/>
          </a:prstGeom>
        </p:spPr>
        <p:txBody>
          <a:bodyPr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681039"/>
            <a:ext cx="8642350" cy="3913585"/>
          </a:xfrm>
          <a:prstGeom prst="rect">
            <a:avLst/>
          </a:prstGeom>
        </p:spPr>
        <p:txBody>
          <a:bodyPr/>
          <a:lstStyle>
            <a:lvl1pPr marL="263525" indent="-263525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 marL="803275" indent="-263525">
              <a:spcBef>
                <a:spcPts val="600"/>
              </a:spcBef>
              <a:buFont typeface="Arial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"/>
            <a:ext cx="7416800" cy="519113"/>
          </a:xfrm>
          <a:prstGeom prst="rect">
            <a:avLst/>
          </a:prstGeom>
        </p:spPr>
        <p:txBody>
          <a:bodyPr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8" y="681039"/>
            <a:ext cx="4244975" cy="3913585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3" y="681039"/>
            <a:ext cx="4244975" cy="3913585"/>
          </a:xfrm>
          <a:prstGeom prst="rect">
            <a:avLst/>
          </a:prstGeom>
        </p:spPr>
        <p:txBody>
          <a:bodyPr/>
          <a:lstStyle>
            <a:lvl1pPr marL="271463" indent="-271463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1463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3"/>
            <a:ext cx="6923454" cy="557213"/>
          </a:xfrm>
        </p:spPr>
        <p:txBody>
          <a:bodyPr>
            <a:normAutofit/>
          </a:bodyPr>
          <a:lstStyle>
            <a:lvl1pPr>
              <a:defRPr sz="18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图片 3"/>
          <p:cNvPicPr>
            <a:picLocks/>
          </p:cNvPicPr>
          <p:nvPr userDrawn="1"/>
        </p:nvPicPr>
        <p:blipFill>
          <a:blip r:embed="rId2" cstate="print"/>
          <a:srcRect l="59937" t="-26996" r="2" b="-2"/>
          <a:stretch>
            <a:fillRect/>
          </a:stretch>
        </p:blipFill>
        <p:spPr bwMode="auto">
          <a:xfrm>
            <a:off x="5553080" y="4969828"/>
            <a:ext cx="3153723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3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1" y="557213"/>
            <a:ext cx="8280400" cy="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431803" y="742953"/>
            <a:ext cx="8274999" cy="3806189"/>
          </a:xfrm>
          <a:prstGeom prst="rect">
            <a:avLst/>
          </a:prstGeom>
        </p:spPr>
        <p:txBody>
          <a:bodyPr vert="horz" lIns="91430" tIns="71992" rIns="91430" bIns="71992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>
          <a:xfrm>
            <a:off x="7661565" y="4767265"/>
            <a:ext cx="853786" cy="236852"/>
          </a:xfrm>
        </p:spPr>
        <p:txBody>
          <a:bodyPr/>
          <a:lstStyle>
            <a:lvl1pPr>
              <a:defRPr sz="1050">
                <a:latin typeface="+mn-lt"/>
              </a:defRPr>
            </a:lvl1pPr>
          </a:lstStyle>
          <a:p>
            <a:fld id="{EB18039D-333D-4C78-BD46-91BE442BAA9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970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8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49263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32703" y="141686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85800" y="1437086"/>
            <a:ext cx="8134672" cy="1102519"/>
          </a:xfrm>
        </p:spPr>
        <p:txBody>
          <a:bodyPr/>
          <a:lstStyle/>
          <a:p>
            <a:r>
              <a:rPr lang="en-US" altLang="zh-CN" sz="3200" b="1" dirty="0" smtClean="0"/>
              <a:t>Summary of Phase 2 </a:t>
            </a:r>
            <a:r>
              <a:rPr lang="en-US" altLang="zh-CN" sz="3200" b="1" dirty="0" smtClean="0"/>
              <a:t>email discussion on NR </a:t>
            </a:r>
            <a:r>
              <a:rPr lang="en-US" altLang="zh-CN" sz="3200" b="1" dirty="0" smtClean="0"/>
              <a:t>coverage enhancement</a:t>
            </a:r>
            <a:endParaRPr lang="zh-CN" altLang="en-US" sz="32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  <a:ea typeface="+mj-ea"/>
              </a:rPr>
              <a:t>China Telecom</a:t>
            </a:r>
          </a:p>
          <a:p>
            <a:r>
              <a:rPr lang="en-US" altLang="zh-CN" dirty="0" smtClean="0">
                <a:latin typeface="+mj-lt"/>
                <a:ea typeface="+mj-ea"/>
              </a:rPr>
              <a:t>December </a:t>
            </a:r>
            <a:r>
              <a:rPr lang="en-US" altLang="zh-CN" dirty="0" smtClean="0">
                <a:latin typeface="+mj-lt"/>
                <a:ea typeface="+mj-ea"/>
              </a:rPr>
              <a:t>2019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251520" y="123478"/>
            <a:ext cx="5281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3GPP TSG RAN Meeting #</a:t>
            </a:r>
            <a:r>
              <a:rPr lang="en-US" altLang="zh-CN" dirty="0" smtClean="0"/>
              <a:t>86</a:t>
            </a:r>
            <a:r>
              <a:rPr lang="en-US" altLang="zh-CN" dirty="0"/>
              <a:t>	</a:t>
            </a:r>
          </a:p>
          <a:p>
            <a:r>
              <a:rPr lang="zh-CN" altLang="zh-CN" dirty="0" smtClean="0"/>
              <a:t>Sitges</a:t>
            </a:r>
            <a:r>
              <a:rPr lang="zh-CN" altLang="zh-CN" dirty="0"/>
              <a:t>, Spain, December 9 – 12, </a:t>
            </a:r>
            <a:r>
              <a:rPr lang="zh-CN" altLang="zh-CN" dirty="0" smtClean="0"/>
              <a:t>2019</a:t>
            </a:r>
            <a:endParaRPr lang="de-DE" altLang="zh-CN" dirty="0" smtClean="0"/>
          </a:p>
          <a:p>
            <a:r>
              <a:rPr lang="en-US" altLang="ja-JP" dirty="0" smtClean="0"/>
              <a:t>Agenda: </a:t>
            </a:r>
            <a:r>
              <a:rPr lang="en-US" altLang="ja-JP" dirty="0" smtClean="0"/>
              <a:t>9.1.1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4600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enhanced solutions for other UL channels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7 companies thought SRS should be enhanced. </a:t>
            </a:r>
          </a:p>
          <a:p>
            <a:r>
              <a:rPr lang="en-US" altLang="zh-CN" dirty="0" smtClean="0"/>
              <a:t>2 companies </a:t>
            </a:r>
            <a:r>
              <a:rPr lang="en-US" altLang="zh-CN" dirty="0" smtClean="0"/>
              <a:t>thought PRACH needs to be enhanced. </a:t>
            </a:r>
          </a:p>
          <a:p>
            <a:r>
              <a:rPr lang="en-US" altLang="zh-CN" dirty="0" smtClean="0"/>
              <a:t>5 companies thought it depends on evaluations. </a:t>
            </a:r>
          </a:p>
          <a:p>
            <a:r>
              <a:rPr lang="en-US" altLang="zh-CN" dirty="0" smtClean="0"/>
              <a:t>2 companies thought the discussion on the candidate enhanced solutions can be part of SI/WI.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enhanced solutions for other DL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10 companies thought PDCCH needs to be enhanced; PDCCH repetitions may be a potential solution. </a:t>
            </a:r>
          </a:p>
          <a:p>
            <a:r>
              <a:rPr lang="en-US" altLang="zh-CN" sz="1800" dirty="0" smtClean="0"/>
              <a:t>3 companies thought coverage for DSS needs to be studied and enhanced. </a:t>
            </a:r>
          </a:p>
          <a:p>
            <a:r>
              <a:rPr lang="en-US" altLang="zh-CN" sz="1800" dirty="0" smtClean="0"/>
              <a:t>10 </a:t>
            </a:r>
            <a:r>
              <a:rPr lang="en-US" altLang="zh-CN" sz="1800" dirty="0" smtClean="0"/>
              <a:t>companies thought broadcast signals/channels needs to be enhanced. </a:t>
            </a:r>
          </a:p>
          <a:p>
            <a:r>
              <a:rPr lang="en-US" altLang="zh-CN" sz="1800" dirty="0"/>
              <a:t>8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companies thought PDSCH needs to be enhanced. </a:t>
            </a:r>
          </a:p>
          <a:p>
            <a:r>
              <a:rPr lang="en-US" altLang="zh-CN" sz="1800" dirty="0" smtClean="0"/>
              <a:t>6 companies thought that all channels must work at SINR of -12 dB with acceptable synchronization performance and BLER performance to enhance large cell coverage of the order of 12 km ISD or more. </a:t>
            </a:r>
          </a:p>
          <a:p>
            <a:r>
              <a:rPr lang="en-US" altLang="zh-CN" sz="1800" dirty="0" smtClean="0"/>
              <a:t>3 companies thought the </a:t>
            </a:r>
            <a:r>
              <a:rPr lang="en-GB" altLang="zh-CN" sz="1800" dirty="0" smtClean="0"/>
              <a:t>discussion on the candidate enhanced solutions can be part of SI/WI</a:t>
            </a:r>
            <a:r>
              <a:rPr lang="en-US" altLang="zh-CN" sz="1800" dirty="0" smtClean="0"/>
              <a:t>.</a:t>
            </a:r>
            <a:endParaRPr lang="zh-CN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SID on NR coverage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sz="1400" dirty="0" smtClean="0"/>
              <a:t>The objective of this study item is to study potential coverage enhancement solutions for specific scenarios for both FR1 and FR2. The detailed objectives are as follows.</a:t>
            </a:r>
            <a:endParaRPr lang="zh-CN" altLang="zh-CN" sz="1400" dirty="0" smtClean="0"/>
          </a:p>
          <a:p>
            <a:pPr lvl="0" fontAlgn="auto"/>
            <a:r>
              <a:rPr lang="en-US" altLang="zh-CN" sz="1400" dirty="0" smtClean="0"/>
              <a:t>The target scenarios and services include</a:t>
            </a:r>
            <a:endParaRPr lang="zh-CN" altLang="zh-CN" sz="1400" dirty="0" smtClean="0"/>
          </a:p>
          <a:p>
            <a:pPr lvl="1" fontAlgn="auto"/>
            <a:r>
              <a:rPr lang="en-GB" altLang="zh-CN" sz="1200" dirty="0" smtClean="0"/>
              <a:t>Urban </a:t>
            </a:r>
            <a:r>
              <a:rPr lang="en-GB" altLang="zh-CN" sz="1200" dirty="0"/>
              <a:t>(outdoor </a:t>
            </a:r>
            <a:r>
              <a:rPr lang="en-GB" altLang="zh-CN" sz="1200" dirty="0" err="1"/>
              <a:t>gNB</a:t>
            </a:r>
            <a:r>
              <a:rPr lang="en-GB" altLang="zh-CN" sz="1200" dirty="0"/>
              <a:t> serving indoor UEs) scenario, rural scenario (including extreme long distance rural scenario) and LTE/NR co-existence (DSS) for FR1</a:t>
            </a:r>
            <a:endParaRPr lang="zh-CN" altLang="zh-CN" sz="1200" dirty="0"/>
          </a:p>
          <a:p>
            <a:pPr lvl="1" fontAlgn="auto"/>
            <a:r>
              <a:rPr lang="en-GB" altLang="zh-CN" sz="1200" dirty="0"/>
              <a:t>Indoor scenario (indoor </a:t>
            </a:r>
            <a:r>
              <a:rPr lang="en-GB" altLang="zh-CN" sz="1200" dirty="0" err="1"/>
              <a:t>gNB</a:t>
            </a:r>
            <a:r>
              <a:rPr lang="en-GB" altLang="zh-CN" sz="1200" dirty="0"/>
              <a:t> serving indoor UEs) and urban/suburban scenario (including outdoor </a:t>
            </a:r>
            <a:r>
              <a:rPr lang="en-GB" altLang="zh-CN" sz="1200" dirty="0" err="1"/>
              <a:t>gNB</a:t>
            </a:r>
            <a:r>
              <a:rPr lang="en-GB" altLang="zh-CN" sz="1200" dirty="0"/>
              <a:t> serving outdoor UEs and outdoor </a:t>
            </a:r>
            <a:r>
              <a:rPr lang="en-GB" altLang="zh-CN" sz="1200" dirty="0" err="1"/>
              <a:t>gNB</a:t>
            </a:r>
            <a:r>
              <a:rPr lang="en-GB" altLang="zh-CN" sz="1200" dirty="0"/>
              <a:t> serving indoor UEs) for FR2.</a:t>
            </a:r>
            <a:endParaRPr lang="zh-CN" altLang="zh-CN" sz="1200" dirty="0"/>
          </a:p>
          <a:p>
            <a:pPr lvl="1" fontAlgn="auto"/>
            <a:r>
              <a:rPr lang="en-GB" altLang="zh-CN" sz="1200" dirty="0"/>
              <a:t>TDD and FDD for FR1.</a:t>
            </a:r>
            <a:endParaRPr lang="zh-CN" altLang="zh-CN" sz="1200" dirty="0"/>
          </a:p>
          <a:p>
            <a:pPr lvl="1" fontAlgn="auto"/>
            <a:r>
              <a:rPr lang="en-GB" altLang="zh-CN" sz="1200" dirty="0"/>
              <a:t>VoIP and </a:t>
            </a:r>
            <a:r>
              <a:rPr lang="en-GB" altLang="zh-CN" sz="1200" dirty="0" err="1"/>
              <a:t>eMBB</a:t>
            </a:r>
            <a:r>
              <a:rPr lang="en-GB" altLang="zh-CN" sz="1200" dirty="0"/>
              <a:t> service for FR1.</a:t>
            </a:r>
            <a:endParaRPr lang="zh-CN" altLang="zh-CN" sz="1200" dirty="0"/>
          </a:p>
          <a:p>
            <a:pPr lvl="1" fontAlgn="auto"/>
            <a:r>
              <a:rPr lang="en-GB" altLang="zh-CN" sz="1200" dirty="0" err="1"/>
              <a:t>eMBB</a:t>
            </a:r>
            <a:r>
              <a:rPr lang="en-GB" altLang="zh-CN" sz="1200" dirty="0"/>
              <a:t> service as first priority and VoIP as second priority for FR2.</a:t>
            </a:r>
            <a:endParaRPr lang="zh-CN" altLang="zh-CN" sz="1200" dirty="0"/>
          </a:p>
          <a:p>
            <a:pPr fontAlgn="auto"/>
            <a:r>
              <a:rPr lang="en-US" altLang="zh-CN" sz="1400" dirty="0"/>
              <a:t>Identify baseline coverage performance for the above scenarios and services based on link-level simulation</a:t>
            </a:r>
            <a:endParaRPr lang="zh-CN" altLang="zh-CN" sz="1400" dirty="0"/>
          </a:p>
          <a:p>
            <a:pPr lvl="1" fontAlgn="auto"/>
            <a:r>
              <a:rPr lang="en-US" altLang="zh-CN" sz="1200" dirty="0"/>
              <a:t>UL channels (</a:t>
            </a:r>
            <a:r>
              <a:rPr lang="en-GB" altLang="zh-CN" sz="1200" dirty="0"/>
              <a:t>including PUSCH and PUCCH</a:t>
            </a:r>
            <a:r>
              <a:rPr lang="en-US" altLang="zh-CN" sz="1200" dirty="0"/>
              <a:t>) are prioritized for FR1.</a:t>
            </a:r>
            <a:endParaRPr lang="zh-CN" altLang="zh-CN" sz="1200" dirty="0"/>
          </a:p>
          <a:p>
            <a:pPr lvl="1" fontAlgn="auto"/>
            <a:r>
              <a:rPr lang="en-US" altLang="zh-CN" sz="1200" dirty="0"/>
              <a:t>Both DL and UL channels for FR2.</a:t>
            </a:r>
            <a:endParaRPr lang="zh-CN" altLang="zh-CN" sz="1200" dirty="0"/>
          </a:p>
          <a:p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SID on NR coverage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altLang="zh-CN" sz="1600" dirty="0"/>
              <a:t>Study the potential solutions for coverage enhancements for the above scenarios and services</a:t>
            </a:r>
            <a:endParaRPr lang="zh-CN" altLang="zh-CN" sz="1600" dirty="0"/>
          </a:p>
          <a:p>
            <a:pPr lvl="1" fontAlgn="auto"/>
            <a:r>
              <a:rPr lang="en-US" altLang="zh-CN" sz="1400" dirty="0"/>
              <a:t>The target channels include at least PUSCH/PUCCH for scenarios.</a:t>
            </a:r>
            <a:endParaRPr lang="zh-CN" altLang="zh-CN" sz="1400" dirty="0"/>
          </a:p>
          <a:p>
            <a:pPr lvl="2" fontAlgn="auto"/>
            <a:r>
              <a:rPr lang="en-US" altLang="zh-CN" sz="1200" dirty="0"/>
              <a:t>Study enhanced solutions, including time domain/frequency domain/DM-RS enhancement; other solutions are not precluded.</a:t>
            </a:r>
            <a:endParaRPr lang="zh-CN" altLang="zh-CN" sz="1200" dirty="0"/>
          </a:p>
          <a:p>
            <a:pPr lvl="1" fontAlgn="auto"/>
            <a:r>
              <a:rPr lang="en-US" altLang="zh-CN" sz="1400" dirty="0"/>
              <a:t>Study enhanced solutions for PDCCH for </a:t>
            </a:r>
            <a:r>
              <a:rPr lang="en-GB" altLang="zh-CN" sz="1400" dirty="0"/>
              <a:t>LTE/NR co-existence (DSS).</a:t>
            </a:r>
            <a:endParaRPr lang="zh-CN" altLang="zh-CN" sz="1400" dirty="0"/>
          </a:p>
          <a:p>
            <a:pPr lvl="1" fontAlgn="auto"/>
            <a:r>
              <a:rPr lang="en-US" altLang="zh-CN" sz="1400" dirty="0"/>
              <a:t>Evaluate the performance of the potential solutions based on link level simulation.</a:t>
            </a:r>
            <a:endParaRPr lang="zh-CN" altLang="zh-CN" sz="1400" dirty="0"/>
          </a:p>
          <a:p>
            <a:pPr lvl="0" fontAlgn="auto"/>
            <a:r>
              <a:rPr lang="en-US" altLang="zh-CN" sz="1600" dirty="0"/>
              <a:t>Study the coverage performance and additional enhanced solutions for the above scenarios and services for FR2</a:t>
            </a:r>
            <a:endParaRPr lang="zh-CN" altLang="zh-CN" sz="1600" dirty="0"/>
          </a:p>
          <a:p>
            <a:pPr lvl="1" fontAlgn="auto"/>
            <a:r>
              <a:rPr lang="en-US" altLang="zh-CN" sz="1400" dirty="0"/>
              <a:t>Identify the target channels for coverage enhancement based on the above evaluation.</a:t>
            </a:r>
            <a:endParaRPr lang="zh-CN" altLang="zh-CN" sz="1400" dirty="0"/>
          </a:p>
          <a:p>
            <a:pPr lvl="1" fontAlgn="auto"/>
            <a:r>
              <a:rPr lang="en-US" altLang="zh-CN" sz="1400" dirty="0"/>
              <a:t>Study the specific potential solutions for the target channels.</a:t>
            </a:r>
            <a:endParaRPr lang="zh-CN" altLang="zh-CN" sz="1400" dirty="0"/>
          </a:p>
          <a:p>
            <a:pPr lvl="1" fontAlgn="auto"/>
            <a:r>
              <a:rPr lang="en-US" altLang="zh-CN" sz="1400" dirty="0"/>
              <a:t>Evaluate the performance of the potential solutions based on link level simulation</a:t>
            </a:r>
            <a:r>
              <a:rPr lang="en-US" altLang="zh-CN" sz="1400" dirty="0" smtClean="0"/>
              <a:t>.</a:t>
            </a:r>
            <a:endParaRPr lang="zh-CN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 algn="ctr">
              <a:buNone/>
            </a:pPr>
            <a:r>
              <a:rPr lang="en-US" altLang="zh-CN" sz="6000" dirty="0" smtClean="0">
                <a:solidFill>
                  <a:srgbClr val="FF0000"/>
                </a:solidFill>
              </a:rPr>
              <a:t>Thank you</a:t>
            </a:r>
            <a:r>
              <a:rPr lang="zh-CN" altLang="en-US" sz="6000" dirty="0" smtClean="0">
                <a:solidFill>
                  <a:srgbClr val="FF0000"/>
                </a:solidFill>
              </a:rPr>
              <a:t>！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Email discussion on </a:t>
            </a:r>
            <a:r>
              <a:rPr lang="en-US" altLang="zh-CN" dirty="0"/>
              <a:t>NR coverage enhancement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zh-CN" sz="2400" dirty="0"/>
              <a:t>In RAN#84, NR coverage enhancement was identified as one RAN work area for Rel-17 and RAN level email discussion was assigned with the following guidelines:</a:t>
            </a:r>
            <a:endParaRPr lang="zh-CN" altLang="zh-CN" sz="2400" dirty="0"/>
          </a:p>
          <a:p>
            <a:pPr lvl="1" hangingPunct="0"/>
            <a:r>
              <a:rPr lang="en-US" altLang="zh-CN" sz="2000" dirty="0"/>
              <a:t>Clarify requirements for all relevant deployment scenarios focusing on extreme coverage (not including LPWA). Data rate target FFS. 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Start from Rel-16 email discussion outcome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Include both indoor as well as wide area 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2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Email discussion on NR coverage enhancement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zh-CN" sz="2400" dirty="0" smtClean="0"/>
              <a:t>The email discussion comprises two phases:</a:t>
            </a:r>
            <a:endParaRPr lang="zh-CN" altLang="zh-CN" dirty="0" smtClean="0"/>
          </a:p>
          <a:p>
            <a:pPr lvl="1" hangingPunct="0"/>
            <a:r>
              <a:rPr lang="en-US" altLang="zh-CN" sz="2000" dirty="0" smtClean="0"/>
              <a:t>Phase 1 (till RAN#85): Further clarify the requirement and deployment scenarios starting from initial email discussion in Rel-16 and outcome of link budget evaluation for ITU submission.</a:t>
            </a:r>
            <a:endParaRPr lang="zh-CN" altLang="zh-CN" dirty="0" smtClean="0"/>
          </a:p>
          <a:p>
            <a:pPr lvl="1" hangingPunct="0"/>
            <a:r>
              <a:rPr lang="en-US" altLang="zh-CN" sz="2000" dirty="0" smtClean="0"/>
              <a:t>Phase 2 (from RAN#85 to RAN#86): Scope out the objectives for the SID or WID.</a:t>
            </a:r>
          </a:p>
          <a:p>
            <a:pPr marL="263525" lvl="1" indent="-263525" hangingPunct="0"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cs typeface="+mn-cs"/>
              </a:rPr>
              <a:t>During Phase 1 email discussion, 41 companies including 18 operators shared their views on scenarios, services and channels for coverage enhancement.</a:t>
            </a:r>
          </a:p>
          <a:p>
            <a:pPr lvl="1" hangingPunct="0"/>
            <a:endParaRPr lang="zh-CN" altLang="zh-CN" dirty="0" smtClean="0"/>
          </a:p>
          <a:p>
            <a:pPr lvl="1" hangingPunct="0"/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0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Email discussion on NR coverage enhancement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zh-CN" dirty="0" smtClean="0"/>
              <a:t>Phase 2 email discussion comprises two sub-phases: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Phase 2-1 (till 11/8): Confirmation of the summary of Phase 1 email discussion; and discussion on potential enhanced solutions. 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Phase 2-2 (from 11/14 to 11/28): Scope out the objectives for the SID or WID.</a:t>
            </a:r>
          </a:p>
          <a:p>
            <a:pPr marL="263525" lvl="1" indent="-263525" hangingPunct="0"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2000" dirty="0" smtClean="0">
                <a:cs typeface="+mn-cs"/>
              </a:rPr>
              <a:t>During Phase 2-1 email discussion</a:t>
            </a:r>
          </a:p>
          <a:p>
            <a:pPr lvl="1" hangingPunct="0"/>
            <a:r>
              <a:rPr lang="en-US" altLang="zh-CN" dirty="0" smtClean="0"/>
              <a:t>28 companies including 8 operators provided further views on scenarios, services and channels for coverage enhancement. </a:t>
            </a:r>
          </a:p>
          <a:p>
            <a:pPr lvl="1" hangingPunct="0"/>
            <a:r>
              <a:rPr lang="en-US" altLang="zh-CN" dirty="0" smtClean="0"/>
              <a:t>27 companies shared views on potential enhanced solutions</a:t>
            </a:r>
            <a:r>
              <a:rPr lang="en-US" altLang="zh-CN" dirty="0" smtClean="0"/>
              <a:t>.</a:t>
            </a:r>
          </a:p>
          <a:p>
            <a:pPr hangingPunct="0"/>
            <a:r>
              <a:rPr lang="en-US" altLang="zh-CN" dirty="0" smtClean="0"/>
              <a:t>During Phase 2-2 email discussion</a:t>
            </a:r>
            <a:endParaRPr lang="zh-CN" altLang="en-US" dirty="0" smtClean="0"/>
          </a:p>
          <a:p>
            <a:pPr lvl="1" hangingPunct="0"/>
            <a:r>
              <a:rPr lang="en-US" altLang="zh-CN" dirty="0" smtClean="0"/>
              <a:t>13 </a:t>
            </a:r>
            <a:r>
              <a:rPr lang="en-US" altLang="zh-CN" dirty="0"/>
              <a:t>companies </a:t>
            </a:r>
            <a:r>
              <a:rPr lang="en-US" altLang="zh-CN" dirty="0" smtClean="0"/>
              <a:t>provided </a:t>
            </a:r>
            <a:r>
              <a:rPr lang="en-US" altLang="zh-CN" dirty="0"/>
              <a:t>views on </a:t>
            </a:r>
            <a:r>
              <a:rPr lang="en-US" altLang="zh-CN" dirty="0"/>
              <a:t>the objectives for the SID</a:t>
            </a:r>
            <a:endParaRPr lang="en-US" altLang="zh-CN" dirty="0"/>
          </a:p>
          <a:p>
            <a:pPr marL="263525" lvl="1" indent="-263525" hangingPunct="0">
              <a:buClr>
                <a:srgbClr val="FF6600"/>
              </a:buClr>
              <a:buFont typeface="Wingdings" pitchFamily="2" charset="2"/>
              <a:buChar char="n"/>
            </a:pPr>
            <a:endParaRPr lang="zh-CN" altLang="zh-CN" sz="2000" dirty="0" smtClean="0">
              <a:cs typeface="+mn-cs"/>
            </a:endParaRPr>
          </a:p>
          <a:p>
            <a:pPr lvl="1" hangingPunct="0"/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 for FR1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zh-CN" sz="1600" dirty="0"/>
              <a:t>Proposal 1: Urban scenario (outdoor to indoor UEs), rural scenario </a:t>
            </a:r>
            <a:r>
              <a:rPr lang="en-US" altLang="zh-CN" sz="1600" dirty="0">
                <a:solidFill>
                  <a:srgbClr val="C00000"/>
                </a:solidFill>
              </a:rPr>
              <a:t>(including extreme long distance rural scenario, e.g. ISD=30km), </a:t>
            </a:r>
            <a:r>
              <a:rPr lang="en-US" altLang="zh-CN" sz="1600" dirty="0"/>
              <a:t>and </a:t>
            </a:r>
            <a:r>
              <a:rPr lang="en-US" altLang="zh-CN" sz="1600" dirty="0">
                <a:solidFill>
                  <a:srgbClr val="C00000"/>
                </a:solidFill>
              </a:rPr>
              <a:t>LTE/NR co-existence (DSS) scenario</a:t>
            </a:r>
            <a:r>
              <a:rPr lang="en-US" altLang="zh-CN" sz="1600" dirty="0"/>
              <a:t>, should be taken into account for coverage enhancement for FR1.</a:t>
            </a:r>
            <a:endParaRPr lang="zh-CN" altLang="zh-CN" sz="1600" dirty="0"/>
          </a:p>
          <a:p>
            <a:pPr hangingPunct="0"/>
            <a:r>
              <a:rPr lang="en-US" altLang="zh-CN" sz="1600" dirty="0"/>
              <a:t>Proposal 2: VoIP and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service should be taken into account for coverage enhancement for FR1.</a:t>
            </a:r>
            <a:endParaRPr lang="zh-CN" altLang="zh-CN" sz="1600" dirty="0"/>
          </a:p>
          <a:p>
            <a:pPr hangingPunct="0"/>
            <a:r>
              <a:rPr lang="en-US" altLang="zh-CN" sz="1600" dirty="0"/>
              <a:t>Proposal 3: For urban scenario (outdoor to indoor UEs), </a:t>
            </a:r>
            <a:r>
              <a:rPr lang="en-US" altLang="zh-CN" sz="1600" dirty="0">
                <a:solidFill>
                  <a:srgbClr val="C00000"/>
                </a:solidFill>
              </a:rPr>
              <a:t>the target data rate for UL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1 Mbps; and the target data rate for DL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10Mbps. </a:t>
            </a:r>
            <a:r>
              <a:rPr lang="en-US" altLang="zh-CN" sz="1600" dirty="0"/>
              <a:t>For rural scenario, </a:t>
            </a:r>
            <a:r>
              <a:rPr lang="en-US" altLang="zh-CN" sz="1600" dirty="0">
                <a:solidFill>
                  <a:srgbClr val="C00000"/>
                </a:solidFill>
              </a:rPr>
              <a:t>the target data rate for UL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100 Kbps; and the target data rate for DL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1Mbps.</a:t>
            </a:r>
            <a:endParaRPr lang="zh-CN" altLang="zh-CN" sz="1600" dirty="0">
              <a:solidFill>
                <a:srgbClr val="C00000"/>
              </a:solidFill>
            </a:endParaRPr>
          </a:p>
          <a:p>
            <a:pPr hangingPunct="0"/>
            <a:r>
              <a:rPr lang="en-US" altLang="zh-CN" sz="1600" dirty="0"/>
              <a:t>Proposal 4: Both DL and UL can be taken into account for coverage enhancement for FR1. And coverage enhancement for UL </a:t>
            </a:r>
            <a:r>
              <a:rPr lang="en-US" altLang="zh-CN" sz="1600" dirty="0">
                <a:solidFill>
                  <a:srgbClr val="C00000"/>
                </a:solidFill>
              </a:rPr>
              <a:t>(including PUSCH and PUCCH), </a:t>
            </a:r>
            <a:r>
              <a:rPr lang="en-US" altLang="zh-CN" sz="1600" dirty="0"/>
              <a:t>should be prioritized.</a:t>
            </a:r>
            <a:endParaRPr lang="zh-CN" altLang="zh-CN" sz="1600" dirty="0"/>
          </a:p>
          <a:p>
            <a:pPr hangingPunct="0"/>
            <a:endParaRPr lang="zh-CN" altLang="zh-CN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67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 for FR2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zh-CN" sz="1600" dirty="0"/>
              <a:t>Proposal 5: Indoor scenario (indoor to indoor UEs) and </a:t>
            </a:r>
            <a:r>
              <a:rPr lang="en-US" altLang="zh-CN" sz="1600" dirty="0">
                <a:solidFill>
                  <a:srgbClr val="C00000"/>
                </a:solidFill>
              </a:rPr>
              <a:t>urban/suburban (including outdoor to outdoor UEs and outdoor to indoor UEs) scenario</a:t>
            </a:r>
            <a:r>
              <a:rPr lang="en-US" altLang="zh-CN" sz="1600" dirty="0"/>
              <a:t> should be taken into account for coverage enhancement for FR2.</a:t>
            </a:r>
            <a:endParaRPr lang="zh-CN" altLang="zh-CN" sz="1600" dirty="0"/>
          </a:p>
          <a:p>
            <a:pPr hangingPunct="0"/>
            <a:r>
              <a:rPr lang="en-US" altLang="zh-CN" sz="1600" dirty="0"/>
              <a:t>Proposal 6: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service should be taken into account for coverage enhancement for FR2. </a:t>
            </a:r>
            <a:r>
              <a:rPr lang="en-US" altLang="zh-CN" sz="1600" dirty="0">
                <a:solidFill>
                  <a:srgbClr val="C00000"/>
                </a:solidFill>
              </a:rPr>
              <a:t>VoIP is considered as second priority for coverage enhancement for FR2.</a:t>
            </a:r>
            <a:endParaRPr lang="zh-CN" altLang="zh-CN" sz="1600" dirty="0">
              <a:solidFill>
                <a:srgbClr val="C00000"/>
              </a:solidFill>
            </a:endParaRPr>
          </a:p>
          <a:p>
            <a:pPr hangingPunct="0"/>
            <a:r>
              <a:rPr lang="en-US" altLang="zh-CN" sz="1600" dirty="0"/>
              <a:t>Proposal 7: For indoor (indoor to indoor UEs) scenario, </a:t>
            </a:r>
            <a:r>
              <a:rPr lang="en-US" altLang="zh-CN" sz="1600" dirty="0">
                <a:solidFill>
                  <a:srgbClr val="C00000"/>
                </a:solidFill>
              </a:rPr>
              <a:t>the target data rate for UL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5 Mbps; and the target data rate for DL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25Mbps. </a:t>
            </a:r>
            <a:r>
              <a:rPr lang="en-US" altLang="zh-CN" sz="1600" dirty="0"/>
              <a:t>For urban (including outdoor to outdoor UEs and outdoor to indoor UEs), </a:t>
            </a:r>
            <a:r>
              <a:rPr lang="en-US" altLang="zh-CN" sz="1600" dirty="0">
                <a:solidFill>
                  <a:srgbClr val="C00000"/>
                </a:solidFill>
              </a:rPr>
              <a:t>the target data rate for UL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[5Mbps]; and the target data rate for DL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[25Mbps]. </a:t>
            </a:r>
            <a:r>
              <a:rPr lang="en-US" altLang="zh-CN" sz="1600" dirty="0"/>
              <a:t>For suburban (including outdoor to outdoor UEs and outdoor to indoor UEs</a:t>
            </a:r>
            <a:r>
              <a:rPr lang="en-US" altLang="zh-CN" sz="1600" dirty="0">
                <a:solidFill>
                  <a:srgbClr val="C00000"/>
                </a:solidFill>
              </a:rPr>
              <a:t>), the target data rate for UL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[50kbps]; and the target data rate for DL </a:t>
            </a:r>
            <a:r>
              <a:rPr lang="en-US" altLang="zh-CN" sz="1600" dirty="0" err="1">
                <a:solidFill>
                  <a:srgbClr val="C00000"/>
                </a:solidFill>
              </a:rPr>
              <a:t>eMBB</a:t>
            </a:r>
            <a:r>
              <a:rPr lang="en-US" altLang="zh-CN" sz="1600" dirty="0">
                <a:solidFill>
                  <a:srgbClr val="C00000"/>
                </a:solidFill>
              </a:rPr>
              <a:t> is [1Mbps].</a:t>
            </a:r>
            <a:endParaRPr lang="zh-CN" altLang="zh-CN" sz="1600" dirty="0">
              <a:solidFill>
                <a:srgbClr val="C00000"/>
              </a:solidFill>
            </a:endParaRPr>
          </a:p>
          <a:p>
            <a:pPr hangingPunct="0"/>
            <a:r>
              <a:rPr lang="en-US" altLang="zh-CN" sz="1600" dirty="0" smtClean="0"/>
              <a:t>Proposal </a:t>
            </a:r>
            <a:r>
              <a:rPr lang="en-US" altLang="zh-CN" sz="1600" dirty="0" smtClean="0"/>
              <a:t>8: Both DL and UL should be taken into account for coverage enhancement for FR2. Which channels should be considered depends on evaluation results. </a:t>
            </a:r>
            <a:endParaRPr lang="zh-CN" altLang="zh-CN" sz="1600" dirty="0" smtClean="0"/>
          </a:p>
          <a:p>
            <a:pPr hangingPunct="0"/>
            <a:endParaRPr lang="zh-CN" alt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enhanced solutions for PUSCH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699542"/>
          <a:ext cx="8424936" cy="4267200"/>
        </p:xfrm>
        <a:graphic>
          <a:graphicData uri="http://schemas.openxmlformats.org/drawingml/2006/table">
            <a:tbl>
              <a:tblPr/>
              <a:tblGrid>
                <a:gridCol w="1898762"/>
                <a:gridCol w="4424569"/>
                <a:gridCol w="2101605"/>
              </a:tblGrid>
              <a:tr h="12775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宋体"/>
                        </a:rPr>
                        <a:t>Potential enhance solutions</a:t>
                      </a:r>
                      <a:endParaRPr lang="zh-CN" sz="14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Companies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0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Time domain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latin typeface="+mn-lt"/>
                          <a:ea typeface="Malgun Gothic"/>
                          <a:cs typeface="Times New Roman"/>
                        </a:rPr>
                        <a:t>Enhanced repetition, e.g. increased number of repetition</a:t>
                      </a:r>
                      <a:endParaRPr lang="zh-CN" sz="1400" dirty="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latin typeface="+mn-lt"/>
                          <a:ea typeface="Malgun Gothic"/>
                          <a:cs typeface="Times New Roman"/>
                        </a:rPr>
                        <a:t>Msg3 repetition</a:t>
                      </a:r>
                      <a:endParaRPr lang="zh-CN" sz="1400" dirty="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latin typeface="+mn-lt"/>
                          <a:ea typeface="Malgun Gothic"/>
                          <a:cs typeface="Times New Roman"/>
                        </a:rPr>
                        <a:t>Enhanced repetition mechanism to overcome frequent cancellation of the repetition due to DL/UL collision for TDD</a:t>
                      </a:r>
                      <a:endParaRPr lang="zh-CN" sz="1400" dirty="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latin typeface="+mn-lt"/>
                          <a:ea typeface="Malgun Gothic"/>
                          <a:cs typeface="Times New Roman"/>
                        </a:rPr>
                        <a:t>Early termination of PUSCH repetition</a:t>
                      </a:r>
                      <a:endParaRPr lang="zh-CN" sz="1400" dirty="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400" dirty="0">
                          <a:latin typeface="+mn-lt"/>
                          <a:ea typeface="Malgun Gothic"/>
                          <a:cs typeface="Times New Roman"/>
                        </a:rPr>
                        <a:t>Finer retransmission, e.g. More RVs</a:t>
                      </a:r>
                      <a:endParaRPr lang="zh-CN" sz="14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Companies (13) :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ZTE, OPPO, CATT, CTC, xiaomi, HW/HiSi, CMCC, Dish, Intel, Verizon, Spreadtrum, vivo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5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宋体"/>
                        </a:rPr>
                        <a:t>Frequency domain</a:t>
                      </a:r>
                      <a:endParaRPr lang="zh-CN" sz="14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Enhanced frequency hopping, e.g.inter/intra-slot hopping with more frequency positions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Frequency selective diversity, e.g. comb-like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Intra-PUSCH hopping, e.g. finer granularity in time domain for one PUSCH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Sub-PRB transmission, e.g. half PRB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Companies (11) :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+mn-lt"/>
                          <a:ea typeface="宋体"/>
                        </a:rPr>
                        <a:t>ZTE, OPPO, CTC, xiaomi, HW/HiSi, CMCC, Dish, Verizon, Spreadtrum, vivo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宋体"/>
                        </a:rPr>
                        <a:t>DM-RS enhancement</a:t>
                      </a:r>
                      <a:endParaRPr lang="zh-CN" sz="14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Multi/cross-slot channel estimation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Overhead reduction, e.g. DM-RS less slot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>
                          <a:latin typeface="+mn-lt"/>
                          <a:ea typeface="Malgun Gothic"/>
                          <a:cs typeface="Times New Roman"/>
                        </a:rPr>
                        <a:t>Increased DMRS density</a:t>
                      </a:r>
                      <a:endParaRPr lang="zh-CN" sz="14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宋体"/>
                        </a:rPr>
                        <a:t>Companies (11) :</a:t>
                      </a:r>
                      <a:endParaRPr lang="zh-CN" sz="1400" dirty="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宋体"/>
                        </a:rPr>
                        <a:t>ZTE, OPPO, CATT, CTC, CMCC, Dish, Intel, Verizon, </a:t>
                      </a:r>
                      <a:r>
                        <a:rPr lang="en-US" sz="1400" dirty="0" err="1">
                          <a:latin typeface="+mn-lt"/>
                          <a:ea typeface="宋体"/>
                        </a:rPr>
                        <a:t>Spreadtrum</a:t>
                      </a:r>
                      <a:r>
                        <a:rPr lang="en-US" sz="1400" dirty="0">
                          <a:latin typeface="+mn-lt"/>
                          <a:ea typeface="宋体"/>
                        </a:rPr>
                        <a:t>, Samsung, vivo</a:t>
                      </a:r>
                      <a:endParaRPr lang="zh-CN" sz="14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enhanced solutions for PUSCH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8" y="699542"/>
          <a:ext cx="8496944" cy="4272054"/>
        </p:xfrm>
        <a:graphic>
          <a:graphicData uri="http://schemas.openxmlformats.org/drawingml/2006/table">
            <a:tbl>
              <a:tblPr/>
              <a:tblGrid>
                <a:gridCol w="1914991"/>
                <a:gridCol w="4462386"/>
                <a:gridCol w="2119567"/>
              </a:tblGrid>
              <a:tr h="17057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</a:rPr>
                        <a:t>Potential enhance solutions</a:t>
                      </a:r>
                      <a:endParaRPr lang="zh-CN" sz="12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4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</a:rPr>
                        <a:t>Spatial domain</a:t>
                      </a:r>
                      <a:endParaRPr lang="zh-CN" sz="12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Transmit diversity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UL beam management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Multiple-panel beam management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(8)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CATT, HW/HiSi, Intel, Spreadtrum, AT&amp;T, Intel, vivo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Code domain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Spreading w/ CDM, e.g. PUCCH-like PUSCH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(3)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ZTE, Dish, vivo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7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Power domain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Enhancement of power control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Higher power UE for FDD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PSD boosting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(4)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ZTE, HW/HiSi, Intel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Packet aggregation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Aggregate multiple RTP packets into one RTP packet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(2)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CTC, vivo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822"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latin typeface="+mn-lt"/>
                          <a:ea typeface="Malgun Gothic"/>
                          <a:cs typeface="Times New Roman"/>
                        </a:rPr>
                        <a:t>Enhancement on pi/2 BPSK waveform</a:t>
                      </a:r>
                      <a:endParaRPr lang="zh-CN" sz="12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(6)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IITH, IITM, CEWIT, Tejas Networks, Reliance Jio, Saankhya Labs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 dirty="0">
                          <a:latin typeface="+mn-lt"/>
                          <a:ea typeface="Malgun Gothic"/>
                          <a:cs typeface="Times New Roman"/>
                        </a:rPr>
                        <a:t>Low PAPR scheme (e.g. pi/4 BPSK)</a:t>
                      </a:r>
                      <a:endParaRPr lang="zh-CN" sz="12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(1)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ZTE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Support of URLLC MCS table for eMBB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(1)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ZTE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SUL based solutions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Companies (2) :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latin typeface="+mn-lt"/>
                          <a:ea typeface="宋体"/>
                        </a:rPr>
                        <a:t>HW/HiSi</a:t>
                      </a:r>
                      <a:endParaRPr lang="zh-CN" sz="120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47"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200">
                          <a:latin typeface="+mn-lt"/>
                          <a:ea typeface="Malgun Gothic"/>
                          <a:cs typeface="Times New Roman"/>
                        </a:rPr>
                        <a:t>Uplink forwarding (e.g. relay)</a:t>
                      </a:r>
                      <a:endParaRPr lang="zh-CN" sz="12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</a:rPr>
                        <a:t>Companies (2) :</a:t>
                      </a:r>
                      <a:endParaRPr lang="zh-CN" sz="1200" dirty="0">
                        <a:latin typeface="+mn-lt"/>
                        <a:ea typeface="宋体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宋体"/>
                        </a:rPr>
                        <a:t>HW/</a:t>
                      </a:r>
                      <a:r>
                        <a:rPr lang="en-US" sz="1200" dirty="0" err="1">
                          <a:latin typeface="+mn-lt"/>
                          <a:ea typeface="宋体"/>
                        </a:rPr>
                        <a:t>HiSi</a:t>
                      </a:r>
                      <a:endParaRPr lang="zh-CN" sz="1200" dirty="0">
                        <a:latin typeface="+mn-lt"/>
                        <a:ea typeface="宋体"/>
                      </a:endParaRPr>
                    </a:p>
                  </a:txBody>
                  <a:tcPr marL="40054" marR="400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enhanced solutions for PUCCH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6 companies thought some enhancement approaches for PUSCH enhancement can be applied to PUCCH. </a:t>
            </a:r>
          </a:p>
          <a:p>
            <a:r>
              <a:rPr lang="en-US" altLang="zh-CN" dirty="0" smtClean="0"/>
              <a:t>4 companies thought enhancement on PUCCH repetition should be considered. </a:t>
            </a:r>
          </a:p>
          <a:p>
            <a:r>
              <a:rPr lang="en-US" altLang="zh-CN" dirty="0" smtClean="0"/>
              <a:t>1 company thought Uplink beam management and multi-panel beam management should be considered. </a:t>
            </a:r>
          </a:p>
          <a:p>
            <a:r>
              <a:rPr lang="en-US" altLang="zh-CN" dirty="0" smtClean="0"/>
              <a:t>8 companies thought the discussion on the candidate enhanced solutions can be part of SI/WI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1 company proposed sequence-based PUCCH with non-coherent detection.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E7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8E7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9774</TotalTime>
  <Words>1513</Words>
  <Application>Microsoft Office PowerPoint</Application>
  <PresentationFormat>On-screen Show (16:9)</PresentationFormat>
  <Paragraphs>154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Malgun Gothic</vt:lpstr>
      <vt:lpstr>华文中宋</vt:lpstr>
      <vt:lpstr>宋体</vt:lpstr>
      <vt:lpstr>微软雅黑</vt:lpstr>
      <vt:lpstr>Arial</vt:lpstr>
      <vt:lpstr>Calibri</vt:lpstr>
      <vt:lpstr>Symbol</vt:lpstr>
      <vt:lpstr>Times New Roman</vt:lpstr>
      <vt:lpstr>Wingdings</vt:lpstr>
      <vt:lpstr>胶片模板-移动通信研究所-16比9-20150113</vt:lpstr>
      <vt:lpstr>Summary of Phase 2 email discussion on NR coverage enhancement</vt:lpstr>
      <vt:lpstr>Email discussion on NR coverage enhancement </vt:lpstr>
      <vt:lpstr>Email discussion on NR coverage enhancement </vt:lpstr>
      <vt:lpstr>Email discussion on NR coverage enhancement </vt:lpstr>
      <vt:lpstr>Conclusions for FR1</vt:lpstr>
      <vt:lpstr>Conclusions for FR2</vt:lpstr>
      <vt:lpstr>Potential enhanced solutions for PUSCH</vt:lpstr>
      <vt:lpstr>Potential enhanced solutions for PUSCH</vt:lpstr>
      <vt:lpstr>Potential enhanced solutions for PUCCH</vt:lpstr>
      <vt:lpstr>Potential enhanced solutions for other UL channels</vt:lpstr>
      <vt:lpstr>Potential enhanced solutions for other DL</vt:lpstr>
      <vt:lpstr>SID on NR coverage enhancement</vt:lpstr>
      <vt:lpstr>SID on NR coverage enhancement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email discussion  on NR coverage enhancement</dc:title>
  <dc:creator>China Telecom</dc:creator>
  <cp:lastModifiedBy>China Telecom</cp:lastModifiedBy>
  <cp:revision>1469</cp:revision>
  <dcterms:created xsi:type="dcterms:W3CDTF">2017-04-20T03:13:07Z</dcterms:created>
  <dcterms:modified xsi:type="dcterms:W3CDTF">2019-11-30T06:13:59Z</dcterms:modified>
</cp:coreProperties>
</file>