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06" r:id="rId2"/>
    <p:sldId id="307" r:id="rId3"/>
    <p:sldId id="308" r:id="rId4"/>
    <p:sldId id="296" r:id="rId5"/>
    <p:sldId id="27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84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415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054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816077" y="4787348"/>
            <a:ext cx="1079923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Views on </a:t>
            </a:r>
            <a:r>
              <a:rPr kumimoji="1" lang="en-US" altLang="zh-CN" sz="4000" dirty="0" err="1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sidelink</a:t>
            </a: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 relay in Rel-17</a:t>
            </a:r>
            <a:endParaRPr kumimoji="1" lang="zh-CN" altLang="en-US" sz="4000" dirty="0">
              <a:solidFill>
                <a:schemeClr val="bg1"/>
              </a:solidFill>
              <a:latin typeface="vivo Bold"/>
              <a:ea typeface="vivo type CN简 Bold" panose="02000800000000000000" pitchFamily="50" charset="-122"/>
            </a:endParaRP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66176" y="89763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RP-192551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192024" y="89763"/>
            <a:ext cx="408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/>
              <a:t>3GPP TSG-RAN WG Meeting #</a:t>
            </a:r>
            <a:r>
              <a:rPr lang="en-GB" altLang="zh-CN" b="1" dirty="0" smtClean="0"/>
              <a:t>86</a:t>
            </a:r>
          </a:p>
          <a:p>
            <a:r>
              <a:rPr lang="en-GB" altLang="zh-CN" b="1" dirty="0" err="1"/>
              <a:t>Sitges</a:t>
            </a:r>
            <a:r>
              <a:rPr lang="en-GB" altLang="zh-CN" b="1" dirty="0"/>
              <a:t>, Spain, Dec 9th-12th, 2019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97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2" defTabSz="1279920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Motivation for </a:t>
            </a:r>
            <a:r>
              <a:rPr lang="en-US" altLang="zh-CN" sz="2400" dirty="0" err="1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Sidelink</a:t>
            </a:r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 relay</a:t>
            </a:r>
            <a:endParaRPr lang="en-US" altLang="zh-CN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  <a:cs typeface="+mj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-3" y="1058023"/>
            <a:ext cx="12047837" cy="266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37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Times New Roman" pitchFamily="18" charset="0"/>
                <a:ea typeface="vivo type CN简 Light" panose="02000400000000000000" pitchFamily="50" charset="-122"/>
                <a:cs typeface="Times New Roman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/>
            <a:endParaRPr lang="zh-CN" altLang="zh-CN" dirty="0"/>
          </a:p>
          <a:p>
            <a:pPr lvl="1"/>
            <a:r>
              <a:rPr lang="en-US" altLang="zh-CN" dirty="0" smtClean="0">
                <a:latin typeface="+mn-lt"/>
              </a:rPr>
              <a:t>For </a:t>
            </a:r>
            <a:r>
              <a:rPr lang="en-US" altLang="zh-CN" dirty="0">
                <a:latin typeface="+mn-lt"/>
              </a:rPr>
              <a:t>coverage extension, e.g., platooning for V2X</a:t>
            </a:r>
          </a:p>
          <a:p>
            <a:pPr lvl="1"/>
            <a:r>
              <a:rPr lang="en-US" altLang="zh-CN" dirty="0">
                <a:latin typeface="+mn-lt"/>
              </a:rPr>
              <a:t>Support of split rendering e.g., </a:t>
            </a:r>
            <a:r>
              <a:rPr lang="en-US" altLang="zh-CN" dirty="0" err="1">
                <a:latin typeface="+mn-lt"/>
              </a:rPr>
              <a:t>sidelink</a:t>
            </a:r>
            <a:r>
              <a:rPr lang="en-US" altLang="zh-CN" dirty="0">
                <a:latin typeface="+mn-lt"/>
              </a:rPr>
              <a:t>-based wireless HMD, glasses or watch Light HMD connects to the network by smartphone </a:t>
            </a:r>
            <a:r>
              <a:rPr lang="en-US" altLang="zh-CN" dirty="0" smtClean="0">
                <a:latin typeface="+mn-lt"/>
              </a:rPr>
              <a:t>relaying</a:t>
            </a:r>
          </a:p>
          <a:p>
            <a:pPr lvl="2"/>
            <a:r>
              <a:rPr lang="en-US" altLang="zh-CN" sz="2400" dirty="0"/>
              <a:t>UE to network </a:t>
            </a:r>
            <a:r>
              <a:rPr lang="en-US" altLang="zh-CN" sz="2400" dirty="0" err="1"/>
              <a:t>sidelink</a:t>
            </a:r>
            <a:r>
              <a:rPr lang="en-US" altLang="zh-CN" sz="2400" dirty="0"/>
              <a:t> relay</a:t>
            </a:r>
          </a:p>
          <a:p>
            <a:pPr lvl="2"/>
            <a:r>
              <a:rPr lang="en-US" altLang="zh-CN" dirty="0">
                <a:ea typeface="vivo type CN简 Light" panose="02000400000000000000" pitchFamily="50" charset="-122"/>
                <a:cs typeface="Times New Roman" pitchFamily="18" charset="0"/>
              </a:rPr>
              <a:t>Cable-less </a:t>
            </a:r>
            <a:r>
              <a:rPr lang="en-US" altLang="zh-CN" dirty="0" smtClean="0">
                <a:ea typeface="vivo type CN简 Light" panose="02000400000000000000" pitchFamily="50" charset="-122"/>
                <a:cs typeface="Times New Roman" pitchFamily="18" charset="0"/>
              </a:rPr>
              <a:t>HMD, i.e. </a:t>
            </a:r>
            <a:r>
              <a:rPr lang="en-US" altLang="zh-CN" dirty="0">
                <a:ea typeface="vivo type CN简 Light" panose="02000400000000000000" pitchFamily="50" charset="-122"/>
                <a:cs typeface="Times New Roman" pitchFamily="18" charset="0"/>
              </a:rPr>
              <a:t>Replace USB cable by NR </a:t>
            </a:r>
            <a:r>
              <a:rPr lang="en-US" altLang="zh-CN" dirty="0" smtClean="0">
                <a:ea typeface="vivo type CN简 Light" panose="02000400000000000000" pitchFamily="50" charset="-122"/>
                <a:cs typeface="Times New Roman" pitchFamily="18" charset="0"/>
              </a:rPr>
              <a:t>SL</a:t>
            </a:r>
            <a:endParaRPr lang="en-US" altLang="zh-CN" dirty="0">
              <a:latin typeface="+mn-lt"/>
            </a:endParaRPr>
          </a:p>
          <a:p>
            <a:pPr lvl="1"/>
            <a:r>
              <a:rPr lang="en-US" altLang="zh-CN" dirty="0" smtClean="0">
                <a:latin typeface="+mn-lt"/>
              </a:rPr>
              <a:t>Low </a:t>
            </a:r>
            <a:r>
              <a:rPr lang="en-US" altLang="zh-CN" dirty="0">
                <a:latin typeface="+mn-lt"/>
              </a:rPr>
              <a:t>power, high throughput/efficiency </a:t>
            </a:r>
            <a:r>
              <a:rPr lang="en-US" altLang="zh-CN" dirty="0" smtClean="0">
                <a:latin typeface="+mn-lt"/>
              </a:rPr>
              <a:t>SL</a:t>
            </a:r>
            <a:endParaRPr lang="en-US" altLang="zh-CN" dirty="0">
              <a:latin typeface="+mn-lt"/>
            </a:endParaRPr>
          </a:p>
        </p:txBody>
      </p:sp>
      <p:pic>
        <p:nvPicPr>
          <p:cNvPr id="8" name="Picture 2" descr="https://timgsa.baidu.com/timg?image&amp;quality=80&amp;size=b9999_10000&amp;sec=1572237841025&amp;di=fa8afe49f031442f83314b3737017218&amp;imgtype=0&amp;src=http%3A%2F%2Fimgslim.geekpark.net%2Fuploads%2Fimage%2Ffile%2F0c%2F6e%2F0c6edc9bc08c577df5f593f868919b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2" t="-3164" b="4424"/>
          <a:stretch/>
        </p:blipFill>
        <p:spPr bwMode="auto">
          <a:xfrm>
            <a:off x="6973395" y="3131257"/>
            <a:ext cx="4237149" cy="304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08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2" defTabSz="1279920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Scope of for </a:t>
            </a:r>
            <a:r>
              <a:rPr lang="en-US" altLang="zh-CN" sz="2400" dirty="0" err="1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Sidelink</a:t>
            </a:r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 relay</a:t>
            </a:r>
            <a:endParaRPr lang="en-US" altLang="zh-CN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  <a:cs typeface="+mj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144163" y="1204327"/>
            <a:ext cx="12047837" cy="238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37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Times New Roman" pitchFamily="18" charset="0"/>
                <a:ea typeface="vivo type CN简 Light" panose="02000400000000000000" pitchFamily="50" charset="-122"/>
                <a:cs typeface="Times New Roman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/>
            <a:endParaRPr lang="zh-CN" altLang="zh-CN" dirty="0"/>
          </a:p>
          <a:p>
            <a:pPr lvl="1"/>
            <a:r>
              <a:rPr lang="en-US" altLang="zh-CN" dirty="0">
                <a:latin typeface="+mn-lt"/>
              </a:rPr>
              <a:t>Support </a:t>
            </a:r>
            <a:r>
              <a:rPr lang="en-US" altLang="zh-CN" dirty="0" err="1">
                <a:latin typeface="+mn-lt"/>
              </a:rPr>
              <a:t>Sidelink</a:t>
            </a:r>
            <a:r>
              <a:rPr lang="en-US" altLang="zh-CN" dirty="0">
                <a:latin typeface="+mn-lt"/>
              </a:rPr>
              <a:t> relay protocol </a:t>
            </a:r>
          </a:p>
          <a:p>
            <a:pPr lvl="1"/>
            <a:r>
              <a:rPr lang="en-GB" altLang="zh-CN" dirty="0">
                <a:latin typeface="+mn-lt"/>
              </a:rPr>
              <a:t>Enhancement on Relay (re-)selection criterion</a:t>
            </a:r>
          </a:p>
          <a:p>
            <a:pPr lvl="1"/>
            <a:r>
              <a:rPr lang="en-GB" altLang="zh-CN" dirty="0" err="1" smtClean="0">
                <a:latin typeface="+mn-lt"/>
              </a:rPr>
              <a:t>QoS</a:t>
            </a:r>
            <a:r>
              <a:rPr lang="en-GB" altLang="zh-CN" dirty="0" smtClean="0">
                <a:latin typeface="+mn-lt"/>
              </a:rPr>
              <a:t> </a:t>
            </a:r>
            <a:r>
              <a:rPr lang="en-GB" altLang="zh-CN" dirty="0">
                <a:latin typeface="+mn-lt"/>
              </a:rPr>
              <a:t>guarantee for both relay UE and remote </a:t>
            </a:r>
            <a:r>
              <a:rPr lang="en-GB" altLang="zh-CN" dirty="0" smtClean="0">
                <a:latin typeface="+mn-lt"/>
              </a:rPr>
              <a:t>UE for UE to network relay</a:t>
            </a:r>
            <a:endParaRPr lang="en-GB" altLang="zh-CN" dirty="0">
              <a:latin typeface="+mn-lt"/>
            </a:endParaRPr>
          </a:p>
          <a:p>
            <a:pPr lvl="1"/>
            <a:r>
              <a:rPr lang="en-GB" altLang="zh-CN" dirty="0">
                <a:latin typeface="+mn-lt"/>
              </a:rPr>
              <a:t>protocol procedures and signalling </a:t>
            </a:r>
            <a:r>
              <a:rPr lang="en-GB" altLang="zh-CN" dirty="0" smtClean="0">
                <a:latin typeface="+mn-lt"/>
              </a:rPr>
              <a:t>mechanisms for </a:t>
            </a:r>
            <a:r>
              <a:rPr lang="en-GB" altLang="zh-CN" dirty="0" err="1" smtClean="0">
                <a:latin typeface="+mn-lt"/>
              </a:rPr>
              <a:t>sidelink</a:t>
            </a:r>
            <a:r>
              <a:rPr lang="en-GB" altLang="zh-CN" dirty="0" smtClean="0">
                <a:latin typeface="+mn-lt"/>
              </a:rPr>
              <a:t> relay authorization</a:t>
            </a:r>
            <a:endParaRPr lang="en-GB" altLang="zh-CN" dirty="0">
              <a:latin typeface="+mn-lt"/>
            </a:endParaRPr>
          </a:p>
          <a:p>
            <a:pPr lvl="1"/>
            <a:r>
              <a:rPr lang="en-US" altLang="zh-CN" dirty="0" err="1" smtClean="0">
                <a:latin typeface="+mn-lt"/>
              </a:rPr>
              <a:t>Sidelink</a:t>
            </a:r>
            <a:r>
              <a:rPr lang="en-US" altLang="zh-CN" dirty="0" smtClean="0">
                <a:latin typeface="+mn-lt"/>
              </a:rPr>
              <a:t> relay discovery procedure</a:t>
            </a:r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68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2" defTabSz="1279920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Important aspect for </a:t>
            </a:r>
            <a:r>
              <a:rPr lang="en-US" altLang="zh-CN" sz="2400" dirty="0" err="1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Sidelink</a:t>
            </a:r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  <a:cs typeface="+mj-cs"/>
              </a:rPr>
              <a:t> relay</a:t>
            </a:r>
            <a:endParaRPr lang="en-US" altLang="zh-CN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  <a:cs typeface="+mj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-3" y="1058023"/>
            <a:ext cx="12047837" cy="198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37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Times New Roman" pitchFamily="18" charset="0"/>
                <a:ea typeface="vivo type CN简 Light" panose="02000400000000000000" pitchFamily="50" charset="-122"/>
                <a:cs typeface="Times New Roman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/>
            <a:endParaRPr lang="zh-CN" altLang="zh-CN" dirty="0"/>
          </a:p>
          <a:p>
            <a:pPr lvl="1"/>
            <a:r>
              <a:rPr lang="en-US" altLang="zh-CN" dirty="0" smtClean="0">
                <a:latin typeface="+mn-lt"/>
              </a:rPr>
              <a:t>Commercial use case </a:t>
            </a:r>
            <a:r>
              <a:rPr lang="en-US" altLang="zh-CN" dirty="0">
                <a:latin typeface="+mn-lt"/>
              </a:rPr>
              <a:t>should be considered in </a:t>
            </a:r>
            <a:r>
              <a:rPr lang="en-US" altLang="zh-CN" dirty="0" smtClean="0">
                <a:latin typeface="+mn-lt"/>
              </a:rPr>
              <a:t>R17</a:t>
            </a:r>
          </a:p>
          <a:p>
            <a:pPr lvl="1"/>
            <a:r>
              <a:rPr lang="en-US" altLang="zh-CN" dirty="0" smtClean="0">
                <a:latin typeface="+mn-lt"/>
              </a:rPr>
              <a:t>UE to network relay should be focused in Rel-17</a:t>
            </a:r>
          </a:p>
          <a:p>
            <a:pPr lvl="2"/>
            <a:r>
              <a:rPr lang="en-US" altLang="zh-CN" dirty="0" smtClean="0">
                <a:latin typeface="+mn-lt"/>
              </a:rPr>
              <a:t>UE to UE relay is deprioritized </a:t>
            </a:r>
          </a:p>
          <a:p>
            <a:pPr lvl="1"/>
            <a:r>
              <a:rPr lang="en-GB" altLang="zh-CN" dirty="0" smtClean="0">
                <a:latin typeface="+mn-lt"/>
              </a:rPr>
              <a:t>A final selection decision for </a:t>
            </a:r>
            <a:r>
              <a:rPr lang="en-US" altLang="zh-CN" dirty="0" smtClean="0">
                <a:latin typeface="+mn-lt"/>
              </a:rPr>
              <a:t>L3-based or L2-based </a:t>
            </a:r>
            <a:r>
              <a:rPr lang="en-US" altLang="zh-CN" dirty="0" err="1" smtClean="0">
                <a:latin typeface="+mn-lt"/>
              </a:rPr>
              <a:t>sidelink</a:t>
            </a:r>
            <a:r>
              <a:rPr lang="en-US" altLang="zh-CN" dirty="0" smtClean="0">
                <a:latin typeface="+mn-lt"/>
              </a:rPr>
              <a:t> relay</a:t>
            </a:r>
            <a:r>
              <a:rPr lang="en-GB" altLang="zh-CN" dirty="0" smtClean="0">
                <a:latin typeface="+mn-lt"/>
              </a:rPr>
              <a:t> is needed at RAN#86</a:t>
            </a:r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290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5225</TotalTime>
  <Words>171</Words>
  <Application>Microsoft Office PowerPoint</Application>
  <PresentationFormat>宽屏</PresentationFormat>
  <Paragraphs>31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vivo type CN简 Bold</vt:lpstr>
      <vt:lpstr>vivo type CN简 Light</vt:lpstr>
      <vt:lpstr>vivo type CN简 Regular</vt:lpstr>
      <vt:lpstr>等线</vt:lpstr>
      <vt:lpstr>宋体</vt:lpstr>
      <vt:lpstr>Arial</vt:lpstr>
      <vt:lpstr>Calibri</vt:lpstr>
      <vt:lpstr>Calibri Light</vt:lpstr>
      <vt:lpstr>Times New Roman</vt:lpstr>
      <vt:lpstr>vivo 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421</cp:revision>
  <dcterms:created xsi:type="dcterms:W3CDTF">2019-03-21T01:16:59Z</dcterms:created>
  <dcterms:modified xsi:type="dcterms:W3CDTF">2019-12-02T10:52:57Z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