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94" r:id="rId3"/>
    <p:sldId id="299" r:id="rId4"/>
    <p:sldId id="27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EEF8"/>
    <a:srgbClr val="E848EC"/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7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54F19F-3FA9-4795-AFE1-3275E96BCBF1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4AD797-4B9C-4C3A-80C9-A27718EC9A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689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70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224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2019/12/2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0054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816077" y="4787348"/>
            <a:ext cx="1079923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 smtClean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Views </a:t>
            </a:r>
            <a:r>
              <a:rPr kumimoji="1" lang="en-US" altLang="zh-CN" sz="4000" dirty="0">
                <a:solidFill>
                  <a:schemeClr val="bg1"/>
                </a:solidFill>
                <a:latin typeface="vivo Bold"/>
                <a:ea typeface="vivo type CN简 Bold" panose="02000800000000000000" pitchFamily="50" charset="-122"/>
              </a:rPr>
              <a:t>on MR-DC enhancements in Rel-17</a:t>
            </a:r>
            <a:endParaRPr kumimoji="1" lang="zh-CN" altLang="en-US" sz="4000" dirty="0">
              <a:solidFill>
                <a:schemeClr val="bg1"/>
              </a:solidFill>
              <a:latin typeface="vivo Bold"/>
              <a:ea typeface="vivo type CN简 Bold" panose="02000800000000000000" pitchFamily="50" charset="-122"/>
            </a:endParaRPr>
          </a:p>
        </p:txBody>
      </p:sp>
      <p:sp>
        <p:nvSpPr>
          <p:cNvPr id="8" name="文本占位符 18"/>
          <p:cNvSpPr txBox="1">
            <a:spLocks/>
          </p:cNvSpPr>
          <p:nvPr/>
        </p:nvSpPr>
        <p:spPr>
          <a:xfrm>
            <a:off x="816076" y="4808196"/>
            <a:ext cx="10799233" cy="141886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en-US" altLang="zh-CN" sz="2000" dirty="0" smtClean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  <a:p>
            <a:pPr marL="0" indent="0">
              <a:buNone/>
            </a:pPr>
            <a:r>
              <a:rPr kumimoji="1" lang="zh-CN" altLang="en-US" sz="2000" dirty="0" smtClean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 </a:t>
            </a:r>
            <a:endParaRPr kumimoji="1" lang="zh-CN" altLang="en-US" sz="20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66176" y="89763"/>
            <a:ext cx="21247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/>
              <a:t>RP-192550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192024" y="89763"/>
            <a:ext cx="4087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/>
              <a:t>3GPP TSG-RAN WG Meeting #</a:t>
            </a:r>
            <a:r>
              <a:rPr lang="en-GB" altLang="zh-CN" b="1" dirty="0" smtClean="0"/>
              <a:t>86</a:t>
            </a:r>
          </a:p>
          <a:p>
            <a:r>
              <a:rPr lang="en-GB" altLang="zh-CN" b="1" dirty="0" err="1"/>
              <a:t>Sitges</a:t>
            </a:r>
            <a:r>
              <a:rPr lang="en-GB" altLang="zh-CN" b="1" dirty="0"/>
              <a:t>, Spain, Dec 9th-12th, 2019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CA/DC enhancement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561861" y="1328782"/>
            <a:ext cx="10521776" cy="383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ea typeface="宋体" pitchFamily="2" charset="-122"/>
              </a:defRPr>
            </a:lvl2pPr>
            <a:lvl3pPr marL="1200150" lvl="2" indent="-342900">
              <a:lnSpc>
                <a:spcPct val="90000"/>
              </a:lnSpc>
              <a:spcBef>
                <a:spcPts val="500"/>
              </a:spcBef>
              <a:buFont typeface="Calibri" panose="020F0502020204030204" pitchFamily="34" charset="0"/>
              <a:buChar char="–"/>
              <a:defRPr sz="2000"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/>
            <a:r>
              <a:rPr lang="en-US" altLang="zh-CN" dirty="0"/>
              <a:t>Support of further fast </a:t>
            </a:r>
            <a:r>
              <a:rPr lang="en-US" altLang="zh-CN" dirty="0" err="1"/>
              <a:t>Scell</a:t>
            </a:r>
            <a:r>
              <a:rPr lang="en-US" altLang="zh-CN" dirty="0"/>
              <a:t> activation</a:t>
            </a:r>
          </a:p>
          <a:p>
            <a:pPr lvl="2"/>
            <a:r>
              <a:rPr lang="en-US" altLang="zh-CN" dirty="0" err="1"/>
              <a:t>Scell</a:t>
            </a:r>
            <a:r>
              <a:rPr lang="en-US" altLang="zh-CN" dirty="0"/>
              <a:t> and SCG keeping during RRC reestablishment </a:t>
            </a:r>
          </a:p>
          <a:p>
            <a:pPr lvl="2"/>
            <a:r>
              <a:rPr lang="en-US" altLang="zh-CN" dirty="0"/>
              <a:t>UE </a:t>
            </a:r>
            <a:r>
              <a:rPr lang="en-US" altLang="zh-CN" dirty="0" smtClean="0"/>
              <a:t>based </a:t>
            </a:r>
            <a:r>
              <a:rPr lang="en-US" altLang="zh-CN" dirty="0"/>
              <a:t>early </a:t>
            </a:r>
            <a:r>
              <a:rPr lang="en-US" altLang="zh-CN" dirty="0" smtClean="0"/>
              <a:t>measurement, e.g., based on data volume in UE buffer</a:t>
            </a:r>
          </a:p>
          <a:p>
            <a:pPr lvl="2"/>
            <a:r>
              <a:rPr lang="en-US" altLang="zh-CN" dirty="0" smtClean="0"/>
              <a:t>Support MAC CE activated or DCI triggered multiple TRS during Scell activation procedure to facilitate Scell activation procedure</a:t>
            </a:r>
          </a:p>
          <a:p>
            <a:pPr lvl="3"/>
            <a:r>
              <a:rPr lang="en-US" altLang="zh-CN" dirty="0" smtClean="0"/>
              <a:t>Applies for both FR1 and FR2;</a:t>
            </a:r>
          </a:p>
          <a:p>
            <a:pPr lvl="1"/>
            <a:r>
              <a:rPr lang="en-US" altLang="zh-CN" smtClean="0"/>
              <a:t>Support </a:t>
            </a:r>
            <a:r>
              <a:rPr lang="en-US" altLang="zh-CN" dirty="0"/>
              <a:t>of SCG suspension</a:t>
            </a:r>
          </a:p>
          <a:p>
            <a:pPr lvl="2"/>
            <a:r>
              <a:rPr lang="en-US" altLang="zh-CN" dirty="0" smtClean="0"/>
              <a:t>CSI report for SCG is not needed </a:t>
            </a:r>
            <a:endParaRPr lang="en-US" altLang="zh-CN" dirty="0"/>
          </a:p>
          <a:p>
            <a:pPr lvl="1"/>
            <a:r>
              <a:rPr lang="en-US" altLang="zh-CN" dirty="0" smtClean="0"/>
              <a:t>Further enhancement for fast MCG recovery </a:t>
            </a:r>
            <a:endParaRPr lang="en-US" altLang="zh-CN" dirty="0"/>
          </a:p>
          <a:p>
            <a:pPr lvl="2"/>
            <a:r>
              <a:rPr lang="en-US" altLang="zh-CN" dirty="0"/>
              <a:t>Fast </a:t>
            </a:r>
            <a:r>
              <a:rPr lang="en-US" altLang="zh-CN" dirty="0" err="1"/>
              <a:t>PCell</a:t>
            </a:r>
            <a:r>
              <a:rPr lang="en-US" altLang="zh-CN" dirty="0"/>
              <a:t> recovery via </a:t>
            </a:r>
            <a:r>
              <a:rPr lang="en-US" altLang="zh-CN" dirty="0" err="1" smtClean="0"/>
              <a:t>Scell</a:t>
            </a:r>
            <a:endParaRPr lang="en-US" altLang="zh-CN" dirty="0" smtClean="0"/>
          </a:p>
          <a:p>
            <a:pPr lvl="2"/>
            <a:r>
              <a:rPr lang="en-US" altLang="zh-CN" dirty="0"/>
              <a:t>MCG failure recovery improvement to support more failure types</a:t>
            </a:r>
          </a:p>
        </p:txBody>
      </p:sp>
    </p:spTree>
    <p:extLst>
      <p:ext uri="{BB962C8B-B14F-4D97-AF65-F5344CB8AC3E}">
        <p14:creationId xmlns:p14="http://schemas.microsoft.com/office/powerpoint/2010/main" val="109311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561860" y="349776"/>
            <a:ext cx="7926820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 smtClean="0">
                <a:solidFill>
                  <a:schemeClr val="bg1"/>
                </a:solidFill>
                <a:latin typeface="vivo Bold"/>
                <a:ea typeface="vivo type CN简 Regular" panose="02000500000000000000" pitchFamily="50" charset="-122"/>
              </a:rPr>
              <a:t>Mobility enhancement </a:t>
            </a:r>
            <a:endParaRPr lang="zh-CN" altLang="en-US" sz="2400" dirty="0">
              <a:solidFill>
                <a:schemeClr val="bg1"/>
              </a:solidFill>
              <a:latin typeface="vivo Bold"/>
              <a:ea typeface="vivo type CN简 Regular" panose="02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E0A4481-8443-4636-8411-D4E6D20AA186}"/>
              </a:ext>
            </a:extLst>
          </p:cNvPr>
          <p:cNvSpPr txBox="1"/>
          <p:nvPr/>
        </p:nvSpPr>
        <p:spPr>
          <a:xfrm>
            <a:off x="420621" y="1234582"/>
            <a:ext cx="12047837" cy="4127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3700">
                <a:solidFill>
                  <a:srgbClr val="005188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  <a:lvl2pPr marL="800100" lvl="1" indent="-3429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latin typeface="Times New Roman" pitchFamily="18" charset="0"/>
                <a:ea typeface="vivo type CN简 Light" panose="02000400000000000000" pitchFamily="50" charset="-122"/>
                <a:cs typeface="Times New Roman" pitchFamily="18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pPr lvl="1"/>
            <a:r>
              <a:rPr lang="en-US" altLang="zh-CN" dirty="0"/>
              <a:t>Support of conditional </a:t>
            </a:r>
            <a:r>
              <a:rPr lang="en-US" altLang="zh-CN" dirty="0" err="1"/>
              <a:t>PSCell</a:t>
            </a:r>
            <a:r>
              <a:rPr lang="en-US" altLang="zh-CN" dirty="0"/>
              <a:t> change/addition  </a:t>
            </a:r>
          </a:p>
          <a:p>
            <a:pPr lvl="2">
              <a:buFontTx/>
              <a:buChar char="-"/>
            </a:pPr>
            <a:r>
              <a:rPr lang="en-US" altLang="zh-CN" dirty="0"/>
              <a:t>In Rel-16, only intra-SN without MN involvement may be specified. Other use cases can be discussed in  rel-17</a:t>
            </a:r>
          </a:p>
          <a:p>
            <a:pPr lvl="1"/>
            <a:r>
              <a:rPr lang="en-US" altLang="zh-CN" dirty="0"/>
              <a:t>Support mobility enhancement mechanism for FR2 in Rel-17</a:t>
            </a:r>
          </a:p>
          <a:p>
            <a:pPr lvl="2">
              <a:buFontTx/>
              <a:buChar char="-"/>
            </a:pPr>
            <a:r>
              <a:rPr lang="en-US" altLang="zh-CN" dirty="0"/>
              <a:t>Handover interruption is more severe in FR2. </a:t>
            </a:r>
          </a:p>
          <a:p>
            <a:pPr lvl="2">
              <a:buFontTx/>
              <a:buChar char="-"/>
            </a:pPr>
            <a:r>
              <a:rPr lang="en-US" altLang="zh-CN" dirty="0"/>
              <a:t>Thus, how to reduce the interruption time in FR2 handover will be a critical issue.</a:t>
            </a:r>
            <a:endParaRPr lang="zh-CN" altLang="zh-CN" dirty="0"/>
          </a:p>
          <a:p>
            <a:pPr lvl="1"/>
            <a:r>
              <a:rPr lang="en-US" altLang="zh-CN" dirty="0"/>
              <a:t>Combine condition HO with DAPS, if time is allowed</a:t>
            </a:r>
          </a:p>
          <a:p>
            <a:pPr lvl="2">
              <a:buFontTx/>
              <a:buChar char="-"/>
            </a:pPr>
            <a:r>
              <a:rPr lang="en-US" altLang="zh-CN" dirty="0"/>
              <a:t>The DAPS handover is introduced to reduce the user data interruption, while the conditional HO is supported to improve the handover robustness.</a:t>
            </a:r>
          </a:p>
          <a:p>
            <a:pPr lvl="2">
              <a:buFontTx/>
              <a:buChar char="-"/>
            </a:pPr>
            <a:r>
              <a:rPr lang="en-US" altLang="zh-CN" dirty="0"/>
              <a:t>In order to achieve the high reliability of handover, combination of DAPS and CHO can be considered in Rel-17 if time is allowed.</a:t>
            </a:r>
          </a:p>
          <a:p>
            <a:pPr lvl="1"/>
            <a:endParaRPr lang="en-US" altLang="zh-CN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7666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5262</TotalTime>
  <Words>231</Words>
  <Application>Microsoft Office PowerPoint</Application>
  <PresentationFormat>宽屏</PresentationFormat>
  <Paragraphs>30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vivo type CN简 Bold</vt:lpstr>
      <vt:lpstr>vivo type CN简 Light</vt:lpstr>
      <vt:lpstr>vivo type CN简 Regular</vt:lpstr>
      <vt:lpstr>等线</vt:lpstr>
      <vt:lpstr>宋体</vt:lpstr>
      <vt:lpstr>Arial</vt:lpstr>
      <vt:lpstr>Calibri</vt:lpstr>
      <vt:lpstr>Calibri Light</vt:lpstr>
      <vt:lpstr>Times New Roman</vt:lpstr>
      <vt:lpstr>vivo Bold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邹丹</dc:creator>
  <cp:lastModifiedBy>vivo</cp:lastModifiedBy>
  <cp:revision>417</cp:revision>
  <dcterms:created xsi:type="dcterms:W3CDTF">2019-03-21T01:16:59Z</dcterms:created>
  <dcterms:modified xsi:type="dcterms:W3CDTF">2019-12-02T10:55:17Z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