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2" r:id="rId3"/>
    <p:sldId id="304" r:id="rId4"/>
    <p:sldId id="305" r:id="rId5"/>
    <p:sldId id="27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4" autoAdjust="0"/>
    <p:restoredTop sz="94660"/>
  </p:normalViewPr>
  <p:slideViewPr>
    <p:cSldViewPr snapToGrid="0">
      <p:cViewPr varScale="1">
        <p:scale>
          <a:sx n="67" d="100"/>
          <a:sy n="67" d="100"/>
        </p:scale>
        <p:origin x="-85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53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08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08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90587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398080" y="4787348"/>
            <a:ext cx="954534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 smtClean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on NR positioning enhancement in Rel-17</a:t>
            </a:r>
            <a:endParaRPr kumimoji="1" lang="zh-CN" altLang="en-US" sz="4000" dirty="0">
              <a:solidFill>
                <a:schemeClr val="bg1"/>
              </a:solidFill>
              <a:latin typeface="vivo Bold"/>
              <a:ea typeface="vivo type CN简 Bold" panose="02000800000000000000" pitchFamily="50" charset="-122"/>
            </a:endParaRP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18472" y="3735943"/>
            <a:ext cx="4087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b="1" dirty="0">
                <a:solidFill>
                  <a:schemeClr val="bg1"/>
                </a:solidFill>
              </a:rPr>
              <a:t>3GPP TSG-RAN WG Meeting #</a:t>
            </a:r>
            <a:r>
              <a:rPr lang="en-GB" altLang="zh-CN" sz="2000" b="1" dirty="0" smtClean="0">
                <a:solidFill>
                  <a:schemeClr val="bg1"/>
                </a:solidFill>
              </a:rPr>
              <a:t>86</a:t>
            </a:r>
          </a:p>
          <a:p>
            <a:r>
              <a:rPr lang="en-GB" altLang="zh-CN" sz="2000" b="1" dirty="0" err="1">
                <a:solidFill>
                  <a:schemeClr val="bg1"/>
                </a:solidFill>
              </a:rPr>
              <a:t>Sitges</a:t>
            </a:r>
            <a:r>
              <a:rPr lang="en-GB" altLang="zh-CN" sz="2000" b="1" dirty="0">
                <a:solidFill>
                  <a:schemeClr val="bg1"/>
                </a:solidFill>
              </a:rPr>
              <a:t>, Spain, Dec 9th-12th, 2019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10235498" y="3777302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</a:rPr>
              <a:t>RP-192545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946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Views on NR positioning enhancement in Rel-17 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212032" y="1194018"/>
            <a:ext cx="11542645" cy="437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US" altLang="zh-CN" dirty="0" smtClean="0"/>
              <a:t>Rel-16  provides the baseline solutions for variable use cases with</a:t>
            </a:r>
          </a:p>
          <a:p>
            <a:pPr marL="1200150" lvl="2" indent="-342900"/>
            <a:r>
              <a:rPr lang="en-US" altLang="zh-CN" dirty="0" smtClean="0"/>
              <a:t>Ho</a:t>
            </a:r>
            <a:r>
              <a:rPr lang="en-GB" altLang="zh-CN" dirty="0" err="1" smtClean="0"/>
              <a:t>rizontal</a:t>
            </a:r>
            <a:r>
              <a:rPr lang="en-GB" altLang="zh-CN" dirty="0" smtClean="0"/>
              <a:t> </a:t>
            </a:r>
            <a:r>
              <a:rPr lang="en-GB" altLang="zh-CN" dirty="0"/>
              <a:t>accuracy of </a:t>
            </a:r>
            <a:r>
              <a:rPr lang="en-GB" altLang="zh-CN" dirty="0" smtClean="0"/>
              <a:t>3m </a:t>
            </a:r>
            <a:r>
              <a:rPr lang="en-GB" altLang="zh-CN" dirty="0"/>
              <a:t>and vertical accuracy of 3m </a:t>
            </a:r>
            <a:r>
              <a:rPr lang="en-GB" altLang="zh-CN" dirty="0" smtClean="0"/>
              <a:t>for </a:t>
            </a:r>
            <a:r>
              <a:rPr lang="en-GB" altLang="zh-CN" dirty="0"/>
              <a:t>80% of i</a:t>
            </a:r>
            <a:r>
              <a:rPr lang="en-GB" altLang="zh-CN" dirty="0" smtClean="0"/>
              <a:t>ndoor UEs</a:t>
            </a:r>
          </a:p>
          <a:p>
            <a:pPr marL="1200150" lvl="2" indent="-342900"/>
            <a:r>
              <a:rPr lang="en-US" altLang="zh-CN" dirty="0"/>
              <a:t>Ho</a:t>
            </a:r>
            <a:r>
              <a:rPr lang="en-GB" altLang="zh-CN" dirty="0" err="1"/>
              <a:t>rizontal</a:t>
            </a:r>
            <a:r>
              <a:rPr lang="en-GB" altLang="zh-CN" dirty="0"/>
              <a:t> accuracy of </a:t>
            </a:r>
            <a:r>
              <a:rPr lang="en-GB" altLang="zh-CN" dirty="0" smtClean="0"/>
              <a:t>10m </a:t>
            </a:r>
            <a:r>
              <a:rPr lang="en-GB" altLang="zh-CN" dirty="0"/>
              <a:t>and vertical accuracy of </a:t>
            </a:r>
            <a:r>
              <a:rPr lang="en-GB" altLang="zh-CN" dirty="0" smtClean="0"/>
              <a:t>3m </a:t>
            </a:r>
            <a:r>
              <a:rPr lang="en-GB" altLang="zh-CN" dirty="0"/>
              <a:t>for 80% of </a:t>
            </a:r>
            <a:r>
              <a:rPr lang="en-GB" altLang="zh-CN" dirty="0" smtClean="0"/>
              <a:t>outdoor UEs</a:t>
            </a:r>
            <a:endParaRPr lang="en-US" altLang="zh-CN" dirty="0" smtClean="0"/>
          </a:p>
          <a:p>
            <a:pPr marL="1200150" lvl="2" indent="-342900"/>
            <a:endParaRPr lang="en-US" altLang="zh-CN" dirty="0" smtClean="0"/>
          </a:p>
          <a:p>
            <a:pPr marL="800100" lvl="1" indent="-342900"/>
            <a:r>
              <a:rPr lang="en-US" altLang="zh-CN" dirty="0" smtClean="0"/>
              <a:t>Further enhancement of positioning is motivated by new scenarios</a:t>
            </a:r>
          </a:p>
          <a:p>
            <a:pPr marL="1200150" lvl="2" indent="-342900"/>
            <a:r>
              <a:rPr lang="en-US" altLang="zh-CN" dirty="0" smtClean="0"/>
              <a:t>Rather than directly by gaps toward the requirement defined in TS 22.261</a:t>
            </a:r>
            <a:endParaRPr lang="en-US" altLang="zh-CN" dirty="0"/>
          </a:p>
          <a:p>
            <a:pPr marL="800100" lvl="1" indent="-342900"/>
            <a:endParaRPr lang="en-US" altLang="zh-CN" dirty="0" smtClean="0"/>
          </a:p>
          <a:p>
            <a:pPr marL="800100" lvl="1" indent="-342900"/>
            <a:r>
              <a:rPr lang="en-US" altLang="zh-CN" dirty="0" smtClean="0"/>
              <a:t>New scenarios at least include the following:</a:t>
            </a:r>
          </a:p>
          <a:p>
            <a:pPr marL="1200150" lvl="2" indent="-342900"/>
            <a:r>
              <a:rPr lang="en-US" altLang="zh-CN" dirty="0" smtClean="0"/>
              <a:t>Positioning for wearables </a:t>
            </a:r>
          </a:p>
          <a:p>
            <a:pPr marL="1200150" lvl="2" indent="-342900"/>
            <a:r>
              <a:rPr lang="en-US" altLang="zh-CN" dirty="0" smtClean="0"/>
              <a:t>Positioning for V2V, V2P and autonomous driving </a:t>
            </a:r>
          </a:p>
          <a:p>
            <a:pPr marL="1200150" lvl="2" indent="-342900"/>
            <a:r>
              <a:rPr lang="en-US" altLang="zh-CN" dirty="0" smtClean="0"/>
              <a:t>Positioning for I-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scenarios </a:t>
            </a:r>
          </a:p>
          <a:p>
            <a:pPr marL="1200150" lvl="2" indent="-34290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0383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Views on NR positioning enhancement in Rel-17 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212032" y="1055478"/>
            <a:ext cx="11542645" cy="549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US" altLang="zh-CN" dirty="0" smtClean="0"/>
              <a:t>Positioning </a:t>
            </a:r>
            <a:r>
              <a:rPr lang="en-US" altLang="zh-CN" dirty="0" smtClean="0"/>
              <a:t>enhancements </a:t>
            </a:r>
            <a:r>
              <a:rPr lang="en-US" altLang="zh-CN" dirty="0" smtClean="0"/>
              <a:t>for </a:t>
            </a:r>
            <a:r>
              <a:rPr lang="en-US" altLang="zh-CN" dirty="0" smtClean="0"/>
              <a:t>wearables</a:t>
            </a:r>
          </a:p>
          <a:p>
            <a:pPr marL="1200150" lvl="2" indent="-342900"/>
            <a:r>
              <a:rPr lang="en-US" altLang="zh-CN" dirty="0" smtClean="0"/>
              <a:t>Power consumption is further optimized;</a:t>
            </a:r>
          </a:p>
          <a:p>
            <a:pPr marL="1200150" lvl="2" indent="-342900"/>
            <a:r>
              <a:rPr lang="en-US" altLang="zh-CN" dirty="0" smtClean="0"/>
              <a:t>Specify </a:t>
            </a:r>
            <a:r>
              <a:rPr lang="en-US" altLang="zh-CN" dirty="0"/>
              <a:t>i</a:t>
            </a:r>
            <a:r>
              <a:rPr lang="en-US" altLang="zh-CN" dirty="0" smtClean="0"/>
              <a:t>dle </a:t>
            </a:r>
            <a:r>
              <a:rPr lang="en-US" altLang="zh-CN" dirty="0"/>
              <a:t>and inactive </a:t>
            </a:r>
            <a:r>
              <a:rPr lang="en-US" altLang="zh-CN" dirty="0" smtClean="0"/>
              <a:t>positioning:</a:t>
            </a:r>
          </a:p>
          <a:p>
            <a:pPr marL="1657350" lvl="3" indent="-342900"/>
            <a:r>
              <a:rPr lang="en-US" altLang="zh-CN" dirty="0" smtClean="0"/>
              <a:t>Both DL and UL based positioning should be considered;</a:t>
            </a:r>
          </a:p>
          <a:p>
            <a:pPr marL="1657350" lvl="3" indent="-342900"/>
            <a:r>
              <a:rPr lang="en-US" altLang="zh-CN" dirty="0" smtClean="0"/>
              <a:t>The following mechanism could be considered</a:t>
            </a:r>
          </a:p>
          <a:p>
            <a:pPr marL="2114550" lvl="4" indent="-342900"/>
            <a:r>
              <a:rPr lang="en-US" altLang="zh-CN" dirty="0" smtClean="0"/>
              <a:t>Broadcasting the assistance data in idle and inactive mode</a:t>
            </a:r>
          </a:p>
          <a:p>
            <a:pPr marL="2114550" lvl="4" indent="-342900"/>
            <a:r>
              <a:rPr lang="en-US" altLang="zh-CN" dirty="0" smtClean="0"/>
              <a:t>Performing and reporting positioning measurement  in idle and inactive mode</a:t>
            </a:r>
          </a:p>
          <a:p>
            <a:pPr marL="2114550" lvl="4" indent="-342900"/>
            <a:r>
              <a:rPr lang="en-US" altLang="zh-CN" dirty="0" smtClean="0"/>
              <a:t>Continue to transmit dedicated UL resource (e.g. SRS) in idle/inactive mode</a:t>
            </a:r>
          </a:p>
          <a:p>
            <a:pPr marL="800100" lvl="1" indent="-342900">
              <a:buNone/>
            </a:pPr>
            <a:endParaRPr lang="en-US" altLang="zh-CN" dirty="0" smtClean="0"/>
          </a:p>
          <a:p>
            <a:pPr marL="800100" lvl="1" indent="-342900"/>
            <a:r>
              <a:rPr lang="en-US" altLang="zh-CN" dirty="0" smtClean="0"/>
              <a:t>Positioning </a:t>
            </a:r>
            <a:r>
              <a:rPr lang="en-US" altLang="zh-CN" dirty="0" smtClean="0"/>
              <a:t>enhancements for </a:t>
            </a:r>
            <a:r>
              <a:rPr lang="en-US" altLang="zh-CN" dirty="0" smtClean="0"/>
              <a:t>V2V, V2P and autonomous driving</a:t>
            </a:r>
          </a:p>
          <a:p>
            <a:pPr marL="1200150" lvl="2" indent="-342900"/>
            <a:r>
              <a:rPr lang="en-US" altLang="zh-CN" dirty="0" smtClean="0"/>
              <a:t>Relative </a:t>
            </a:r>
            <a:r>
              <a:rPr lang="en-US" altLang="zh-CN" dirty="0"/>
              <a:t>positioning </a:t>
            </a:r>
            <a:r>
              <a:rPr lang="en-US" altLang="zh-CN" dirty="0" smtClean="0"/>
              <a:t>accuracy is </a:t>
            </a:r>
            <a:r>
              <a:rPr lang="en-US" altLang="zh-CN" dirty="0"/>
              <a:t>of </a:t>
            </a:r>
            <a:r>
              <a:rPr lang="en-US" altLang="zh-CN" dirty="0" smtClean="0"/>
              <a:t>more importance,</a:t>
            </a:r>
          </a:p>
          <a:p>
            <a:pPr marL="1657350" lvl="3" indent="-342900"/>
            <a:r>
              <a:rPr lang="en-US" altLang="zh-CN" dirty="0" smtClean="0"/>
              <a:t>Targeting sub-meter requirements defined in TR 22.186;</a:t>
            </a:r>
          </a:p>
          <a:p>
            <a:pPr marL="1657350" lvl="3" indent="-342900"/>
            <a:r>
              <a:rPr lang="en-US" altLang="zh-CN" dirty="0"/>
              <a:t>Considering all of in/partial/out coverage cases; </a:t>
            </a:r>
          </a:p>
          <a:p>
            <a:pPr marL="1200150" lvl="2" indent="-342900"/>
            <a:r>
              <a:rPr lang="en-US" altLang="zh-CN" dirty="0" smtClean="0"/>
              <a:t>Power consumption is considered for pedestrian UEs</a:t>
            </a:r>
            <a:r>
              <a:rPr lang="en-US" altLang="zh-CN" dirty="0"/>
              <a:t>;</a:t>
            </a:r>
            <a:endParaRPr lang="en-US" altLang="zh-CN" dirty="0" smtClean="0"/>
          </a:p>
          <a:p>
            <a:pPr marL="1200150" lvl="2" indent="-342900"/>
            <a:r>
              <a:rPr lang="en-US" altLang="zh-CN" dirty="0" smtClean="0"/>
              <a:t>Specify sidelink based and sidelink assisted positioning;</a:t>
            </a:r>
          </a:p>
          <a:p>
            <a:pPr marL="800100" lvl="1" indent="-34290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0923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Views on NR positioning enhancement in Rel-17 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212032" y="1055478"/>
            <a:ext cx="11542645" cy="184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800100" lvl="1" indent="-342900"/>
            <a:r>
              <a:rPr lang="en-US" altLang="zh-CN" smtClean="0"/>
              <a:t>Positioning </a:t>
            </a:r>
            <a:r>
              <a:rPr lang="en-US" altLang="zh-CN" smtClean="0"/>
              <a:t>enhancements for </a:t>
            </a:r>
            <a:r>
              <a:rPr lang="en-US" altLang="zh-CN" dirty="0" err="1" smtClean="0"/>
              <a:t>IIoT</a:t>
            </a:r>
            <a:r>
              <a:rPr lang="en-US" altLang="zh-CN" dirty="0" smtClean="0"/>
              <a:t> scenarios</a:t>
            </a:r>
          </a:p>
          <a:p>
            <a:pPr marL="1200150" lvl="2" indent="-342900"/>
            <a:r>
              <a:rPr lang="en-US" altLang="zh-CN" sz="2200" dirty="0" smtClean="0"/>
              <a:t>Specify PRS on unlicensed spectrum;</a:t>
            </a:r>
            <a:endParaRPr lang="zh-CN" altLang="zh-CN" sz="2400" dirty="0" smtClean="0">
              <a:latin typeface="Times New Roman" pitchFamily="18" charset="0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200150" lvl="2" indent="-342900"/>
            <a:r>
              <a:rPr lang="en-US" altLang="zh-CN" sz="2200" dirty="0" smtClean="0"/>
              <a:t>Study the potential techniques to further improve accuracy and latency to satisfy the requirement defined in 22.804;</a:t>
            </a:r>
          </a:p>
          <a:p>
            <a:pPr marL="800100" lvl="1" indent="-34290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0923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5277</TotalTime>
  <Words>278</Words>
  <Application>Microsoft Office PowerPoint</Application>
  <PresentationFormat>自定义</PresentationFormat>
  <Paragraphs>43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420</cp:revision>
  <dcterms:created xsi:type="dcterms:W3CDTF">2019-03-21T01:16:59Z</dcterms:created>
  <dcterms:modified xsi:type="dcterms:W3CDTF">2019-12-02T09:52:31Z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