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3" r:id="rId3"/>
    <p:sldId id="271" r:id="rId4"/>
    <p:sldId id="272" r:id="rId5"/>
    <p:sldId id="27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4" autoAdjust="0"/>
    <p:restoredTop sz="94660"/>
  </p:normalViewPr>
  <p:slideViewPr>
    <p:cSldViewPr snapToGrid="0">
      <p:cViewPr varScale="1">
        <p:scale>
          <a:sx n="82" d="100"/>
          <a:sy n="82" d="100"/>
        </p:scale>
        <p:origin x="-24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2019/12/2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415197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415197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415197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260686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2391169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41567456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77637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99101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82673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47487839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8127213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41130592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78696615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1099879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2019/12/2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583678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pic>
        <p:nvPicPr>
          <p:cNvPr id="4" name="图片占位符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2000" cy="3672115"/>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672114"/>
            <a:ext cx="12192000" cy="3185887"/>
          </a:xfrm>
          <a:prstGeom prst="rect">
            <a:avLst/>
          </a:prstGeom>
        </p:spPr>
      </p:pic>
      <p:sp>
        <p:nvSpPr>
          <p:cNvPr id="7" name="文本占位符 17"/>
          <p:cNvSpPr txBox="1">
            <a:spLocks/>
          </p:cNvSpPr>
          <p:nvPr/>
        </p:nvSpPr>
        <p:spPr>
          <a:xfrm>
            <a:off x="1398080" y="4787348"/>
            <a:ext cx="9545342"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en-US" altLang="zh-CN" sz="4000" dirty="0">
                <a:solidFill>
                  <a:schemeClr val="bg1"/>
                </a:solidFill>
                <a:latin typeface="vivo Bold"/>
                <a:ea typeface="vivo type CN简 Bold" panose="02000800000000000000" pitchFamily="50" charset="-122"/>
              </a:rPr>
              <a:t>Views on NR URLLC/IIOT </a:t>
            </a:r>
            <a:r>
              <a:rPr kumimoji="1" lang="en-US" altLang="zh-CN" sz="4000" dirty="0" smtClean="0">
                <a:solidFill>
                  <a:schemeClr val="bg1"/>
                </a:solidFill>
                <a:latin typeface="vivo Bold"/>
                <a:ea typeface="vivo type CN简 Bold" panose="02000800000000000000" pitchFamily="50" charset="-122"/>
              </a:rPr>
              <a:t>enhancements </a:t>
            </a:r>
            <a:r>
              <a:rPr kumimoji="1" lang="en-US" altLang="zh-CN" sz="4000" dirty="0">
                <a:solidFill>
                  <a:schemeClr val="bg1"/>
                </a:solidFill>
                <a:latin typeface="vivo Bold"/>
                <a:ea typeface="vivo type CN简 Bold" panose="02000800000000000000" pitchFamily="50" charset="-122"/>
              </a:rPr>
              <a:t>in Rel-17</a:t>
            </a:r>
            <a:endParaRPr kumimoji="1" lang="zh-CN" altLang="en-US" sz="4000" dirty="0">
              <a:solidFill>
                <a:schemeClr val="bg1"/>
              </a:solidFill>
              <a:latin typeface="vivo Bold"/>
              <a:ea typeface="vivo type CN简 Bold" panose="02000800000000000000" pitchFamily="50" charset="-122"/>
            </a:endParaRPr>
          </a:p>
        </p:txBody>
      </p:sp>
      <p:sp>
        <p:nvSpPr>
          <p:cNvPr id="8" name="文本占位符 18"/>
          <p:cNvSpPr txBox="1">
            <a:spLocks/>
          </p:cNvSpPr>
          <p:nvPr/>
        </p:nvSpPr>
        <p:spPr>
          <a:xfrm>
            <a:off x="816076" y="4808196"/>
            <a:ext cx="10799233" cy="14188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2000" dirty="0">
                <a:solidFill>
                  <a:schemeClr val="bg1"/>
                </a:solidFill>
                <a:latin typeface="vivo type CN简 Bold" panose="02000800000000000000" pitchFamily="50" charset="-122"/>
                <a:ea typeface="vivo type CN简 Bold" panose="02000800000000000000" pitchFamily="50" charset="-122"/>
              </a:rPr>
              <a:t> </a:t>
            </a:r>
            <a:endParaRPr kumimoji="1" lang="en-US" altLang="zh-CN" sz="2000" dirty="0" smtClean="0">
              <a:solidFill>
                <a:schemeClr val="bg1"/>
              </a:solidFill>
              <a:latin typeface="vivo type CN简 Bold" panose="02000800000000000000" pitchFamily="50" charset="-122"/>
              <a:ea typeface="vivo type CN简 Bold" panose="02000800000000000000" pitchFamily="50" charset="-122"/>
            </a:endParaRPr>
          </a:p>
          <a:p>
            <a:pPr marL="0" indent="0">
              <a:buNone/>
            </a:pPr>
            <a:r>
              <a:rPr kumimoji="1" lang="zh-CN" altLang="en-US" sz="2000" dirty="0" smtClean="0">
                <a:solidFill>
                  <a:schemeClr val="bg1"/>
                </a:solidFill>
                <a:latin typeface="vivo type CN简 Bold" panose="02000800000000000000" pitchFamily="50" charset="-122"/>
                <a:ea typeface="vivo type CN简 Bold" panose="02000800000000000000" pitchFamily="50" charset="-122"/>
              </a:rPr>
              <a:t> </a:t>
            </a:r>
            <a:endParaRPr kumimoji="1" lang="zh-CN" altLang="en-US" sz="2000" dirty="0">
              <a:solidFill>
                <a:schemeClr val="bg1"/>
              </a:solidFill>
              <a:latin typeface="vivo type CN简 Bold" panose="02000800000000000000" pitchFamily="50" charset="-122"/>
              <a:ea typeface="vivo type CN简 Bold" panose="02000800000000000000" pitchFamily="50" charset="-122"/>
            </a:endParaRPr>
          </a:p>
        </p:txBody>
      </p:sp>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9" name="文本框 5"/>
          <p:cNvSpPr txBox="1"/>
          <p:nvPr/>
        </p:nvSpPr>
        <p:spPr>
          <a:xfrm>
            <a:off x="0" y="3752165"/>
            <a:ext cx="408736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zh-CN" sz="2000" b="1" dirty="0">
                <a:solidFill>
                  <a:schemeClr val="bg1"/>
                </a:solidFill>
              </a:rPr>
              <a:t>3GPP TSG-RAN WG Meeting #</a:t>
            </a:r>
            <a:r>
              <a:rPr lang="en-GB" altLang="zh-CN" sz="2000" b="1" dirty="0" smtClean="0">
                <a:solidFill>
                  <a:schemeClr val="bg1"/>
                </a:solidFill>
              </a:rPr>
              <a:t>86</a:t>
            </a:r>
          </a:p>
          <a:p>
            <a:r>
              <a:rPr lang="en-GB" altLang="zh-CN" sz="2000" b="1" dirty="0" err="1">
                <a:solidFill>
                  <a:schemeClr val="bg1"/>
                </a:solidFill>
              </a:rPr>
              <a:t>Sitges</a:t>
            </a:r>
            <a:r>
              <a:rPr lang="en-GB" altLang="zh-CN" sz="2000" b="1" dirty="0">
                <a:solidFill>
                  <a:schemeClr val="bg1"/>
                </a:solidFill>
              </a:rPr>
              <a:t>, Spain, Dec 9th-12th, 2019</a:t>
            </a:r>
            <a:endParaRPr lang="zh-CN" altLang="en-US" sz="2000" dirty="0">
              <a:solidFill>
                <a:schemeClr val="bg1"/>
              </a:solidFill>
            </a:endParaRPr>
          </a:p>
        </p:txBody>
      </p:sp>
      <p:sp>
        <p:nvSpPr>
          <p:cNvPr id="10" name="文本框 2"/>
          <p:cNvSpPr txBox="1"/>
          <p:nvPr/>
        </p:nvSpPr>
        <p:spPr>
          <a:xfrm>
            <a:off x="9526576" y="3682581"/>
            <a:ext cx="21247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rPr>
              <a:t>RP-192544</a:t>
            </a:r>
            <a:endParaRPr lang="zh-CN" altLang="en-US" sz="2400" dirty="0">
              <a:solidFill>
                <a:schemeClr val="bg1"/>
              </a:solidFill>
            </a:endParaRPr>
          </a:p>
        </p:txBody>
      </p:sp>
    </p:spTree>
    <p:extLst>
      <p:ext uri="{BB962C8B-B14F-4D97-AF65-F5344CB8AC3E}">
        <p14:creationId xmlns:p14="http://schemas.microsoft.com/office/powerpoint/2010/main" val="2662769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1" y="349776"/>
            <a:ext cx="7432961"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kumimoji="1" lang="en-US" altLang="zh-CN" sz="2400" dirty="0">
                <a:solidFill>
                  <a:schemeClr val="bg1"/>
                </a:solidFill>
                <a:latin typeface="vivo Bold"/>
                <a:ea typeface="vivo type CN简 Bold" panose="02000800000000000000" pitchFamily="50" charset="-122"/>
              </a:rPr>
              <a:t>NR URLLC/IIOT enhancements</a:t>
            </a:r>
            <a:r>
              <a:rPr lang="en-US" altLang="zh-CN" sz="2400" dirty="0" smtClean="0">
                <a:solidFill>
                  <a:schemeClr val="bg1"/>
                </a:solidFill>
                <a:latin typeface="vivo Bold"/>
                <a:ea typeface="vivo type CN简 Regular" panose="02000500000000000000" pitchFamily="50" charset="-122"/>
              </a:rPr>
              <a:t>– Background</a:t>
            </a:r>
            <a:endParaRPr lang="zh-CN" altLang="en-US" sz="2400" dirty="0">
              <a:solidFill>
                <a:schemeClr val="bg1"/>
              </a:solidFill>
              <a:latin typeface="vivo Bold"/>
              <a:ea typeface="vivo type CN简 Regular" panose="02000500000000000000" pitchFamily="50" charset="-122"/>
            </a:endParaRPr>
          </a:p>
        </p:txBody>
      </p:sp>
      <p:sp>
        <p:nvSpPr>
          <p:cNvPr id="7" name="文本框 6">
            <a:extLst>
              <a:ext uri="{FF2B5EF4-FFF2-40B4-BE49-F238E27FC236}">
                <a16:creationId xmlns:a16="http://schemas.microsoft.com/office/drawing/2014/main" xmlns="" id="{0E0A4481-8443-4636-8411-D4E6D20AA186}"/>
              </a:ext>
            </a:extLst>
          </p:cNvPr>
          <p:cNvSpPr txBox="1"/>
          <p:nvPr/>
        </p:nvSpPr>
        <p:spPr>
          <a:xfrm>
            <a:off x="-86497" y="983881"/>
            <a:ext cx="12047837" cy="61350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800100" lvl="1" indent="-342900"/>
            <a:r>
              <a:rPr lang="en-US" altLang="en-US" sz="2000" dirty="0">
                <a:latin typeface="+mn-lt"/>
                <a:ea typeface="vivo type CN简 Light" panose="02000400000000000000" pitchFamily="50" charset="-122"/>
                <a:cs typeface="Times New Roman" pitchFamily="18" charset="0"/>
              </a:rPr>
              <a:t>Basic </a:t>
            </a:r>
            <a:r>
              <a:rPr lang="en-US" altLang="en-US" sz="2000" dirty="0" smtClean="0">
                <a:latin typeface="+mn-lt"/>
                <a:ea typeface="vivo type CN简 Light" panose="02000400000000000000" pitchFamily="50" charset="-122"/>
                <a:cs typeface="Times New Roman" pitchFamily="18" charset="0"/>
              </a:rPr>
              <a:t>URLLC features </a:t>
            </a:r>
            <a:r>
              <a:rPr lang="en-US" altLang="en-US" sz="2000" dirty="0">
                <a:latin typeface="+mn-lt"/>
                <a:ea typeface="vivo type CN简 Light" panose="02000400000000000000" pitchFamily="50" charset="-122"/>
                <a:cs typeface="Times New Roman" pitchFamily="18" charset="0"/>
              </a:rPr>
              <a:t>in Rel-15</a:t>
            </a:r>
          </a:p>
          <a:p>
            <a:pPr marL="1257300" lvl="2" indent="-342900"/>
            <a:r>
              <a:rPr lang="en-US" altLang="en-US" sz="1600" dirty="0" smtClean="0">
                <a:latin typeface="+mn-lt"/>
                <a:ea typeface="vivo type CN简 Light" panose="02000400000000000000" pitchFamily="50" charset="-122"/>
                <a:cs typeface="Times New Roman" pitchFamily="18" charset="0"/>
              </a:rPr>
              <a:t>Low latency</a:t>
            </a:r>
          </a:p>
          <a:p>
            <a:pPr marL="1714500" lvl="3" indent="-342900"/>
            <a:r>
              <a:rPr lang="en-US" altLang="en-US" sz="1400" dirty="0" smtClean="0">
                <a:latin typeface="+mn-lt"/>
                <a:ea typeface="vivo type CN简 Light" panose="02000400000000000000" pitchFamily="50" charset="-122"/>
                <a:cs typeface="Times New Roman" pitchFamily="18" charset="0"/>
              </a:rPr>
              <a:t> “mini-slot” based design for low latency</a:t>
            </a:r>
          </a:p>
          <a:p>
            <a:pPr marL="1714500" lvl="3" indent="-342900"/>
            <a:r>
              <a:rPr lang="en-US" altLang="en-US" sz="1400" dirty="0" smtClean="0">
                <a:latin typeface="+mn-lt"/>
                <a:ea typeface="vivo type CN简 Light" panose="02000400000000000000" pitchFamily="50" charset="-122"/>
                <a:cs typeface="Times New Roman" pitchFamily="18" charset="0"/>
              </a:rPr>
              <a:t>low latency and multiple scheduling requests</a:t>
            </a:r>
          </a:p>
          <a:p>
            <a:pPr marL="1714500" lvl="3" indent="-342900"/>
            <a:r>
              <a:rPr lang="en-US" altLang="en-US" sz="1400" dirty="0" smtClean="0">
                <a:ea typeface="vivo type CN简 Light" panose="02000400000000000000" pitchFamily="50" charset="-122"/>
                <a:cs typeface="Times New Roman" pitchFamily="18" charset="0"/>
              </a:rPr>
              <a:t>UL Configured </a:t>
            </a:r>
            <a:r>
              <a:rPr lang="en-US" altLang="en-US" sz="1400" dirty="0">
                <a:ea typeface="vivo type CN简 Light" panose="02000400000000000000" pitchFamily="50" charset="-122"/>
                <a:cs typeface="Times New Roman" pitchFamily="18" charset="0"/>
              </a:rPr>
              <a:t>grant</a:t>
            </a:r>
          </a:p>
          <a:p>
            <a:pPr marL="1714500" lvl="3" indent="-342900"/>
            <a:r>
              <a:rPr lang="en-US" altLang="en-US" sz="1400" dirty="0" smtClean="0">
                <a:latin typeface="+mn-lt"/>
                <a:ea typeface="vivo type CN简 Light" panose="02000400000000000000" pitchFamily="50" charset="-122"/>
                <a:cs typeface="Times New Roman" pitchFamily="18" charset="0"/>
              </a:rPr>
              <a:t>UE processing capability#2</a:t>
            </a:r>
          </a:p>
          <a:p>
            <a:pPr marL="1257300" lvl="2" indent="-342900"/>
            <a:r>
              <a:rPr lang="en-US" altLang="en-US" sz="1600" dirty="0" smtClean="0">
                <a:latin typeface="+mn-lt"/>
                <a:ea typeface="vivo type CN简 Light" panose="02000400000000000000" pitchFamily="50" charset="-122"/>
                <a:cs typeface="Times New Roman" pitchFamily="18" charset="0"/>
              </a:rPr>
              <a:t>High reliability: </a:t>
            </a:r>
            <a:r>
              <a:rPr lang="en-US" altLang="en-US" sz="1600" dirty="0">
                <a:ea typeface="vivo type CN简 Light" panose="02000400000000000000" pitchFamily="50" charset="-122"/>
                <a:cs typeface="Times New Roman" pitchFamily="18" charset="0"/>
              </a:rPr>
              <a:t>“URLLC specific” MCS table in DL and UL </a:t>
            </a:r>
            <a:endParaRPr lang="en-US" altLang="en-US" sz="1600" dirty="0" smtClean="0">
              <a:latin typeface="+mn-lt"/>
              <a:ea typeface="vivo type CN简 Light" panose="02000400000000000000" pitchFamily="50" charset="-122"/>
              <a:cs typeface="Times New Roman" pitchFamily="18" charset="0"/>
            </a:endParaRPr>
          </a:p>
          <a:p>
            <a:pPr marL="1257300" lvl="2" indent="-342900"/>
            <a:r>
              <a:rPr lang="en-US" altLang="en-US" sz="1600" dirty="0" smtClean="0">
                <a:latin typeface="+mn-lt"/>
                <a:ea typeface="vivo type CN简 Light" panose="02000400000000000000" pitchFamily="50" charset="-122"/>
                <a:cs typeface="Times New Roman" pitchFamily="18" charset="0"/>
              </a:rPr>
              <a:t>Inter-UE </a:t>
            </a:r>
            <a:r>
              <a:rPr lang="en-US" altLang="en-US" sz="1600" dirty="0" err="1" smtClean="0">
                <a:latin typeface="+mn-lt"/>
                <a:ea typeface="vivo type CN简 Light" panose="02000400000000000000" pitchFamily="50" charset="-122"/>
                <a:cs typeface="Times New Roman" pitchFamily="18" charset="0"/>
              </a:rPr>
              <a:t>eMBB&amp;URLLC</a:t>
            </a:r>
            <a:r>
              <a:rPr lang="en-US" altLang="en-US" sz="1600" dirty="0" smtClean="0">
                <a:latin typeface="+mn-lt"/>
                <a:ea typeface="vivo type CN简 Light" panose="02000400000000000000" pitchFamily="50" charset="-122"/>
                <a:cs typeface="Times New Roman" pitchFamily="18" charset="0"/>
              </a:rPr>
              <a:t> multiplexing: DL preemption, CBG…</a:t>
            </a:r>
          </a:p>
          <a:p>
            <a:pPr marL="800100" lvl="1" indent="-342900"/>
            <a:r>
              <a:rPr lang="en-US" altLang="en-US" sz="2000" dirty="0" smtClean="0">
                <a:latin typeface="+mn-lt"/>
                <a:ea typeface="vivo type CN简 Light" panose="02000400000000000000" pitchFamily="50" charset="-122"/>
                <a:cs typeface="Times New Roman" pitchFamily="18" charset="0"/>
              </a:rPr>
              <a:t>Enhanced URLLC/IIOT </a:t>
            </a:r>
            <a:r>
              <a:rPr lang="en-US" altLang="en-US" sz="2000" dirty="0">
                <a:latin typeface="+mn-lt"/>
                <a:ea typeface="vivo type CN简 Light" panose="02000400000000000000" pitchFamily="50" charset="-122"/>
                <a:cs typeface="Times New Roman" pitchFamily="18" charset="0"/>
              </a:rPr>
              <a:t>features provided in </a:t>
            </a:r>
            <a:r>
              <a:rPr lang="en-US" altLang="en-US" sz="2000" dirty="0" smtClean="0">
                <a:latin typeface="+mn-lt"/>
                <a:ea typeface="vivo type CN简 Light" panose="02000400000000000000" pitchFamily="50" charset="-122"/>
                <a:cs typeface="Times New Roman" pitchFamily="18" charset="0"/>
              </a:rPr>
              <a:t>Rel-16</a:t>
            </a:r>
          </a:p>
          <a:p>
            <a:pPr marL="1200150" lvl="2" indent="-342900"/>
            <a:r>
              <a:rPr lang="en-US" altLang="en-US" sz="1800" dirty="0" smtClean="0">
                <a:latin typeface="+mn-lt"/>
                <a:ea typeface="vivo type CN简 Light" panose="02000400000000000000" pitchFamily="50" charset="-122"/>
                <a:cs typeface="Times New Roman" pitchFamily="18" charset="0"/>
              </a:rPr>
              <a:t>Lower latency</a:t>
            </a:r>
          </a:p>
          <a:p>
            <a:pPr marL="1657350" lvl="3" indent="-342900"/>
            <a:r>
              <a:rPr lang="en-US" altLang="en-US" sz="1600" dirty="0" smtClean="0">
                <a:latin typeface="+mn-lt"/>
                <a:ea typeface="vivo type CN简 Light" panose="02000400000000000000" pitchFamily="50" charset="-122"/>
                <a:cs typeface="Times New Roman" pitchFamily="18" charset="0"/>
              </a:rPr>
              <a:t>Multiple HARQ-ACK within a slot</a:t>
            </a:r>
          </a:p>
          <a:p>
            <a:pPr marL="1200150" lvl="2" indent="-342900"/>
            <a:r>
              <a:rPr lang="en-US" altLang="en-US" sz="1800" dirty="0" smtClean="0">
                <a:latin typeface="+mn-lt"/>
                <a:ea typeface="vivo type CN简 Light" panose="02000400000000000000" pitchFamily="50" charset="-122"/>
                <a:cs typeface="Times New Roman" pitchFamily="18" charset="0"/>
              </a:rPr>
              <a:t>Higher reliability</a:t>
            </a:r>
          </a:p>
          <a:p>
            <a:pPr marL="1657350" lvl="3" indent="-342900"/>
            <a:r>
              <a:rPr lang="en-US" altLang="en-US" sz="1600" dirty="0" smtClean="0">
                <a:latin typeface="+mn-lt"/>
                <a:ea typeface="vivo type CN简 Light" panose="02000400000000000000" pitchFamily="50" charset="-122"/>
                <a:cs typeface="Times New Roman" pitchFamily="18" charset="0"/>
              </a:rPr>
              <a:t>Compact DCI, </a:t>
            </a:r>
            <a:r>
              <a:rPr lang="en-US" altLang="en-US" sz="1600" dirty="0">
                <a:ea typeface="vivo type CN简 Light" panose="02000400000000000000" pitchFamily="50" charset="-122"/>
                <a:cs typeface="Times New Roman" pitchFamily="18" charset="0"/>
              </a:rPr>
              <a:t>I</a:t>
            </a:r>
            <a:r>
              <a:rPr lang="en-US" altLang="en-US" sz="1600" dirty="0" smtClean="0">
                <a:ea typeface="vivo type CN简 Light" panose="02000400000000000000" pitchFamily="50" charset="-122"/>
                <a:cs typeface="Times New Roman" pitchFamily="18" charset="0"/>
              </a:rPr>
              <a:t>ncreased </a:t>
            </a:r>
            <a:r>
              <a:rPr lang="en-US" altLang="en-US" sz="1600" dirty="0">
                <a:ea typeface="vivo type CN简 Light" panose="02000400000000000000" pitchFamily="50" charset="-122"/>
                <a:cs typeface="Times New Roman" pitchFamily="18" charset="0"/>
              </a:rPr>
              <a:t>PDCCH monitoring </a:t>
            </a:r>
            <a:r>
              <a:rPr lang="en-US" altLang="en-US" sz="1600" dirty="0" smtClean="0">
                <a:ea typeface="vivo type CN简 Light" panose="02000400000000000000" pitchFamily="50" charset="-122"/>
                <a:cs typeface="Times New Roman" pitchFamily="18" charset="0"/>
              </a:rPr>
              <a:t>capability, “mini-slot” based PUSCH repetition, enhanced PDCP duplication, multi-TRP based PDSCH…</a:t>
            </a:r>
            <a:endParaRPr lang="en-US" altLang="en-US" sz="1600" dirty="0" smtClean="0">
              <a:latin typeface="+mn-lt"/>
              <a:ea typeface="vivo type CN简 Light" panose="02000400000000000000" pitchFamily="50" charset="-122"/>
              <a:cs typeface="Times New Roman" pitchFamily="18" charset="0"/>
            </a:endParaRPr>
          </a:p>
          <a:p>
            <a:pPr marL="1200150" lvl="2" indent="-342900"/>
            <a:r>
              <a:rPr lang="en-US" altLang="en-US" sz="1800" dirty="0">
                <a:latin typeface="+mn-lt"/>
                <a:ea typeface="vivo type CN简 Light" panose="02000400000000000000" pitchFamily="50" charset="-122"/>
                <a:cs typeface="Times New Roman" pitchFamily="18" charset="0"/>
              </a:rPr>
              <a:t>Enhanced intra-UE </a:t>
            </a:r>
            <a:r>
              <a:rPr lang="en-US" altLang="en-US" sz="1800" dirty="0" err="1">
                <a:latin typeface="+mn-lt"/>
                <a:ea typeface="vivo type CN简 Light" panose="02000400000000000000" pitchFamily="50" charset="-122"/>
                <a:cs typeface="Times New Roman" pitchFamily="18" charset="0"/>
              </a:rPr>
              <a:t>eMBB&amp;URLLC</a:t>
            </a:r>
            <a:r>
              <a:rPr lang="en-US" altLang="en-US" sz="1800" dirty="0">
                <a:latin typeface="+mn-lt"/>
                <a:ea typeface="vivo type CN简 Light" panose="02000400000000000000" pitchFamily="50" charset="-122"/>
                <a:cs typeface="Times New Roman" pitchFamily="18" charset="0"/>
              </a:rPr>
              <a:t> multiplexing </a:t>
            </a:r>
          </a:p>
          <a:p>
            <a:pPr marL="1657350" lvl="3" indent="-342900"/>
            <a:r>
              <a:rPr lang="en-US" altLang="en-US" sz="1600" dirty="0" smtClean="0">
                <a:latin typeface="+mn-lt"/>
                <a:ea typeface="vivo type CN简 Light" panose="02000400000000000000" pitchFamily="50" charset="-122"/>
                <a:cs typeface="Times New Roman" pitchFamily="18" charset="0"/>
              </a:rPr>
              <a:t>Two HARQ-ACK codebooks,</a:t>
            </a:r>
            <a:r>
              <a:rPr lang="en-US" altLang="en-US" sz="1600" dirty="0">
                <a:latin typeface="+mn-lt"/>
                <a:ea typeface="vivo type CN简 Light" panose="02000400000000000000" pitchFamily="50" charset="-122"/>
                <a:cs typeface="Times New Roman" pitchFamily="18" charset="0"/>
              </a:rPr>
              <a:t> m</a:t>
            </a:r>
            <a:r>
              <a:rPr lang="en-US" altLang="en-US" sz="1600" dirty="0" smtClean="0">
                <a:latin typeface="+mn-lt"/>
                <a:ea typeface="vivo type CN简 Light" panose="02000400000000000000" pitchFamily="50" charset="-122"/>
                <a:cs typeface="Times New Roman" pitchFamily="18" charset="0"/>
              </a:rPr>
              <a:t>ultiple active configured grant, intra-UE prioritization of UL data/control</a:t>
            </a:r>
            <a:endParaRPr lang="en-US" altLang="en-US" sz="1600" dirty="0">
              <a:latin typeface="+mn-lt"/>
              <a:ea typeface="vivo type CN简 Light" panose="02000400000000000000" pitchFamily="50" charset="-122"/>
              <a:cs typeface="Times New Roman" pitchFamily="18" charset="0"/>
            </a:endParaRPr>
          </a:p>
          <a:p>
            <a:pPr marL="1200150" lvl="2" indent="-342900"/>
            <a:r>
              <a:rPr lang="en-US" altLang="en-US" sz="1800" dirty="0">
                <a:latin typeface="+mn-lt"/>
                <a:ea typeface="vivo type CN简 Light" panose="02000400000000000000" pitchFamily="50" charset="-122"/>
                <a:cs typeface="Times New Roman" pitchFamily="18" charset="0"/>
              </a:rPr>
              <a:t>Enhanced Inter-UE </a:t>
            </a:r>
            <a:r>
              <a:rPr lang="en-US" altLang="en-US" sz="1800" dirty="0" err="1">
                <a:latin typeface="+mn-lt"/>
                <a:ea typeface="vivo type CN简 Light" panose="02000400000000000000" pitchFamily="50" charset="-122"/>
                <a:cs typeface="Times New Roman" pitchFamily="18" charset="0"/>
              </a:rPr>
              <a:t>eMBB&amp;URLLC</a:t>
            </a:r>
            <a:r>
              <a:rPr lang="en-US" altLang="en-US" sz="1800" dirty="0">
                <a:latin typeface="+mn-lt"/>
                <a:ea typeface="vivo type CN简 Light" panose="02000400000000000000" pitchFamily="50" charset="-122"/>
                <a:cs typeface="Times New Roman" pitchFamily="18" charset="0"/>
              </a:rPr>
              <a:t> multiplexing </a:t>
            </a:r>
            <a:endParaRPr lang="en-US" altLang="en-US" sz="1800" dirty="0" smtClean="0">
              <a:latin typeface="+mn-lt"/>
              <a:ea typeface="vivo type CN简 Light" panose="02000400000000000000" pitchFamily="50" charset="-122"/>
              <a:cs typeface="Times New Roman" pitchFamily="18" charset="0"/>
            </a:endParaRPr>
          </a:p>
          <a:p>
            <a:pPr marL="1657350" lvl="3" indent="-342900"/>
            <a:r>
              <a:rPr lang="en-US" altLang="en-US" sz="1600" dirty="0" smtClean="0">
                <a:latin typeface="+mn-lt"/>
                <a:ea typeface="vivo type CN简 Light" panose="02000400000000000000" pitchFamily="50" charset="-122"/>
                <a:cs typeface="Times New Roman" pitchFamily="18" charset="0"/>
              </a:rPr>
              <a:t>UL cancelation indication, enhanced UL power control</a:t>
            </a:r>
          </a:p>
          <a:p>
            <a:pPr marL="1200150" lvl="2" indent="-342900"/>
            <a:r>
              <a:rPr lang="en-GB" altLang="zh-CN" sz="1800" dirty="0" smtClean="0">
                <a:latin typeface="+mn-lt"/>
                <a:ea typeface="vivo type CN简 Light" panose="02000400000000000000" pitchFamily="50" charset="-122"/>
                <a:cs typeface="Times New Roman" pitchFamily="18" charset="0"/>
              </a:rPr>
              <a:t>Enhanced support of time-Sensitive Communications</a:t>
            </a:r>
          </a:p>
          <a:p>
            <a:pPr marL="1657350" lvl="3" indent="-342900"/>
            <a:r>
              <a:rPr lang="en-GB" altLang="zh-CN" sz="1600" dirty="0"/>
              <a:t>Ethernet header </a:t>
            </a:r>
            <a:r>
              <a:rPr lang="en-GB" altLang="zh-CN" sz="1600" dirty="0" smtClean="0"/>
              <a:t>compression, </a:t>
            </a:r>
            <a:r>
              <a:rPr lang="en-GB" altLang="en-US" sz="1600" dirty="0" smtClean="0">
                <a:latin typeface="+mn-lt"/>
                <a:ea typeface="vivo type CN简 Light" panose="02000400000000000000" pitchFamily="50" charset="-122"/>
                <a:cs typeface="Times New Roman" pitchFamily="18" charset="0"/>
              </a:rPr>
              <a:t>DL SPS enhancements, e.g. shorter periodicity, multiple DL SPS…</a:t>
            </a:r>
            <a:endParaRPr lang="en-US" altLang="en-US" sz="1600" dirty="0">
              <a:latin typeface="+mn-lt"/>
              <a:ea typeface="vivo type CN简 Light" panose="02000400000000000000" pitchFamily="50" charset="-122"/>
              <a:cs typeface="Times New Roman" pitchFamily="18" charset="0"/>
            </a:endParaRPr>
          </a:p>
          <a:p>
            <a:pPr marL="1200150" lvl="2" indent="-342900"/>
            <a:endParaRPr lang="en-US" altLang="en-US" dirty="0">
              <a:latin typeface="+mn-lt"/>
              <a:ea typeface="vivo type CN简 Light" panose="02000400000000000000" pitchFamily="50" charset="-122"/>
              <a:cs typeface="Times New Roman" pitchFamily="18" charset="0"/>
            </a:endParaRPr>
          </a:p>
        </p:txBody>
      </p:sp>
    </p:spTree>
    <p:extLst>
      <p:ext uri="{BB962C8B-B14F-4D97-AF65-F5344CB8AC3E}">
        <p14:creationId xmlns:p14="http://schemas.microsoft.com/office/powerpoint/2010/main" val="286085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0" y="349776"/>
            <a:ext cx="7371177"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Further enhanced URLLC/IIOT - PHY layer aspects</a:t>
            </a:r>
            <a:endParaRPr lang="zh-CN" altLang="en-US" sz="2400" dirty="0">
              <a:solidFill>
                <a:schemeClr val="bg1"/>
              </a:solidFill>
              <a:latin typeface="vivo Bold"/>
              <a:ea typeface="vivo type CN简 Regular" panose="02000500000000000000" pitchFamily="50" charset="-122"/>
            </a:endParaRPr>
          </a:p>
        </p:txBody>
      </p:sp>
      <p:sp>
        <p:nvSpPr>
          <p:cNvPr id="7" name="文本框 6">
            <a:extLst>
              <a:ext uri="{FF2B5EF4-FFF2-40B4-BE49-F238E27FC236}">
                <a16:creationId xmlns="" xmlns:a16="http://schemas.microsoft.com/office/drawing/2014/main" id="{0E0A4481-8443-4636-8411-D4E6D20AA186}"/>
              </a:ext>
            </a:extLst>
          </p:cNvPr>
          <p:cNvSpPr txBox="1"/>
          <p:nvPr/>
        </p:nvSpPr>
        <p:spPr>
          <a:xfrm>
            <a:off x="46298" y="1170173"/>
            <a:ext cx="12047837" cy="53522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800100" lvl="1" indent="-342900"/>
            <a:r>
              <a:rPr lang="en-US" altLang="zh-CN" sz="2000" dirty="0" smtClean="0">
                <a:latin typeface="+mn-lt"/>
                <a:ea typeface="vivo type CN简 Light" panose="02000400000000000000" pitchFamily="50" charset="-122"/>
                <a:cs typeface="Times New Roman" pitchFamily="18" charset="0"/>
              </a:rPr>
              <a:t>Further latency reduction</a:t>
            </a:r>
          </a:p>
          <a:p>
            <a:pPr marL="1200150" lvl="2" indent="-342900"/>
            <a:r>
              <a:rPr lang="en-US" altLang="zh-CN" sz="1600" dirty="0" smtClean="0">
                <a:latin typeface="+mn-lt"/>
                <a:ea typeface="vivo type CN简 Light" panose="02000400000000000000" pitchFamily="50" charset="-122"/>
                <a:cs typeface="Times New Roman" pitchFamily="18" charset="0"/>
              </a:rPr>
              <a:t>Specify further improved </a:t>
            </a:r>
            <a:r>
              <a:rPr lang="en-GB" altLang="zh-CN" sz="1600" dirty="0">
                <a:latin typeface="+mn-lt"/>
                <a:ea typeface="vivo type CN简 Light" panose="02000400000000000000" pitchFamily="50" charset="-122"/>
                <a:cs typeface="Times New Roman" pitchFamily="18" charset="0"/>
              </a:rPr>
              <a:t>DL SPS adaptive to the TSN traffic patterns</a:t>
            </a:r>
          </a:p>
          <a:p>
            <a:pPr marL="1714500" lvl="3" indent="-342900"/>
            <a:r>
              <a:rPr lang="en-GB" altLang="zh-CN" sz="1600" dirty="0">
                <a:latin typeface="+mn-lt"/>
                <a:ea typeface="vivo type CN简 Light" panose="02000400000000000000" pitchFamily="50" charset="-122"/>
                <a:cs typeface="Times New Roman" pitchFamily="18" charset="0"/>
              </a:rPr>
              <a:t>DL SPS periodicity shorter than one slot and potential SPS </a:t>
            </a:r>
            <a:r>
              <a:rPr lang="en-GB" altLang="zh-CN" sz="1600" dirty="0" smtClean="0">
                <a:latin typeface="+mn-lt"/>
                <a:ea typeface="vivo type CN简 Light" panose="02000400000000000000" pitchFamily="50" charset="-122"/>
                <a:cs typeface="Times New Roman" pitchFamily="18" charset="0"/>
              </a:rPr>
              <a:t>skipping</a:t>
            </a:r>
          </a:p>
          <a:p>
            <a:pPr marL="1200150" lvl="2" indent="-342900"/>
            <a:r>
              <a:rPr lang="en-GB" altLang="zh-CN" sz="1600" dirty="0">
                <a:latin typeface="+mn-lt"/>
                <a:ea typeface="vivo type CN简 Light" panose="02000400000000000000" pitchFamily="50" charset="-122"/>
                <a:cs typeface="Times New Roman" pitchFamily="18" charset="0"/>
              </a:rPr>
              <a:t>Minimize/remove the DL/UL scheduling restrictions for URLLC traffics due to measurement occasions, e.g. measurement gap, SMTC, </a:t>
            </a:r>
            <a:r>
              <a:rPr lang="en-GB" altLang="zh-CN" sz="1600" dirty="0" err="1" smtClean="0">
                <a:latin typeface="+mn-lt"/>
                <a:ea typeface="vivo type CN简 Light" panose="02000400000000000000" pitchFamily="50" charset="-122"/>
                <a:cs typeface="Times New Roman" pitchFamily="18" charset="0"/>
              </a:rPr>
              <a:t>etc</a:t>
            </a:r>
            <a:endParaRPr lang="en-GB" altLang="zh-CN" sz="1600" dirty="0" smtClean="0">
              <a:latin typeface="+mn-lt"/>
              <a:ea typeface="vivo type CN简 Light" panose="02000400000000000000" pitchFamily="50" charset="-122"/>
              <a:cs typeface="Times New Roman" pitchFamily="18" charset="0"/>
            </a:endParaRPr>
          </a:p>
          <a:p>
            <a:pPr marL="1200150" lvl="2" indent="-342900"/>
            <a:r>
              <a:rPr lang="en-US" altLang="zh-CN" sz="1600" dirty="0" smtClean="0">
                <a:ea typeface="vivo type CN简 Light" panose="02000400000000000000" pitchFamily="50" charset="-122"/>
                <a:cs typeface="Times New Roman" pitchFamily="18" charset="0"/>
              </a:rPr>
              <a:t>Study and specify faster </a:t>
            </a:r>
            <a:r>
              <a:rPr lang="en-US" altLang="zh-CN" sz="1600" dirty="0">
                <a:ea typeface="vivo type CN简 Light" panose="02000400000000000000" pitchFamily="50" charset="-122"/>
                <a:cs typeface="Times New Roman" pitchFamily="18" charset="0"/>
              </a:rPr>
              <a:t>L1 processing timeline, </a:t>
            </a:r>
            <a:r>
              <a:rPr lang="en-US" altLang="zh-CN" sz="1600" dirty="0" smtClean="0">
                <a:ea typeface="vivo type CN简 Light" panose="02000400000000000000" pitchFamily="50" charset="-122"/>
                <a:cs typeface="Times New Roman" pitchFamily="18" charset="0"/>
              </a:rPr>
              <a:t>i.e. processing capability #3</a:t>
            </a:r>
            <a:endParaRPr lang="en-GB" altLang="zh-CN" sz="1600" dirty="0" smtClean="0">
              <a:latin typeface="+mn-lt"/>
              <a:ea typeface="vivo type CN简 Light" panose="02000400000000000000" pitchFamily="50" charset="-122"/>
              <a:cs typeface="Times New Roman" pitchFamily="18" charset="0"/>
            </a:endParaRPr>
          </a:p>
          <a:p>
            <a:pPr marL="800100" lvl="1" indent="-342900"/>
            <a:r>
              <a:rPr lang="en-GB" altLang="zh-CN" sz="2000" dirty="0" smtClean="0">
                <a:latin typeface="+mn-lt"/>
                <a:ea typeface="vivo type CN简 Light" panose="02000400000000000000" pitchFamily="50" charset="-122"/>
                <a:cs typeface="Times New Roman" pitchFamily="18" charset="0"/>
              </a:rPr>
              <a:t>Further reliability enhancements</a:t>
            </a:r>
          </a:p>
          <a:p>
            <a:pPr marL="1200150" lvl="2" indent="-342900"/>
            <a:r>
              <a:rPr lang="en-US" altLang="zh-CN" sz="1600" dirty="0">
                <a:ea typeface="vivo type CN简 Light" panose="02000400000000000000" pitchFamily="50" charset="-122"/>
                <a:cs typeface="Times New Roman" pitchFamily="18" charset="0"/>
              </a:rPr>
              <a:t>PDSCH reliability </a:t>
            </a:r>
            <a:r>
              <a:rPr lang="en-US" altLang="zh-CN" sz="1600" dirty="0" smtClean="0">
                <a:ea typeface="vivo type CN简 Light" panose="02000400000000000000" pitchFamily="50" charset="-122"/>
                <a:cs typeface="Times New Roman" pitchFamily="18" charset="0"/>
              </a:rPr>
              <a:t>enhancements for single TRP, </a:t>
            </a:r>
            <a:r>
              <a:rPr lang="en-US" altLang="zh-CN" sz="1600" dirty="0" smtClean="0">
                <a:ea typeface="vivo type CN简 Light" panose="02000400000000000000" pitchFamily="50" charset="-122"/>
                <a:cs typeface="Times New Roman" pitchFamily="18" charset="0"/>
              </a:rPr>
              <a:t>e.g. </a:t>
            </a:r>
            <a:r>
              <a:rPr lang="en-GB" altLang="zh-CN" sz="1600" dirty="0">
                <a:ea typeface="vivo type CN简 Light" panose="02000400000000000000" pitchFamily="50" charset="-122"/>
                <a:cs typeface="Times New Roman" pitchFamily="18" charset="0"/>
              </a:rPr>
              <a:t>s</a:t>
            </a:r>
            <a:r>
              <a:rPr lang="en-GB" altLang="zh-CN" sz="1600" dirty="0" smtClean="0">
                <a:ea typeface="vivo type CN简 Light" panose="02000400000000000000" pitchFamily="50" charset="-122"/>
                <a:cs typeface="Times New Roman" pitchFamily="18" charset="0"/>
              </a:rPr>
              <a:t>upport </a:t>
            </a:r>
            <a:r>
              <a:rPr lang="en-GB" altLang="zh-CN" sz="1600" dirty="0">
                <a:ea typeface="vivo type CN简 Light" panose="02000400000000000000" pitchFamily="50" charset="-122"/>
                <a:cs typeface="Times New Roman" pitchFamily="18" charset="0"/>
              </a:rPr>
              <a:t>of mini-slot level PDSCH </a:t>
            </a:r>
            <a:r>
              <a:rPr lang="en-GB" altLang="zh-CN" sz="1600" dirty="0" smtClean="0">
                <a:ea typeface="vivo type CN简 Light" panose="02000400000000000000" pitchFamily="50" charset="-122"/>
                <a:cs typeface="Times New Roman" pitchFamily="18" charset="0"/>
              </a:rPr>
              <a:t>repetition allowing across slot boundary </a:t>
            </a:r>
            <a:endParaRPr lang="en-GB" altLang="zh-CN" sz="1600" dirty="0" smtClean="0">
              <a:ea typeface="vivo type CN简 Light" panose="02000400000000000000" pitchFamily="50" charset="-122"/>
              <a:cs typeface="Times New Roman" pitchFamily="18" charset="0"/>
            </a:endParaRPr>
          </a:p>
          <a:p>
            <a:pPr marL="1200150" lvl="2" indent="-342900"/>
            <a:r>
              <a:rPr lang="en-US" altLang="zh-CN" sz="1600" dirty="0" smtClean="0">
                <a:ea typeface="vivo type CN简 Light" panose="02000400000000000000" pitchFamily="50" charset="-122"/>
                <a:cs typeface="Times New Roman" pitchFamily="18" charset="0"/>
              </a:rPr>
              <a:t>HARQ-ACK feedback </a:t>
            </a:r>
            <a:r>
              <a:rPr lang="en-US" altLang="zh-CN" sz="1600" dirty="0" smtClean="0">
                <a:ea typeface="vivo type CN简 Light" panose="02000400000000000000" pitchFamily="50" charset="-122"/>
                <a:cs typeface="Times New Roman" pitchFamily="18" charset="0"/>
              </a:rPr>
              <a:t>enhancements</a:t>
            </a:r>
          </a:p>
          <a:p>
            <a:pPr marL="1200150" lvl="2" indent="-342900"/>
            <a:r>
              <a:rPr lang="en-US" altLang="zh-CN" sz="1600" dirty="0" smtClean="0">
                <a:ea typeface="vivo type CN简 Light" panose="02000400000000000000" pitchFamily="50" charset="-122"/>
                <a:cs typeface="Times New Roman" pitchFamily="18" charset="0"/>
              </a:rPr>
              <a:t>Note: the following are to be included in Rel-17 MIMO WID</a:t>
            </a:r>
          </a:p>
          <a:p>
            <a:pPr marL="1657350" lvl="3" indent="-342900"/>
            <a:r>
              <a:rPr lang="en-US" altLang="zh-CN" sz="1600" dirty="0" smtClean="0">
                <a:ea typeface="vivo type CN简 Light" panose="02000400000000000000" pitchFamily="50" charset="-122"/>
                <a:cs typeface="Times New Roman" pitchFamily="18" charset="0"/>
              </a:rPr>
              <a:t>Further </a:t>
            </a:r>
            <a:r>
              <a:rPr lang="en-US" altLang="zh-CN" sz="1600" dirty="0">
                <a:ea typeface="vivo type CN简 Light" panose="02000400000000000000" pitchFamily="50" charset="-122"/>
                <a:cs typeface="Times New Roman" pitchFamily="18" charset="0"/>
              </a:rPr>
              <a:t>enhanced multi-TRP operation for reliability </a:t>
            </a:r>
            <a:endParaRPr lang="en-US" altLang="zh-CN" sz="1600" dirty="0" smtClean="0">
              <a:ea typeface="vivo type CN简 Light" panose="02000400000000000000" pitchFamily="50" charset="-122"/>
              <a:cs typeface="Times New Roman" pitchFamily="18" charset="0"/>
            </a:endParaRPr>
          </a:p>
          <a:p>
            <a:pPr marL="1657350" lvl="3" indent="-342900"/>
            <a:r>
              <a:rPr lang="en-US" altLang="zh-CN" sz="1600" dirty="0" smtClean="0">
                <a:ea typeface="vivo type CN简 Light" panose="02000400000000000000" pitchFamily="50" charset="-122"/>
                <a:cs typeface="Times New Roman" pitchFamily="18" charset="0"/>
              </a:rPr>
              <a:t>CSI </a:t>
            </a:r>
            <a:r>
              <a:rPr lang="en-US" altLang="zh-CN" sz="1600" dirty="0">
                <a:ea typeface="vivo type CN简 Light" panose="02000400000000000000" pitchFamily="50" charset="-122"/>
                <a:cs typeface="Times New Roman" pitchFamily="18" charset="0"/>
              </a:rPr>
              <a:t>measurement reporting enhancements </a:t>
            </a:r>
            <a:r>
              <a:rPr lang="en-US" altLang="zh-CN" sz="1600" dirty="0" smtClean="0">
                <a:ea typeface="vivo type CN简 Light" panose="02000400000000000000" pitchFamily="50" charset="-122"/>
                <a:cs typeface="Times New Roman" pitchFamily="18" charset="0"/>
              </a:rPr>
              <a:t>for URLLC</a:t>
            </a:r>
            <a:endParaRPr lang="en-US" altLang="zh-CN" dirty="0" smtClean="0">
              <a:ea typeface="vivo type CN简 Light" panose="02000400000000000000" pitchFamily="50" charset="-122"/>
              <a:cs typeface="Times New Roman" pitchFamily="18" charset="0"/>
            </a:endParaRPr>
          </a:p>
          <a:p>
            <a:pPr marL="800100" lvl="1" indent="-342900"/>
            <a:r>
              <a:rPr lang="en-GB" altLang="zh-CN" sz="2000" dirty="0" smtClean="0">
                <a:latin typeface="+mn-lt"/>
                <a:ea typeface="vivo type CN简 Light" panose="02000400000000000000" pitchFamily="50" charset="-122"/>
                <a:cs typeface="Times New Roman" pitchFamily="18" charset="0"/>
              </a:rPr>
              <a:t>Specify enhanced intra-UE multiplexing of different services</a:t>
            </a:r>
          </a:p>
          <a:p>
            <a:pPr lvl="2"/>
            <a:r>
              <a:rPr lang="en-GB" altLang="zh-CN" sz="1800" dirty="0" smtClean="0">
                <a:latin typeface="+mn-lt"/>
                <a:ea typeface="vivo type CN简 Light" panose="02000400000000000000" pitchFamily="50" charset="-122"/>
                <a:cs typeface="Times New Roman" pitchFamily="18" charset="0"/>
              </a:rPr>
              <a:t>Intra-UE </a:t>
            </a:r>
            <a:r>
              <a:rPr lang="en-GB" altLang="zh-CN" sz="1800" dirty="0">
                <a:latin typeface="+mn-lt"/>
                <a:ea typeface="vivo type CN简 Light" panose="02000400000000000000" pitchFamily="50" charset="-122"/>
                <a:cs typeface="Times New Roman" pitchFamily="18" charset="0"/>
              </a:rPr>
              <a:t>multiplexing of different services, including UL control and data channels</a:t>
            </a:r>
            <a:endParaRPr lang="zh-CN" altLang="zh-CN" sz="1800" dirty="0">
              <a:latin typeface="+mn-lt"/>
              <a:ea typeface="vivo type CN简 Light" panose="02000400000000000000" pitchFamily="50" charset="-122"/>
              <a:cs typeface="Times New Roman" pitchFamily="18" charset="0"/>
            </a:endParaRPr>
          </a:p>
          <a:p>
            <a:pPr lvl="2"/>
            <a:r>
              <a:rPr lang="en-GB" altLang="zh-CN" sz="1800" dirty="0" smtClean="0">
                <a:latin typeface="+mn-lt"/>
                <a:ea typeface="vivo type CN简 Light" panose="02000400000000000000" pitchFamily="50" charset="-122"/>
                <a:cs typeface="Times New Roman" pitchFamily="18" charset="0"/>
              </a:rPr>
              <a:t>Support </a:t>
            </a:r>
            <a:r>
              <a:rPr lang="en-GB" altLang="zh-CN" sz="1800" dirty="0">
                <a:latin typeface="+mn-lt"/>
                <a:ea typeface="vivo type CN简 Light" panose="02000400000000000000" pitchFamily="50" charset="-122"/>
                <a:cs typeface="Times New Roman" pitchFamily="18" charset="0"/>
              </a:rPr>
              <a:t>of </a:t>
            </a:r>
            <a:r>
              <a:rPr lang="en-GB" altLang="zh-CN" sz="1800" dirty="0" smtClean="0">
                <a:latin typeface="+mn-lt"/>
                <a:ea typeface="vivo type CN简 Light" panose="02000400000000000000" pitchFamily="50" charset="-122"/>
                <a:cs typeface="Times New Roman" pitchFamily="18" charset="0"/>
              </a:rPr>
              <a:t>efficient out-of-order PDSCH-to-HARQ and PUSCH scheduling </a:t>
            </a:r>
          </a:p>
          <a:p>
            <a:pPr marL="800100" lvl="1" indent="-342900"/>
            <a:r>
              <a:rPr lang="en-GB" altLang="zh-CN" sz="2000" dirty="0" smtClean="0">
                <a:ea typeface="vivo type CN简 Light" panose="02000400000000000000" pitchFamily="50" charset="-122"/>
                <a:cs typeface="Times New Roman" pitchFamily="18" charset="0"/>
              </a:rPr>
              <a:t>Study </a:t>
            </a:r>
            <a:r>
              <a:rPr lang="en-GB" altLang="zh-CN" sz="2000" dirty="0">
                <a:ea typeface="vivo type CN简 Light" panose="02000400000000000000" pitchFamily="50" charset="-122"/>
                <a:cs typeface="Times New Roman" pitchFamily="18" charset="0"/>
              </a:rPr>
              <a:t>and specify necessary enhancements to enable IIOT/URLLC over unlicensed spectrum, e.g.</a:t>
            </a:r>
          </a:p>
          <a:p>
            <a:pPr marL="1257300" lvl="2" indent="-342900"/>
            <a:r>
              <a:rPr lang="en-GB" altLang="zh-CN" sz="1800" dirty="0">
                <a:ea typeface="vivo type CN简 Light" panose="02000400000000000000" pitchFamily="50" charset="-122"/>
                <a:cs typeface="Times New Roman" pitchFamily="18" charset="0"/>
              </a:rPr>
              <a:t>Enhanced FBE channel access, enhanced configured grant/SPS for unlicensed band operation, wideband unlicensed spectrum operation, </a:t>
            </a:r>
            <a:r>
              <a:rPr lang="en-GB" altLang="zh-CN" sz="1800" dirty="0" err="1">
                <a:ea typeface="vivo type CN简 Light" panose="02000400000000000000" pitchFamily="50" charset="-122"/>
                <a:cs typeface="Times New Roman" pitchFamily="18" charset="0"/>
              </a:rPr>
              <a:t>etc</a:t>
            </a:r>
            <a:r>
              <a:rPr lang="en-US" altLang="zh-CN" sz="1800" dirty="0">
                <a:ea typeface="vivo type CN简 Light" panose="02000400000000000000" pitchFamily="50" charset="-122"/>
                <a:cs typeface="Times New Roman" pitchFamily="18" charset="0"/>
              </a:rPr>
              <a:t> </a:t>
            </a:r>
            <a:endParaRPr lang="en-US" altLang="zh-CN" sz="2000" dirty="0" smtClean="0">
              <a:latin typeface="+mn-lt"/>
              <a:ea typeface="vivo type CN简 Light" panose="02000400000000000000" pitchFamily="50" charset="-122"/>
              <a:cs typeface="Times New Roman" pitchFamily="18" charset="0"/>
            </a:endParaRPr>
          </a:p>
        </p:txBody>
      </p:sp>
    </p:spTree>
    <p:extLst>
      <p:ext uri="{BB962C8B-B14F-4D97-AF65-F5344CB8AC3E}">
        <p14:creationId xmlns:p14="http://schemas.microsoft.com/office/powerpoint/2010/main" val="38217166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3710"/>
            <a:ext cx="12192000" cy="979358"/>
          </a:xfrm>
          <a:prstGeom prst="rect">
            <a:avLst/>
          </a:prstGeom>
        </p:spPr>
      </p:pic>
      <p:pic>
        <p:nvPicPr>
          <p:cNvPr id="16" name="图片 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17" name="标题 5"/>
          <p:cNvSpPr txBox="1">
            <a:spLocks/>
          </p:cNvSpPr>
          <p:nvPr/>
        </p:nvSpPr>
        <p:spPr>
          <a:xfrm>
            <a:off x="561860" y="349776"/>
            <a:ext cx="7926820" cy="625520"/>
          </a:xfrm>
          <a:prstGeom prst="rect">
            <a:avLst/>
          </a:prstGeom>
        </p:spPr>
        <p:txBody>
          <a:bodyPr/>
          <a:lstStyle>
            <a:lvl1pPr algn="ctr" defTabSz="127992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smtClean="0">
                <a:solidFill>
                  <a:schemeClr val="bg1"/>
                </a:solidFill>
                <a:latin typeface="vivo Bold"/>
                <a:ea typeface="vivo type CN简 Regular" panose="02000500000000000000" pitchFamily="50" charset="-122"/>
              </a:rPr>
              <a:t>Further enhanced URLLC/IIOT - Higher layer aspects</a:t>
            </a:r>
            <a:endParaRPr lang="zh-CN" altLang="en-US" sz="2400" dirty="0">
              <a:solidFill>
                <a:schemeClr val="bg1"/>
              </a:solidFill>
              <a:latin typeface="vivo Bold"/>
              <a:ea typeface="vivo type CN简 Regular" panose="02000500000000000000" pitchFamily="50" charset="-122"/>
            </a:endParaRPr>
          </a:p>
        </p:txBody>
      </p:sp>
      <p:sp>
        <p:nvSpPr>
          <p:cNvPr id="7" name="文本框 6">
            <a:extLst>
              <a:ext uri="{FF2B5EF4-FFF2-40B4-BE49-F238E27FC236}">
                <a16:creationId xmlns="" xmlns:a16="http://schemas.microsoft.com/office/drawing/2014/main" id="{0E0A4481-8443-4636-8411-D4E6D20AA186}"/>
              </a:ext>
            </a:extLst>
          </p:cNvPr>
          <p:cNvSpPr txBox="1"/>
          <p:nvPr/>
        </p:nvSpPr>
        <p:spPr>
          <a:xfrm>
            <a:off x="-2" y="1058023"/>
            <a:ext cx="12047837" cy="21072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fontAlgn="auto">
              <a:lnSpc>
                <a:spcPct val="130000"/>
              </a:lnSpc>
              <a:spcBef>
                <a:spcPts val="0"/>
              </a:spcBef>
              <a:spcAft>
                <a:spcPts val="0"/>
              </a:spcAft>
              <a:defRPr sz="1600">
                <a:solidFill>
                  <a:srgbClr val="005188"/>
                </a:solidFill>
                <a:latin typeface="方正清刻本悦宋简体" panose="02000000000000000000" pitchFamily="2" charset="-122"/>
                <a:ea typeface="方正清刻本悦宋简体" panose="02000000000000000000" pitchFamily="2" charset="-122"/>
              </a:defRPr>
            </a:lvl1pPr>
            <a:lvl2pPr marL="742950" indent="-285750">
              <a:lnSpc>
                <a:spcPct val="90000"/>
              </a:lnSpc>
              <a:spcBef>
                <a:spcPts val="500"/>
              </a:spcBef>
              <a:buFont typeface="Arial" pitchFamily="34" charset="0"/>
              <a:buChar char="•"/>
              <a:defRPr sz="2400">
                <a:latin typeface="Calibri" pitchFamily="34" charset="0"/>
                <a:ea typeface="宋体" pitchFamily="2" charset="-122"/>
              </a:defRPr>
            </a:lvl2pPr>
            <a:lvl3pPr marL="1143000" indent="-228600">
              <a:lnSpc>
                <a:spcPct val="90000"/>
              </a:lnSpc>
              <a:spcBef>
                <a:spcPts val="500"/>
              </a:spcBef>
              <a:buFont typeface="Arial" pitchFamily="34" charset="0"/>
              <a:buChar char="•"/>
              <a:defRPr sz="2000">
                <a:latin typeface="Calibri" pitchFamily="34" charset="0"/>
                <a:ea typeface="宋体" pitchFamily="2" charset="-122"/>
              </a:defRPr>
            </a:lvl3pPr>
            <a:lvl4pPr marL="1600200" indent="-228600">
              <a:lnSpc>
                <a:spcPct val="90000"/>
              </a:lnSpc>
              <a:spcBef>
                <a:spcPts val="500"/>
              </a:spcBef>
              <a:buFont typeface="Arial" pitchFamily="34" charset="0"/>
              <a:buChar char="•"/>
              <a:defRPr>
                <a:latin typeface="Calibri" pitchFamily="34" charset="0"/>
                <a:ea typeface="宋体" pitchFamily="2" charset="-122"/>
              </a:defRPr>
            </a:lvl4pPr>
            <a:lvl5pPr marL="2057400" indent="-228600">
              <a:lnSpc>
                <a:spcPct val="90000"/>
              </a:lnSpc>
              <a:spcBef>
                <a:spcPts val="500"/>
              </a:spcBef>
              <a:buFont typeface="Arial" pitchFamily="34" charset="0"/>
              <a:buChar char="•"/>
              <a:defRPr>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latin typeface="Calibri" pitchFamily="34" charset="0"/>
                <a:ea typeface="宋体" pitchFamily="2" charset="-122"/>
              </a:defRPr>
            </a:lvl9pPr>
          </a:lstStyle>
          <a:p>
            <a:pPr marL="800100" lvl="1" indent="-342900"/>
            <a:r>
              <a:rPr lang="en-US" altLang="zh-CN" sz="2000" dirty="0" smtClean="0">
                <a:latin typeface="+mn-lt"/>
                <a:ea typeface="vivo type CN简 Light" panose="02000400000000000000" pitchFamily="50" charset="-122"/>
                <a:cs typeface="Times New Roman" pitchFamily="18" charset="0"/>
              </a:rPr>
              <a:t>Further enhanced PDCP </a:t>
            </a:r>
            <a:r>
              <a:rPr lang="en-US" altLang="zh-CN" sz="2000" dirty="0">
                <a:latin typeface="+mn-lt"/>
                <a:ea typeface="vivo type CN简 Light" panose="02000400000000000000" pitchFamily="50" charset="-122"/>
                <a:cs typeface="Times New Roman" pitchFamily="18" charset="0"/>
              </a:rPr>
              <a:t>duplication</a:t>
            </a:r>
          </a:p>
          <a:p>
            <a:pPr marL="1200150" lvl="2" indent="-342900"/>
            <a:r>
              <a:rPr lang="en-GB" altLang="zh-CN" sz="1600" dirty="0" smtClean="0">
                <a:latin typeface="+mn-lt"/>
                <a:ea typeface="vivo type CN简 Light" panose="02000400000000000000" pitchFamily="50" charset="-122"/>
                <a:cs typeface="Times New Roman" pitchFamily="18" charset="0"/>
              </a:rPr>
              <a:t>UE-based </a:t>
            </a:r>
            <a:r>
              <a:rPr lang="en-GB" altLang="zh-CN" sz="1600" dirty="0">
                <a:latin typeface="+mn-lt"/>
                <a:ea typeface="vivo type CN简 Light" panose="02000400000000000000" pitchFamily="50" charset="-122"/>
                <a:cs typeface="Times New Roman" pitchFamily="18" charset="0"/>
              </a:rPr>
              <a:t>PDCP duplication activation/deactivation.</a:t>
            </a:r>
            <a:endParaRPr lang="zh-CN" altLang="zh-CN" sz="1600" dirty="0">
              <a:latin typeface="+mn-lt"/>
              <a:ea typeface="vivo type CN简 Light" panose="02000400000000000000" pitchFamily="50" charset="-122"/>
              <a:cs typeface="Times New Roman" pitchFamily="18" charset="0"/>
            </a:endParaRPr>
          </a:p>
          <a:p>
            <a:pPr marL="1200150" lvl="2" indent="-342900"/>
            <a:r>
              <a:rPr lang="en-GB" altLang="zh-CN" sz="1600" dirty="0" smtClean="0">
                <a:latin typeface="+mn-lt"/>
                <a:ea typeface="vivo type CN简 Light" panose="02000400000000000000" pitchFamily="50" charset="-122"/>
                <a:cs typeface="Times New Roman" pitchFamily="18" charset="0"/>
              </a:rPr>
              <a:t>UE-based </a:t>
            </a:r>
            <a:r>
              <a:rPr lang="en-GB" altLang="zh-CN" sz="1600" dirty="0">
                <a:latin typeface="+mn-lt"/>
                <a:ea typeface="vivo type CN简 Light" panose="02000400000000000000" pitchFamily="50" charset="-122"/>
                <a:cs typeface="Times New Roman" pitchFamily="18" charset="0"/>
              </a:rPr>
              <a:t>leg selection for multi-leg PDCP duplication.</a:t>
            </a:r>
            <a:endParaRPr lang="zh-CN" altLang="zh-CN" sz="1600" dirty="0">
              <a:latin typeface="+mn-lt"/>
              <a:ea typeface="vivo type CN简 Light" panose="02000400000000000000" pitchFamily="50" charset="-122"/>
              <a:cs typeface="Times New Roman" pitchFamily="18" charset="0"/>
            </a:endParaRPr>
          </a:p>
          <a:p>
            <a:pPr marL="1200150" lvl="2" indent="-342900"/>
            <a:r>
              <a:rPr lang="en-GB" altLang="zh-CN" sz="1600" dirty="0">
                <a:latin typeface="+mn-lt"/>
                <a:ea typeface="vivo type CN简 Light" panose="02000400000000000000" pitchFamily="50" charset="-122"/>
                <a:cs typeface="Times New Roman" pitchFamily="18" charset="0"/>
              </a:rPr>
              <a:t>D</a:t>
            </a:r>
            <a:r>
              <a:rPr lang="en-GB" altLang="zh-CN" sz="1600" dirty="0" smtClean="0">
                <a:latin typeface="+mn-lt"/>
                <a:ea typeface="vivo type CN简 Light" panose="02000400000000000000" pitchFamily="50" charset="-122"/>
                <a:cs typeface="Times New Roman" pitchFamily="18" charset="0"/>
              </a:rPr>
              <a:t>ynamic </a:t>
            </a:r>
            <a:r>
              <a:rPr lang="en-GB" altLang="zh-CN" sz="1600" dirty="0">
                <a:latin typeface="+mn-lt"/>
                <a:ea typeface="vivo type CN简 Light" panose="02000400000000000000" pitchFamily="50" charset="-122"/>
                <a:cs typeface="Times New Roman" pitchFamily="18" charset="0"/>
              </a:rPr>
              <a:t>LCP restriction change for PDCP duplication </a:t>
            </a:r>
            <a:endParaRPr lang="en-US" altLang="zh-CN" sz="1600" dirty="0">
              <a:latin typeface="+mn-lt"/>
              <a:ea typeface="vivo type CN简 Light" panose="02000400000000000000" pitchFamily="50" charset="-122"/>
              <a:cs typeface="Times New Roman" pitchFamily="18" charset="0"/>
            </a:endParaRPr>
          </a:p>
          <a:p>
            <a:pPr marL="800100" lvl="1" indent="-342900"/>
            <a:r>
              <a:rPr lang="en-US" altLang="zh-CN" dirty="0" smtClean="0">
                <a:latin typeface="+mn-lt"/>
              </a:rPr>
              <a:t>Further enhanced </a:t>
            </a:r>
            <a:r>
              <a:rPr lang="en-US" altLang="zh-CN" dirty="0">
                <a:latin typeface="+mn-lt"/>
              </a:rPr>
              <a:t>Ethernet Header Compression</a:t>
            </a:r>
          </a:p>
          <a:p>
            <a:pPr marL="1200150" lvl="2" indent="-342900"/>
            <a:r>
              <a:rPr lang="en-GB" altLang="zh-CN" sz="1600" dirty="0">
                <a:latin typeface="+mn-lt"/>
                <a:ea typeface="vivo type CN简 Light" panose="02000400000000000000" pitchFamily="50" charset="-122"/>
                <a:cs typeface="Times New Roman" pitchFamily="18" charset="0"/>
              </a:rPr>
              <a:t>The EHC is enhanced to compress more fields in the Ethernet header including the PAD, LENGTH, QTAG and some other fields for certain uses cases (e.g. LLC, SNAP and IEEE 802.1 CB which includes the extra fields of R-TAG, Sequence number and Reserved)</a:t>
            </a:r>
            <a:endParaRPr lang="zh-CN" altLang="zh-CN" sz="1600" dirty="0">
              <a:latin typeface="+mn-lt"/>
              <a:ea typeface="vivo type CN简 Light" panose="02000400000000000000" pitchFamily="50" charset="-122"/>
              <a:cs typeface="Times New Roman" pitchFamily="18" charset="0"/>
            </a:endParaRPr>
          </a:p>
        </p:txBody>
      </p:sp>
    </p:spTree>
    <p:extLst>
      <p:ext uri="{BB962C8B-B14F-4D97-AF65-F5344CB8AC3E}">
        <p14:creationId xmlns:p14="http://schemas.microsoft.com/office/powerpoint/2010/main" val="20877433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16" name="图片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Tree>
    <p:extLst>
      <p:ext uri="{BB962C8B-B14F-4D97-AF65-F5344CB8AC3E}">
        <p14:creationId xmlns:p14="http://schemas.microsoft.com/office/powerpoint/2010/main" val="36788932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5253</TotalTime>
  <Words>436</Words>
  <Application>Microsoft Office PowerPoint</Application>
  <PresentationFormat>自定义</PresentationFormat>
  <Paragraphs>55</Paragraphs>
  <Slides>5</Slides>
  <Notes>3</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Xueming Pan</cp:lastModifiedBy>
  <cp:revision>487</cp:revision>
  <dcterms:created xsi:type="dcterms:W3CDTF">2019-03-21T01:16:59Z</dcterms:created>
  <dcterms:modified xsi:type="dcterms:W3CDTF">2019-12-02T03:04:31Z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