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82" r:id="rId3"/>
    <p:sldId id="293" r:id="rId4"/>
    <p:sldId id="294" r:id="rId5"/>
    <p:sldId id="301" r:id="rId6"/>
    <p:sldId id="302" r:id="rId7"/>
    <p:sldId id="270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EEF8"/>
    <a:srgbClr val="E848EC"/>
    <a:srgbClr val="415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204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54F19F-3FA9-4795-AFE1-3275E96BCBF1}" type="datetimeFigureOut">
              <a:rPr lang="zh-CN" altLang="en-US" smtClean="0"/>
              <a:t>2019/12/2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4AD797-4B9C-4C3A-80C9-A27718EC9A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689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9701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30349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50679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5287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6516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2019/12/2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0686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2019/12/2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1169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2019/12/2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7456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2019/12/2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37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2019/12/2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01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2019/12/2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731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2019/12/2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48783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2019/12/2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7213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2019/12/2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3059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2019/12/2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9661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2019/12/2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987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35DC95-CA93-4412-83B5-44E84C2AB4A2}" type="datetimeFigureOut">
              <a:rPr lang="zh-CN" altLang="en-US" smtClean="0"/>
              <a:t>2019/12/2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678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图片占位符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36721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72114"/>
            <a:ext cx="12192000" cy="3185887"/>
          </a:xfrm>
          <a:prstGeom prst="rect">
            <a:avLst/>
          </a:prstGeom>
        </p:spPr>
      </p:pic>
      <p:sp>
        <p:nvSpPr>
          <p:cNvPr id="7" name="文本占位符 17"/>
          <p:cNvSpPr txBox="1">
            <a:spLocks/>
          </p:cNvSpPr>
          <p:nvPr/>
        </p:nvSpPr>
        <p:spPr>
          <a:xfrm>
            <a:off x="890079" y="4787348"/>
            <a:ext cx="10217229" cy="73028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kumimoji="1" lang="en-US" altLang="zh-CN" sz="4000" dirty="0">
                <a:solidFill>
                  <a:schemeClr val="bg1"/>
                </a:solidFill>
                <a:latin typeface="vivo Bold"/>
                <a:ea typeface="vivo type CN简 Bold" panose="02000800000000000000" pitchFamily="50" charset="-122"/>
              </a:rPr>
              <a:t>Views on NR coverage enhancements in </a:t>
            </a:r>
            <a:r>
              <a:rPr kumimoji="1" lang="en-US" altLang="zh-CN" sz="4000" dirty="0" err="1">
                <a:solidFill>
                  <a:schemeClr val="bg1"/>
                </a:solidFill>
                <a:latin typeface="vivo Bold"/>
                <a:ea typeface="vivo type CN简 Bold" panose="02000800000000000000" pitchFamily="50" charset="-122"/>
              </a:rPr>
              <a:t>Rel</a:t>
            </a:r>
            <a:r>
              <a:rPr kumimoji="1" lang="en-US" altLang="zh-CN" sz="4000" dirty="0">
                <a:solidFill>
                  <a:schemeClr val="bg1"/>
                </a:solidFill>
                <a:latin typeface="vivo Bold"/>
                <a:ea typeface="vivo type CN简 Bold" panose="02000800000000000000" pitchFamily="50" charset="-122"/>
              </a:rPr>
              <a:t>-17</a:t>
            </a:r>
          </a:p>
        </p:txBody>
      </p:sp>
      <p:sp>
        <p:nvSpPr>
          <p:cNvPr id="8" name="文本占位符 18"/>
          <p:cNvSpPr txBox="1">
            <a:spLocks/>
          </p:cNvSpPr>
          <p:nvPr/>
        </p:nvSpPr>
        <p:spPr>
          <a:xfrm>
            <a:off x="816076" y="4808196"/>
            <a:ext cx="10799233" cy="141886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zh-CN" sz="200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</a:rPr>
              <a:t> </a:t>
            </a:r>
            <a:endParaRPr kumimoji="1" lang="en-US" altLang="zh-CN" sz="2000" dirty="0" smtClean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  <a:p>
            <a:pPr marL="0" indent="0">
              <a:buNone/>
            </a:pPr>
            <a:r>
              <a:rPr kumimoji="1" lang="zh-CN" altLang="en-US" sz="2000" dirty="0" smtClean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</a:rPr>
              <a:t> </a:t>
            </a:r>
            <a:endParaRPr kumimoji="1" lang="zh-CN" altLang="en-US" sz="20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9" name="文本框 5"/>
          <p:cNvSpPr txBox="1"/>
          <p:nvPr/>
        </p:nvSpPr>
        <p:spPr>
          <a:xfrm>
            <a:off x="0" y="3752165"/>
            <a:ext cx="40873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zh-CN" sz="2000" b="1" dirty="0">
                <a:solidFill>
                  <a:schemeClr val="bg1"/>
                </a:solidFill>
              </a:rPr>
              <a:t>3GPP TSG-RAN WG Meeting #</a:t>
            </a:r>
            <a:r>
              <a:rPr lang="en-GB" altLang="zh-CN" sz="2000" b="1" dirty="0" smtClean="0">
                <a:solidFill>
                  <a:schemeClr val="bg1"/>
                </a:solidFill>
              </a:rPr>
              <a:t>86</a:t>
            </a:r>
          </a:p>
          <a:p>
            <a:r>
              <a:rPr lang="en-GB" altLang="zh-CN" sz="2000" b="1" dirty="0" err="1">
                <a:solidFill>
                  <a:schemeClr val="bg1"/>
                </a:solidFill>
              </a:rPr>
              <a:t>Sitges</a:t>
            </a:r>
            <a:r>
              <a:rPr lang="en-GB" altLang="zh-CN" sz="2000" b="1" dirty="0">
                <a:solidFill>
                  <a:schemeClr val="bg1"/>
                </a:solidFill>
              </a:rPr>
              <a:t>, Spain, Dec 9th-12th, 2019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0" name="文本框 2"/>
          <p:cNvSpPr txBox="1"/>
          <p:nvPr/>
        </p:nvSpPr>
        <p:spPr>
          <a:xfrm>
            <a:off x="9526576" y="3682581"/>
            <a:ext cx="21247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smtClean="0">
                <a:solidFill>
                  <a:schemeClr val="bg1"/>
                </a:solidFill>
              </a:rPr>
              <a:t>RP-192543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2769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1" y="349776"/>
            <a:ext cx="7432961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dirty="0">
                <a:solidFill>
                  <a:schemeClr val="bg1"/>
                </a:solidFill>
                <a:latin typeface="vivo Bold"/>
                <a:ea typeface="vivo type CN简 Regular" panose="02000500000000000000" pitchFamily="50" charset="-122"/>
              </a:rPr>
              <a:t>Background for NR coverage enhancement</a:t>
            </a:r>
            <a:endParaRPr lang="zh-CN" altLang="en-US" sz="2400" dirty="0">
              <a:solidFill>
                <a:schemeClr val="bg1"/>
              </a:solidFill>
              <a:latin typeface="vivo Bold"/>
              <a:ea typeface="vivo type CN简 Regular" panose="02000500000000000000" pitchFamily="50" charset="-122"/>
            </a:endParaRPr>
          </a:p>
        </p:txBody>
      </p:sp>
      <p:sp>
        <p:nvSpPr>
          <p:cNvPr id="8" name="内容占位符 2"/>
          <p:cNvSpPr txBox="1">
            <a:spLocks/>
          </p:cNvSpPr>
          <p:nvPr/>
        </p:nvSpPr>
        <p:spPr>
          <a:xfrm>
            <a:off x="386080" y="1008674"/>
            <a:ext cx="11501119" cy="573303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80060" lvl="0" indent="-480060" algn="l" defTabSz="1279525">
              <a:lnSpc>
                <a:spcPct val="10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3600" dirty="0">
                <a:solidFill>
                  <a:prstClr val="black"/>
                </a:solidFill>
              </a:rPr>
              <a:t>In </a:t>
            </a:r>
            <a:r>
              <a:rPr lang="en-US" altLang="zh-CN" sz="3600" dirty="0" err="1">
                <a:solidFill>
                  <a:prstClr val="black"/>
                </a:solidFill>
              </a:rPr>
              <a:t>RAN#84</a:t>
            </a:r>
            <a:r>
              <a:rPr lang="en-US" altLang="zh-CN" sz="3600" dirty="0">
                <a:solidFill>
                  <a:prstClr val="black"/>
                </a:solidFill>
              </a:rPr>
              <a:t>, NR coverage enhancement was identified as one RAN work area for </a:t>
            </a:r>
            <a:r>
              <a:rPr lang="en-US" altLang="zh-CN" sz="3600" dirty="0" err="1">
                <a:solidFill>
                  <a:prstClr val="black"/>
                </a:solidFill>
              </a:rPr>
              <a:t>Rel</a:t>
            </a:r>
            <a:r>
              <a:rPr lang="en-US" altLang="zh-CN" sz="3600" dirty="0">
                <a:solidFill>
                  <a:prstClr val="black"/>
                </a:solidFill>
              </a:rPr>
              <a:t>-17 and RAN level email discussion was assigned</a:t>
            </a:r>
          </a:p>
          <a:p>
            <a:pPr marL="1040130" lvl="1" indent="-400050" algn="l" defTabSz="1279525">
              <a:lnSpc>
                <a:spcPct val="10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US" altLang="zh-CN" sz="2800" dirty="0">
                <a:solidFill>
                  <a:prstClr val="black"/>
                </a:solidFill>
              </a:rPr>
              <a:t>Clarify requirements for all relevant deployment scenarios focusing on extreme coverage (not including </a:t>
            </a:r>
            <a:r>
              <a:rPr lang="en-US" altLang="zh-CN" sz="2800" dirty="0" err="1">
                <a:solidFill>
                  <a:prstClr val="black"/>
                </a:solidFill>
              </a:rPr>
              <a:t>LPWA</a:t>
            </a:r>
            <a:r>
              <a:rPr lang="en-US" altLang="zh-CN" sz="2800" dirty="0">
                <a:solidFill>
                  <a:prstClr val="black"/>
                </a:solidFill>
              </a:rPr>
              <a:t>). Data rate target </a:t>
            </a:r>
            <a:r>
              <a:rPr lang="en-US" altLang="zh-CN" sz="2800" dirty="0" err="1">
                <a:solidFill>
                  <a:prstClr val="black"/>
                </a:solidFill>
              </a:rPr>
              <a:t>FFS</a:t>
            </a:r>
            <a:r>
              <a:rPr lang="en-US" altLang="zh-CN" sz="2800" dirty="0">
                <a:solidFill>
                  <a:prstClr val="black"/>
                </a:solidFill>
              </a:rPr>
              <a:t>. </a:t>
            </a:r>
          </a:p>
          <a:p>
            <a:pPr marL="1040130" lvl="1" indent="-400050" algn="l" defTabSz="1279525">
              <a:lnSpc>
                <a:spcPct val="10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US" altLang="zh-CN" sz="2800" dirty="0">
                <a:solidFill>
                  <a:prstClr val="black"/>
                </a:solidFill>
              </a:rPr>
              <a:t>­Start from </a:t>
            </a:r>
            <a:r>
              <a:rPr lang="en-US" altLang="zh-CN" sz="2800" dirty="0" err="1">
                <a:solidFill>
                  <a:prstClr val="black"/>
                </a:solidFill>
              </a:rPr>
              <a:t>Rel</a:t>
            </a:r>
            <a:r>
              <a:rPr lang="en-US" altLang="zh-CN" sz="2800" dirty="0">
                <a:solidFill>
                  <a:prstClr val="black"/>
                </a:solidFill>
              </a:rPr>
              <a:t>-16 email discussion outcome.</a:t>
            </a:r>
          </a:p>
          <a:p>
            <a:pPr marL="1040130" lvl="1" indent="-400050" algn="l" defTabSz="1279525">
              <a:lnSpc>
                <a:spcPct val="10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US" altLang="zh-CN" sz="2800" dirty="0">
                <a:solidFill>
                  <a:prstClr val="black"/>
                </a:solidFill>
              </a:rPr>
              <a:t>­Include both indoor as well as wide area.</a:t>
            </a:r>
          </a:p>
          <a:p>
            <a:pPr marL="480060" lvl="0" indent="-480060" algn="l" defTabSz="1279525" hangingPunct="0">
              <a:lnSpc>
                <a:spcPct val="10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4000" dirty="0">
                <a:solidFill>
                  <a:prstClr val="black"/>
                </a:solidFill>
              </a:rPr>
              <a:t>Email rapporteur proposed the email discussion comprises two phases:</a:t>
            </a:r>
            <a:endParaRPr lang="zh-CN" altLang="zh-CN" sz="4000" dirty="0">
              <a:solidFill>
                <a:prstClr val="black"/>
              </a:solidFill>
            </a:endParaRPr>
          </a:p>
          <a:p>
            <a:pPr marL="1040130" lvl="1" indent="-400050" algn="l" defTabSz="1279525" hangingPunct="0">
              <a:lnSpc>
                <a:spcPct val="10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US" altLang="zh-CN" sz="2800" dirty="0">
                <a:solidFill>
                  <a:prstClr val="black"/>
                </a:solidFill>
              </a:rPr>
              <a:t>Phase 1 (till </a:t>
            </a:r>
            <a:r>
              <a:rPr lang="en-US" altLang="zh-CN" sz="2800" dirty="0" err="1">
                <a:solidFill>
                  <a:prstClr val="black"/>
                </a:solidFill>
              </a:rPr>
              <a:t>RAN#85</a:t>
            </a:r>
            <a:r>
              <a:rPr lang="en-US" altLang="zh-CN" sz="2800" dirty="0">
                <a:solidFill>
                  <a:prstClr val="black"/>
                </a:solidFill>
              </a:rPr>
              <a:t>): Further clarify the requirement and deployment scenarios starting from initial email discussion in </a:t>
            </a:r>
            <a:r>
              <a:rPr lang="en-US" altLang="zh-CN" sz="2800" dirty="0" err="1">
                <a:solidFill>
                  <a:prstClr val="black"/>
                </a:solidFill>
              </a:rPr>
              <a:t>Rel</a:t>
            </a:r>
            <a:r>
              <a:rPr lang="en-US" altLang="zh-CN" sz="2800" dirty="0">
                <a:solidFill>
                  <a:prstClr val="black"/>
                </a:solidFill>
              </a:rPr>
              <a:t>-16 and outcome of link budget evaluation for </a:t>
            </a:r>
            <a:r>
              <a:rPr lang="en-US" altLang="zh-CN" sz="2800" dirty="0" err="1">
                <a:solidFill>
                  <a:prstClr val="black"/>
                </a:solidFill>
              </a:rPr>
              <a:t>ITU</a:t>
            </a:r>
            <a:r>
              <a:rPr lang="en-US" altLang="zh-CN" sz="2800" dirty="0">
                <a:solidFill>
                  <a:prstClr val="black"/>
                </a:solidFill>
              </a:rPr>
              <a:t> submission.</a:t>
            </a:r>
            <a:endParaRPr lang="zh-CN" altLang="zh-CN" sz="2800" dirty="0">
              <a:solidFill>
                <a:prstClr val="black"/>
              </a:solidFill>
            </a:endParaRPr>
          </a:p>
          <a:p>
            <a:pPr marL="1040130" lvl="1" indent="-400050" algn="l" defTabSz="1279525" hangingPunct="0">
              <a:lnSpc>
                <a:spcPct val="10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US" altLang="zh-CN" sz="2800" dirty="0">
                <a:solidFill>
                  <a:prstClr val="black"/>
                </a:solidFill>
              </a:rPr>
              <a:t>Phase 2 (from </a:t>
            </a:r>
            <a:r>
              <a:rPr lang="en-US" altLang="zh-CN" sz="2800" dirty="0" err="1">
                <a:solidFill>
                  <a:prstClr val="black"/>
                </a:solidFill>
              </a:rPr>
              <a:t>RAN#85</a:t>
            </a:r>
            <a:r>
              <a:rPr lang="en-US" altLang="zh-CN" sz="2800" dirty="0">
                <a:solidFill>
                  <a:prstClr val="black"/>
                </a:solidFill>
              </a:rPr>
              <a:t> to </a:t>
            </a:r>
            <a:r>
              <a:rPr lang="en-US" altLang="zh-CN" sz="2800" dirty="0" err="1">
                <a:solidFill>
                  <a:prstClr val="black"/>
                </a:solidFill>
              </a:rPr>
              <a:t>RAN#86</a:t>
            </a:r>
            <a:r>
              <a:rPr lang="en-US" altLang="zh-CN" sz="2800" dirty="0">
                <a:solidFill>
                  <a:prstClr val="black"/>
                </a:solidFill>
              </a:rPr>
              <a:t>): Scope out the objectives for the SID or WID.</a:t>
            </a:r>
            <a:endParaRPr lang="zh-CN" altLang="zh-CN" sz="2800" dirty="0">
              <a:solidFill>
                <a:prstClr val="black"/>
              </a:solidFill>
            </a:endParaRPr>
          </a:p>
          <a:p>
            <a:pPr marL="480060" lvl="0" indent="-480060" algn="l" defTabSz="1279525">
              <a:lnSpc>
                <a:spcPct val="100000"/>
              </a:lnSpc>
              <a:spcBef>
                <a:spcPct val="20000"/>
              </a:spcBef>
              <a:buFont typeface="Arial" pitchFamily="34" charset="0"/>
              <a:buChar char="•"/>
            </a:pPr>
            <a:endParaRPr lang="en-US" altLang="en-US" sz="4000" dirty="0">
              <a:solidFill>
                <a:prstClr val="black"/>
              </a:solidFill>
            </a:endParaRPr>
          </a:p>
          <a:p>
            <a:pPr marL="1040130" lvl="1" indent="-400050" algn="l" defTabSz="1279525">
              <a:lnSpc>
                <a:spcPct val="100000"/>
              </a:lnSpc>
              <a:spcBef>
                <a:spcPct val="20000"/>
              </a:spcBef>
              <a:buFont typeface="Arial" pitchFamily="34" charset="0"/>
              <a:buChar char="–"/>
            </a:pPr>
            <a:endParaRPr lang="en-US" altLang="en-US" sz="3900" dirty="0">
              <a:solidFill>
                <a:prstClr val="black"/>
              </a:solidFill>
            </a:endParaRPr>
          </a:p>
          <a:p>
            <a:pPr marL="1040130" lvl="1" indent="-400050" algn="l" defTabSz="1279525">
              <a:lnSpc>
                <a:spcPct val="100000"/>
              </a:lnSpc>
              <a:spcBef>
                <a:spcPct val="20000"/>
              </a:spcBef>
              <a:buFont typeface="Arial" pitchFamily="34" charset="0"/>
              <a:buChar char="–"/>
            </a:pPr>
            <a:endParaRPr lang="en-US" altLang="zh-CN" sz="39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6372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1" y="349776"/>
            <a:ext cx="7432961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dirty="0">
                <a:solidFill>
                  <a:schemeClr val="bg1"/>
                </a:solidFill>
                <a:latin typeface="vivo Bold"/>
                <a:ea typeface="vivo type CN简 Regular" panose="02000500000000000000" pitchFamily="50" charset="-122"/>
              </a:rPr>
              <a:t>Requirements and scenarios</a:t>
            </a:r>
            <a:endParaRPr lang="zh-CN" altLang="en-US" sz="2400" dirty="0">
              <a:solidFill>
                <a:schemeClr val="bg1"/>
              </a:solidFill>
              <a:latin typeface="vivo Bold"/>
              <a:ea typeface="vivo type CN简 Regular" panose="02000500000000000000" pitchFamily="50" charset="-122"/>
            </a:endParaRPr>
          </a:p>
        </p:txBody>
      </p:sp>
      <p:sp>
        <p:nvSpPr>
          <p:cNvPr id="8" name="内容占位符 2"/>
          <p:cNvSpPr txBox="1">
            <a:spLocks/>
          </p:cNvSpPr>
          <p:nvPr/>
        </p:nvSpPr>
        <p:spPr>
          <a:xfrm>
            <a:off x="386080" y="1008674"/>
            <a:ext cx="11501119" cy="5733030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80060" lvl="0" indent="-480060" algn="l" defTabSz="1279525">
              <a:lnSpc>
                <a:spcPct val="10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3600" dirty="0">
                <a:solidFill>
                  <a:prstClr val="black"/>
                </a:solidFill>
              </a:rPr>
              <a:t>Scenarios</a:t>
            </a:r>
          </a:p>
          <a:p>
            <a:pPr marL="1040130" lvl="1" indent="-400050" algn="l" defTabSz="1279525">
              <a:lnSpc>
                <a:spcPct val="10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US" altLang="zh-CN" sz="2800" dirty="0">
                <a:solidFill>
                  <a:prstClr val="black"/>
                </a:solidFill>
              </a:rPr>
              <a:t>Study the scenario that indoor users served by outdoor </a:t>
            </a:r>
            <a:r>
              <a:rPr lang="en-US" altLang="zh-CN" sz="2800" dirty="0" err="1">
                <a:solidFill>
                  <a:prstClr val="black"/>
                </a:solidFill>
              </a:rPr>
              <a:t>gNB</a:t>
            </a:r>
            <a:r>
              <a:rPr lang="en-US" altLang="zh-CN" sz="2800" dirty="0">
                <a:solidFill>
                  <a:prstClr val="black"/>
                </a:solidFill>
              </a:rPr>
              <a:t>, which is similar to Macro/Micro  scenarios defined by </a:t>
            </a:r>
            <a:r>
              <a:rPr lang="en-US" altLang="zh-CN" sz="2800" dirty="0" err="1">
                <a:solidFill>
                  <a:prstClr val="black"/>
                </a:solidFill>
              </a:rPr>
              <a:t>ITU</a:t>
            </a:r>
            <a:r>
              <a:rPr lang="en-US" altLang="zh-CN" sz="2800" dirty="0">
                <a:solidFill>
                  <a:prstClr val="black"/>
                </a:solidFill>
              </a:rPr>
              <a:t> evaluation.</a:t>
            </a:r>
          </a:p>
          <a:p>
            <a:pPr marL="1040130" lvl="1" indent="-400050" algn="l" defTabSz="1279525">
              <a:lnSpc>
                <a:spcPct val="10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US" altLang="zh-CN" sz="2800" dirty="0">
                <a:solidFill>
                  <a:prstClr val="black"/>
                </a:solidFill>
              </a:rPr>
              <a:t>Also including rural scenario</a:t>
            </a:r>
          </a:p>
          <a:p>
            <a:pPr marL="480060" lvl="0" indent="-480060" algn="l" defTabSz="1279525">
              <a:lnSpc>
                <a:spcPct val="10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3200" dirty="0">
                <a:solidFill>
                  <a:prstClr val="black"/>
                </a:solidFill>
              </a:rPr>
              <a:t>Services</a:t>
            </a:r>
          </a:p>
          <a:p>
            <a:pPr marL="1040130" lvl="1" indent="-400050" algn="l" defTabSz="1279525">
              <a:lnSpc>
                <a:spcPct val="10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US" altLang="zh-CN" sz="2800" dirty="0">
                <a:solidFill>
                  <a:prstClr val="black"/>
                </a:solidFill>
              </a:rPr>
              <a:t>VoIP should also be included</a:t>
            </a:r>
          </a:p>
          <a:p>
            <a:pPr marL="1040130" lvl="1" indent="-400050" algn="l" defTabSz="1279525">
              <a:lnSpc>
                <a:spcPct val="10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US" altLang="zh-CN" sz="2800" dirty="0">
                <a:solidFill>
                  <a:prstClr val="black"/>
                </a:solidFill>
              </a:rPr>
              <a:t>For </a:t>
            </a:r>
            <a:r>
              <a:rPr lang="en-US" altLang="zh-CN" sz="2800" dirty="0" err="1">
                <a:solidFill>
                  <a:prstClr val="black"/>
                </a:solidFill>
              </a:rPr>
              <a:t>eMBB</a:t>
            </a:r>
            <a:r>
              <a:rPr lang="en-US" altLang="zh-CN" sz="2800" dirty="0">
                <a:solidFill>
                  <a:prstClr val="black"/>
                </a:solidFill>
              </a:rPr>
              <a:t> UL data rate, medium data-rate should be guaranteed for NR, e.g., </a:t>
            </a:r>
            <a:r>
              <a:rPr lang="en-US" altLang="zh-CN" sz="2800" dirty="0" err="1">
                <a:solidFill>
                  <a:prstClr val="black"/>
                </a:solidFill>
              </a:rPr>
              <a:t>1Mbps</a:t>
            </a:r>
            <a:r>
              <a:rPr lang="en-US" altLang="zh-CN" sz="2800" dirty="0">
                <a:solidFill>
                  <a:prstClr val="black"/>
                </a:solidFill>
              </a:rPr>
              <a:t>/</a:t>
            </a:r>
            <a:r>
              <a:rPr lang="en-US" altLang="zh-CN" sz="2800" dirty="0" err="1">
                <a:solidFill>
                  <a:prstClr val="black"/>
                </a:solidFill>
              </a:rPr>
              <a:t>2Mbps</a:t>
            </a:r>
            <a:r>
              <a:rPr lang="en-US" altLang="zh-CN" sz="2800" dirty="0">
                <a:solidFill>
                  <a:prstClr val="black"/>
                </a:solidFill>
              </a:rPr>
              <a:t>, [DL data rate?]</a:t>
            </a:r>
          </a:p>
          <a:p>
            <a:pPr marL="480060" lvl="0" indent="-480060" algn="l" defTabSz="1279525">
              <a:lnSpc>
                <a:spcPct val="10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3200" dirty="0">
                <a:solidFill>
                  <a:prstClr val="black"/>
                </a:solidFill>
              </a:rPr>
              <a:t>Including both uplink and downlink channel </a:t>
            </a:r>
          </a:p>
          <a:p>
            <a:pPr marL="480060" lvl="0" indent="-480060" algn="l" defTabSz="1279525">
              <a:lnSpc>
                <a:spcPct val="10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3200" dirty="0">
                <a:solidFill>
                  <a:prstClr val="black"/>
                </a:solidFill>
              </a:rPr>
              <a:t>Including both </a:t>
            </a:r>
            <a:r>
              <a:rPr lang="en-US" altLang="zh-CN" sz="3200" dirty="0" err="1">
                <a:solidFill>
                  <a:prstClr val="black"/>
                </a:solidFill>
              </a:rPr>
              <a:t>FR1</a:t>
            </a:r>
            <a:r>
              <a:rPr lang="en-US" altLang="zh-CN" sz="3200" dirty="0">
                <a:solidFill>
                  <a:prstClr val="black"/>
                </a:solidFill>
              </a:rPr>
              <a:t> and </a:t>
            </a:r>
            <a:r>
              <a:rPr lang="en-US" altLang="zh-CN" sz="3200" dirty="0" err="1">
                <a:solidFill>
                  <a:prstClr val="black"/>
                </a:solidFill>
              </a:rPr>
              <a:t>FR2</a:t>
            </a:r>
            <a:endParaRPr lang="en-US" altLang="zh-CN" sz="3200" dirty="0">
              <a:solidFill>
                <a:prstClr val="black"/>
              </a:solidFill>
            </a:endParaRPr>
          </a:p>
          <a:p>
            <a:pPr marL="480060" lvl="0" indent="-480060" algn="l" defTabSz="1279525">
              <a:lnSpc>
                <a:spcPct val="10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3200" dirty="0">
                <a:solidFill>
                  <a:prstClr val="black"/>
                </a:solidFill>
              </a:rPr>
              <a:t>Including both VoIP and </a:t>
            </a:r>
            <a:r>
              <a:rPr lang="en-US" altLang="zh-CN" sz="3200" dirty="0" err="1">
                <a:solidFill>
                  <a:prstClr val="black"/>
                </a:solidFill>
              </a:rPr>
              <a:t>eMBB</a:t>
            </a:r>
            <a:r>
              <a:rPr lang="en-US" altLang="zh-CN" sz="3200" dirty="0">
                <a:solidFill>
                  <a:prstClr val="black"/>
                </a:solidFill>
              </a:rPr>
              <a:t> service</a:t>
            </a:r>
          </a:p>
          <a:p>
            <a:pPr marL="480060" lvl="0" indent="-480060" algn="l" defTabSz="1279525">
              <a:lnSpc>
                <a:spcPct val="10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3200" dirty="0">
                <a:solidFill>
                  <a:prstClr val="black"/>
                </a:solidFill>
              </a:rPr>
              <a:t>While for </a:t>
            </a:r>
            <a:r>
              <a:rPr lang="en-US" altLang="zh-CN" sz="3200" dirty="0" err="1">
                <a:solidFill>
                  <a:prstClr val="black"/>
                </a:solidFill>
              </a:rPr>
              <a:t>FR2</a:t>
            </a:r>
            <a:r>
              <a:rPr lang="en-US" altLang="zh-CN" sz="3200" dirty="0">
                <a:solidFill>
                  <a:prstClr val="black"/>
                </a:solidFill>
              </a:rPr>
              <a:t>, major differences are as follows,</a:t>
            </a:r>
          </a:p>
          <a:p>
            <a:pPr marL="1040130" lvl="1" indent="-400050" algn="l" defTabSz="1279525">
              <a:lnSpc>
                <a:spcPct val="10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US" altLang="zh-CN" sz="2800" dirty="0">
                <a:solidFill>
                  <a:prstClr val="black"/>
                </a:solidFill>
              </a:rPr>
              <a:t>Indoor users served by outdoor </a:t>
            </a:r>
            <a:r>
              <a:rPr lang="en-US" altLang="zh-CN" sz="2800" dirty="0" err="1">
                <a:solidFill>
                  <a:prstClr val="black"/>
                </a:solidFill>
              </a:rPr>
              <a:t>gNB</a:t>
            </a:r>
            <a:r>
              <a:rPr lang="en-US" altLang="zh-CN" sz="2800" dirty="0">
                <a:solidFill>
                  <a:prstClr val="black"/>
                </a:solidFill>
              </a:rPr>
              <a:t> is not considered in this study, focused on indoor </a:t>
            </a:r>
            <a:r>
              <a:rPr lang="en-US" altLang="zh-CN" sz="2800" dirty="0" err="1">
                <a:solidFill>
                  <a:prstClr val="black"/>
                </a:solidFill>
              </a:rPr>
              <a:t>UEs</a:t>
            </a:r>
            <a:r>
              <a:rPr lang="en-US" altLang="zh-CN" sz="2800" dirty="0">
                <a:solidFill>
                  <a:prstClr val="black"/>
                </a:solidFill>
              </a:rPr>
              <a:t> served by indoor </a:t>
            </a:r>
            <a:r>
              <a:rPr lang="en-US" altLang="zh-CN" sz="2800" dirty="0" err="1">
                <a:solidFill>
                  <a:prstClr val="black"/>
                </a:solidFill>
              </a:rPr>
              <a:t>gNB</a:t>
            </a:r>
            <a:r>
              <a:rPr lang="en-US" altLang="zh-CN" sz="2800" dirty="0">
                <a:solidFill>
                  <a:prstClr val="black"/>
                </a:solidFill>
              </a:rPr>
              <a:t>. Dense urban can be also considered.</a:t>
            </a:r>
          </a:p>
          <a:p>
            <a:pPr marL="1040130" lvl="1" indent="-400050" algn="l" defTabSz="1279525">
              <a:lnSpc>
                <a:spcPct val="10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US" altLang="zh-CN" sz="2800" dirty="0">
                <a:solidFill>
                  <a:prstClr val="black"/>
                </a:solidFill>
              </a:rPr>
              <a:t>For </a:t>
            </a:r>
            <a:r>
              <a:rPr lang="en-US" altLang="zh-CN" sz="2800" dirty="0" err="1">
                <a:solidFill>
                  <a:prstClr val="black"/>
                </a:solidFill>
              </a:rPr>
              <a:t>eMBB</a:t>
            </a:r>
            <a:r>
              <a:rPr lang="en-US" altLang="zh-CN" sz="2800" dirty="0">
                <a:solidFill>
                  <a:prstClr val="black"/>
                </a:solidFill>
              </a:rPr>
              <a:t> UL data rate, medium data-rate should be guaranteed. The target UL data rate should not be worse than </a:t>
            </a:r>
            <a:r>
              <a:rPr lang="en-US" altLang="zh-CN" sz="2800" dirty="0" err="1">
                <a:solidFill>
                  <a:prstClr val="black"/>
                </a:solidFill>
              </a:rPr>
              <a:t>FR1</a:t>
            </a:r>
            <a:r>
              <a:rPr lang="en-US" altLang="zh-CN" sz="2800" dirty="0">
                <a:solidFill>
                  <a:prstClr val="black"/>
                </a:solidFill>
              </a:rPr>
              <a:t> case.</a:t>
            </a:r>
          </a:p>
          <a:p>
            <a:pPr marL="480060" lvl="0" indent="-480060" algn="l" defTabSz="1279525">
              <a:lnSpc>
                <a:spcPct val="100000"/>
              </a:lnSpc>
              <a:spcBef>
                <a:spcPct val="20000"/>
              </a:spcBef>
              <a:buFont typeface="Arial" pitchFamily="34" charset="0"/>
              <a:buChar char="•"/>
            </a:pPr>
            <a:endParaRPr lang="en-US" altLang="en-US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3325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1" y="349776"/>
            <a:ext cx="7432961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dirty="0">
                <a:solidFill>
                  <a:schemeClr val="bg1"/>
                </a:solidFill>
                <a:latin typeface="vivo Bold"/>
                <a:ea typeface="vivo type CN简 Regular" panose="02000500000000000000" pitchFamily="50" charset="-122"/>
              </a:rPr>
              <a:t>Proposed items for </a:t>
            </a:r>
            <a:r>
              <a:rPr lang="en-US" altLang="zh-CN" sz="2400" dirty="0" err="1">
                <a:solidFill>
                  <a:schemeClr val="bg1"/>
                </a:solidFill>
                <a:latin typeface="vivo Bold"/>
                <a:ea typeface="vivo type CN简 Regular" panose="02000500000000000000" pitchFamily="50" charset="-122"/>
              </a:rPr>
              <a:t>Rel</a:t>
            </a:r>
            <a:r>
              <a:rPr lang="en-US" altLang="zh-CN" sz="2400" dirty="0">
                <a:solidFill>
                  <a:schemeClr val="bg1"/>
                </a:solidFill>
                <a:latin typeface="vivo Bold"/>
                <a:ea typeface="vivo type CN简 Regular" panose="02000500000000000000" pitchFamily="50" charset="-122"/>
              </a:rPr>
              <a:t>-17 coverage SI</a:t>
            </a:r>
            <a:endParaRPr lang="zh-CN" altLang="en-US" sz="2400" dirty="0">
              <a:solidFill>
                <a:schemeClr val="bg1"/>
              </a:solidFill>
              <a:latin typeface="vivo Bold"/>
              <a:ea typeface="vivo type CN简 Regular" panose="02000500000000000000" pitchFamily="50" charset="-122"/>
            </a:endParaRPr>
          </a:p>
        </p:txBody>
      </p:sp>
      <p:sp>
        <p:nvSpPr>
          <p:cNvPr id="8" name="内容占位符 2"/>
          <p:cNvSpPr txBox="1">
            <a:spLocks/>
          </p:cNvSpPr>
          <p:nvPr/>
        </p:nvSpPr>
        <p:spPr>
          <a:xfrm>
            <a:off x="386080" y="1008674"/>
            <a:ext cx="11501119" cy="573303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80060" lvl="0" indent="-480060" algn="l" defTabSz="1279525">
              <a:lnSpc>
                <a:spcPct val="10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3600" dirty="0" err="1">
                <a:solidFill>
                  <a:prstClr val="black"/>
                </a:solidFill>
              </a:rPr>
              <a:t>RAN1</a:t>
            </a:r>
            <a:r>
              <a:rPr lang="en-US" altLang="zh-CN" sz="3600" dirty="0">
                <a:solidFill>
                  <a:prstClr val="black"/>
                </a:solidFill>
              </a:rPr>
              <a:t> to evaluate NR coverage </a:t>
            </a:r>
          </a:p>
          <a:p>
            <a:pPr marL="1040130" lvl="1" indent="-400050" algn="l" defTabSz="1279525">
              <a:lnSpc>
                <a:spcPct val="10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US" altLang="zh-CN" sz="3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The MCL evaluation for both uplink and downlink shall be start point, e.g., model referred to </a:t>
            </a:r>
            <a:r>
              <a:rPr lang="en-US" altLang="zh-CN" sz="32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TR</a:t>
            </a:r>
            <a:r>
              <a:rPr lang="en-US" altLang="zh-CN" sz="3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38.913.</a:t>
            </a:r>
          </a:p>
          <a:p>
            <a:pPr marL="1040130" lvl="1" indent="-400050" algn="l" defTabSz="1279525">
              <a:lnSpc>
                <a:spcPct val="10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US" altLang="zh-CN" sz="3100" dirty="0">
                <a:solidFill>
                  <a:prstClr val="black"/>
                </a:solidFill>
              </a:rPr>
              <a:t>Further considering different antenna configurations (e.g., for different channels), and report exact coverage in terms of, e.g., maximum cell radius. This should include multi-cell link budget analysis.</a:t>
            </a:r>
          </a:p>
          <a:p>
            <a:pPr marL="1040130" lvl="1" indent="-400050" algn="l" defTabSz="1279525">
              <a:lnSpc>
                <a:spcPct val="10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US" altLang="zh-CN" sz="2800" dirty="0">
                <a:solidFill>
                  <a:prstClr val="black"/>
                </a:solidFill>
              </a:rPr>
              <a:t>We expect a full evaluation of all channels b</a:t>
            </a:r>
            <a:r>
              <a:rPr lang="en-US" altLang="zh-CN" sz="3100" dirty="0">
                <a:solidFill>
                  <a:prstClr val="black"/>
                </a:solidFill>
              </a:rPr>
              <a:t>ased on the link budget results.</a:t>
            </a:r>
            <a:r>
              <a:rPr lang="en-US" altLang="zh-CN" sz="3200" dirty="0">
                <a:solidFill>
                  <a:prstClr val="black"/>
                </a:solidFill>
              </a:rPr>
              <a:t> Then we can identify the bottleneck of which channel is the bottleneck.</a:t>
            </a:r>
          </a:p>
          <a:p>
            <a:pPr marL="1040130" lvl="1" indent="-400050" algn="l" defTabSz="1279525">
              <a:lnSpc>
                <a:spcPct val="10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US" altLang="zh-CN" sz="3100" dirty="0">
                <a:solidFill>
                  <a:prstClr val="black"/>
                </a:solidFill>
              </a:rPr>
              <a:t>Both DL and UL can be taken into account for coverage evaluation for </a:t>
            </a:r>
            <a:r>
              <a:rPr lang="en-US" altLang="zh-CN" sz="3100" dirty="0" err="1">
                <a:solidFill>
                  <a:prstClr val="black"/>
                </a:solidFill>
              </a:rPr>
              <a:t>FR1</a:t>
            </a:r>
            <a:r>
              <a:rPr lang="en-US" altLang="zh-CN" sz="3100" dirty="0">
                <a:solidFill>
                  <a:prstClr val="black"/>
                </a:solidFill>
              </a:rPr>
              <a:t>. The prioritization between DL and UL can be done after the evaluation.</a:t>
            </a:r>
          </a:p>
          <a:p>
            <a:pPr marL="480060" lvl="0" indent="-480060" algn="l" defTabSz="1279525">
              <a:lnSpc>
                <a:spcPct val="10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en-US" sz="3600" dirty="0">
                <a:solidFill>
                  <a:prstClr val="black"/>
                </a:solidFill>
              </a:rPr>
              <a:t>Note: how to split the work between NR-Light item and coverage item should be further </a:t>
            </a:r>
            <a:r>
              <a:rPr lang="en-US" altLang="zh-CN" sz="3600" dirty="0">
                <a:solidFill>
                  <a:prstClr val="black"/>
                </a:solidFill>
              </a:rPr>
              <a:t>clarified</a:t>
            </a:r>
            <a:r>
              <a:rPr lang="en-US" altLang="en-US" sz="3600" dirty="0" smtClean="0">
                <a:solidFill>
                  <a:prstClr val="black"/>
                </a:solidFill>
              </a:rPr>
              <a:t>.</a:t>
            </a:r>
            <a:endParaRPr lang="en-US" altLang="en-US" sz="3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028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1" y="349776"/>
            <a:ext cx="7432961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dirty="0">
                <a:solidFill>
                  <a:schemeClr val="bg1"/>
                </a:solidFill>
                <a:latin typeface="vivo Bold"/>
                <a:ea typeface="vivo type CN简 Regular" panose="02000500000000000000" pitchFamily="50" charset="-122"/>
              </a:rPr>
              <a:t>Potential solutions for coverage enhancement</a:t>
            </a:r>
            <a:endParaRPr lang="zh-CN" altLang="en-US" sz="2400" dirty="0">
              <a:solidFill>
                <a:schemeClr val="bg1"/>
              </a:solidFill>
              <a:latin typeface="vivo Bold"/>
              <a:ea typeface="vivo type CN简 Regular" panose="02000500000000000000" pitchFamily="50" charset="-122"/>
            </a:endParaRPr>
          </a:p>
        </p:txBody>
      </p:sp>
      <p:sp>
        <p:nvSpPr>
          <p:cNvPr id="8" name="内容占位符 2"/>
          <p:cNvSpPr txBox="1">
            <a:spLocks/>
          </p:cNvSpPr>
          <p:nvPr/>
        </p:nvSpPr>
        <p:spPr>
          <a:xfrm>
            <a:off x="386080" y="1008674"/>
            <a:ext cx="11501119" cy="573303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80060" lvl="0" indent="-480060" algn="l" defTabSz="1279525">
              <a:lnSpc>
                <a:spcPct val="10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3600" dirty="0" err="1" smtClean="0">
                <a:solidFill>
                  <a:prstClr val="black"/>
                </a:solidFill>
              </a:rPr>
              <a:t>PUSCH</a:t>
            </a:r>
            <a:r>
              <a:rPr lang="en-US" altLang="zh-CN" sz="3600" dirty="0" smtClean="0">
                <a:solidFill>
                  <a:prstClr val="black"/>
                </a:solidFill>
              </a:rPr>
              <a:t>/</a:t>
            </a:r>
            <a:r>
              <a:rPr lang="en-US" altLang="zh-CN" sz="3600" dirty="0" err="1" smtClean="0">
                <a:solidFill>
                  <a:prstClr val="black"/>
                </a:solidFill>
              </a:rPr>
              <a:t>PUCCH</a:t>
            </a:r>
            <a:endParaRPr lang="en-US" altLang="zh-CN" sz="3600" dirty="0">
              <a:solidFill>
                <a:prstClr val="black"/>
              </a:solidFill>
            </a:endParaRPr>
          </a:p>
          <a:p>
            <a:pPr marL="1040130" lvl="1" indent="-400050" algn="l" defTabSz="1279525">
              <a:lnSpc>
                <a:spcPct val="10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GB" altLang="zh-CN" sz="3200" dirty="0">
                <a:solidFill>
                  <a:prstClr val="black"/>
                </a:solidFill>
              </a:rPr>
              <a:t>Enhanced repetition mechanism to overcome frequent cancellation of the repetition due to DL/UL collision for </a:t>
            </a:r>
            <a:r>
              <a:rPr lang="en-GB" altLang="zh-CN" sz="3200" dirty="0" err="1">
                <a:solidFill>
                  <a:prstClr val="black"/>
                </a:solidFill>
              </a:rPr>
              <a:t>TDD</a:t>
            </a:r>
            <a:endParaRPr lang="en-GB" altLang="zh-CN" sz="3200" dirty="0">
              <a:solidFill>
                <a:prstClr val="black"/>
              </a:solidFill>
            </a:endParaRPr>
          </a:p>
          <a:p>
            <a:pPr marL="1040130" lvl="1" indent="-400050" algn="l" defTabSz="1279525">
              <a:lnSpc>
                <a:spcPct val="10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GB" altLang="zh-CN" sz="3200" dirty="0">
                <a:solidFill>
                  <a:prstClr val="black"/>
                </a:solidFill>
              </a:rPr>
              <a:t>Enhancement for </a:t>
            </a:r>
            <a:r>
              <a:rPr lang="en-GB" altLang="zh-CN" sz="3200" dirty="0" err="1" smtClean="0">
                <a:solidFill>
                  <a:prstClr val="black"/>
                </a:solidFill>
              </a:rPr>
              <a:t>PUSCH</a:t>
            </a:r>
            <a:r>
              <a:rPr lang="en-GB" altLang="zh-CN" sz="3200" dirty="0" smtClean="0">
                <a:solidFill>
                  <a:prstClr val="black"/>
                </a:solidFill>
              </a:rPr>
              <a:t>/</a:t>
            </a:r>
            <a:r>
              <a:rPr lang="en-GB" altLang="zh-CN" sz="3200" dirty="0" err="1" smtClean="0">
                <a:solidFill>
                  <a:prstClr val="black"/>
                </a:solidFill>
              </a:rPr>
              <a:t>PUCCH</a:t>
            </a:r>
            <a:r>
              <a:rPr lang="en-GB" altLang="zh-CN" sz="3200" dirty="0" smtClean="0">
                <a:solidFill>
                  <a:prstClr val="black"/>
                </a:solidFill>
              </a:rPr>
              <a:t> </a:t>
            </a:r>
            <a:r>
              <a:rPr lang="en-GB" altLang="zh-CN" sz="3200" dirty="0">
                <a:solidFill>
                  <a:prstClr val="black"/>
                </a:solidFill>
              </a:rPr>
              <a:t>frequency hopping,</a:t>
            </a:r>
          </a:p>
          <a:p>
            <a:pPr marL="1600200" lvl="2" indent="-320040" algn="l" defTabSz="1279525">
              <a:lnSpc>
                <a:spcPct val="10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800" dirty="0">
                <a:solidFill>
                  <a:prstClr val="black"/>
                </a:solidFill>
              </a:rPr>
              <a:t> inter/intra-slot hopping with more frequency positions</a:t>
            </a:r>
          </a:p>
          <a:p>
            <a:pPr marL="480060" lvl="0" indent="-480060" algn="l" defTabSz="1279525">
              <a:lnSpc>
                <a:spcPct val="10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3600" dirty="0" smtClean="0">
                <a:solidFill>
                  <a:prstClr val="black"/>
                </a:solidFill>
              </a:rPr>
              <a:t>Broadcast </a:t>
            </a:r>
            <a:r>
              <a:rPr lang="en-US" altLang="zh-CN" sz="3600" dirty="0">
                <a:solidFill>
                  <a:prstClr val="black"/>
                </a:solidFill>
              </a:rPr>
              <a:t>signals/channels</a:t>
            </a:r>
          </a:p>
          <a:p>
            <a:pPr marL="1040130" lvl="1" indent="-400050" algn="l" defTabSz="1279525">
              <a:lnSpc>
                <a:spcPct val="10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US" altLang="zh-CN" sz="3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For some broadcast signals/channels, the coverage may be limited due to lack of </a:t>
            </a:r>
            <a:r>
              <a:rPr lang="en-US" altLang="zh-CN" sz="32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beamforming</a:t>
            </a:r>
            <a:r>
              <a:rPr lang="en-US" altLang="zh-CN" sz="3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gain. A broadcast weight is used for wider area coverage. Hence, downlink channels should be further checked by an aligned assumptions together with uplink.</a:t>
            </a:r>
            <a:endParaRPr lang="zh-CN" altLang="zh-CN" sz="3800" dirty="0">
              <a:solidFill>
                <a:prstClr val="black"/>
              </a:solidFill>
            </a:endParaRPr>
          </a:p>
          <a:p>
            <a:pPr marL="1600200" lvl="2" indent="-320040" algn="l" defTabSz="1279525">
              <a:lnSpc>
                <a:spcPct val="100000"/>
              </a:lnSpc>
              <a:spcBef>
                <a:spcPct val="20000"/>
              </a:spcBef>
              <a:buFont typeface="Arial" pitchFamily="34" charset="0"/>
              <a:buChar char="•"/>
            </a:pPr>
            <a:endParaRPr lang="en-GB" altLang="zh-CN" sz="2700" dirty="0">
              <a:solidFill>
                <a:prstClr val="black"/>
              </a:solidFill>
            </a:endParaRPr>
          </a:p>
          <a:p>
            <a:pPr marL="1600200" lvl="2" indent="-320040" algn="l" defTabSz="1279525">
              <a:lnSpc>
                <a:spcPct val="100000"/>
              </a:lnSpc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2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963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1" y="349776"/>
            <a:ext cx="7432961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dirty="0" smtClean="0">
                <a:solidFill>
                  <a:schemeClr val="bg1"/>
                </a:solidFill>
                <a:latin typeface="vivo Bold"/>
                <a:ea typeface="vivo type CN简 Regular" panose="02000500000000000000" pitchFamily="50" charset="-122"/>
              </a:rPr>
              <a:t>Conclusions</a:t>
            </a:r>
            <a:endParaRPr lang="zh-CN" altLang="en-US" sz="2400" dirty="0">
              <a:solidFill>
                <a:schemeClr val="bg1"/>
              </a:solidFill>
              <a:latin typeface="vivo Bold"/>
              <a:ea typeface="vivo type CN简 Regular" panose="02000500000000000000" pitchFamily="50" charset="-122"/>
            </a:endParaRPr>
          </a:p>
        </p:txBody>
      </p:sp>
      <p:sp>
        <p:nvSpPr>
          <p:cNvPr id="8" name="内容占位符 2"/>
          <p:cNvSpPr txBox="1">
            <a:spLocks/>
          </p:cNvSpPr>
          <p:nvPr/>
        </p:nvSpPr>
        <p:spPr>
          <a:xfrm>
            <a:off x="386080" y="1008674"/>
            <a:ext cx="11501119" cy="57330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40030" lvl="0" indent="-342900" algn="l" defTabSz="1279525">
              <a:lnSpc>
                <a:spcPct val="10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3600" dirty="0">
                <a:solidFill>
                  <a:prstClr val="black"/>
                </a:solidFill>
              </a:rPr>
              <a:t>NR coverage enhancement</a:t>
            </a:r>
          </a:p>
          <a:p>
            <a:pPr marL="1040130" lvl="1" indent="-400050" algn="l" defTabSz="1279525">
              <a:lnSpc>
                <a:spcPct val="10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US" altLang="zh-CN" sz="2400" dirty="0">
                <a:solidFill>
                  <a:prstClr val="black"/>
                </a:solidFill>
              </a:rPr>
              <a:t>Target for a </a:t>
            </a:r>
            <a:r>
              <a:rPr lang="en-US" altLang="zh-CN" sz="2400" dirty="0" err="1">
                <a:solidFill>
                  <a:prstClr val="black"/>
                </a:solidFill>
              </a:rPr>
              <a:t>Rel</a:t>
            </a:r>
            <a:r>
              <a:rPr lang="en-US" altLang="zh-CN" sz="2400" dirty="0">
                <a:solidFill>
                  <a:prstClr val="black"/>
                </a:solidFill>
              </a:rPr>
              <a:t>-17 Study Item </a:t>
            </a:r>
          </a:p>
          <a:p>
            <a:pPr marL="1040130" lvl="1" indent="-400050" algn="l" defTabSz="1279525">
              <a:lnSpc>
                <a:spcPct val="10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GB" altLang="zh-CN" sz="2400" dirty="0">
                <a:solidFill>
                  <a:prstClr val="black"/>
                </a:solidFill>
              </a:rPr>
              <a:t>An aligned assumption for evaluate these techniques for down-selection is necessary</a:t>
            </a:r>
            <a:r>
              <a:rPr lang="en-US" altLang="zh-CN" sz="2400" dirty="0">
                <a:solidFill>
                  <a:prstClr val="black"/>
                </a:solidFill>
              </a:rPr>
              <a:t>. And both DL and UL can be taken into account for coverage evaluation.</a:t>
            </a:r>
          </a:p>
          <a:p>
            <a:pPr marL="1040130" lvl="1" indent="-400050" algn="l" defTabSz="1279525">
              <a:lnSpc>
                <a:spcPct val="10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US" altLang="zh-CN" sz="2400" dirty="0">
                <a:solidFill>
                  <a:prstClr val="black"/>
                </a:solidFill>
              </a:rPr>
              <a:t>The potential work item scope can be based on the outcome of the evaluation and related analysis.</a:t>
            </a:r>
          </a:p>
          <a:p>
            <a:pPr marL="1040130" lvl="1" indent="-400050" algn="l" defTabSz="1279525">
              <a:lnSpc>
                <a:spcPct val="10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US" altLang="zh-CN" sz="2400" dirty="0">
                <a:solidFill>
                  <a:prstClr val="black"/>
                </a:solidFill>
              </a:rPr>
              <a:t>Overlap with other WI/SI should be avoided, e.g., NR-light with potential uplink coverage enhancements. </a:t>
            </a:r>
            <a:endParaRPr lang="en-US" altLang="zh-CN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688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842"/>
            <a:ext cx="12192000" cy="686084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16076" y="572877"/>
            <a:ext cx="7160136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  <a:latin typeface="vivo Bold" panose="00000800000000000000" pitchFamily="2" charset="0"/>
              </a:rPr>
              <a:t>THANK</a:t>
            </a:r>
          </a:p>
          <a:p>
            <a:r>
              <a:rPr lang="en-US" altLang="zh-CN" sz="11500" dirty="0">
                <a:solidFill>
                  <a:schemeClr val="bg1"/>
                </a:solidFill>
                <a:latin typeface="vivo Bold" panose="00000800000000000000" pitchFamily="2" charset="0"/>
              </a:rPr>
              <a:t>YOU</a:t>
            </a:r>
            <a:endParaRPr lang="zh-CN" altLang="en-US" sz="11500" dirty="0">
              <a:solidFill>
                <a:schemeClr val="bg1"/>
              </a:solidFill>
              <a:latin typeface="vivo Bold" panose="000008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8893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3750</TotalTime>
  <Words>586</Words>
  <Application>Microsoft Office PowerPoint</Application>
  <PresentationFormat>宽屏</PresentationFormat>
  <Paragraphs>55</Paragraphs>
  <Slides>7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vivo Bold</vt:lpstr>
      <vt:lpstr>vivo type CN简 Bold</vt:lpstr>
      <vt:lpstr>vivo type CN简 Regular</vt:lpstr>
      <vt:lpstr>等线</vt:lpstr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邹丹</dc:creator>
  <cp:lastModifiedBy>沈晓冬</cp:lastModifiedBy>
  <cp:revision>409</cp:revision>
  <dcterms:created xsi:type="dcterms:W3CDTF">2019-03-21T01:16:59Z</dcterms:created>
  <dcterms:modified xsi:type="dcterms:W3CDTF">2019-12-02T08:35:10Z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