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82" r:id="rId3"/>
    <p:sldId id="293" r:id="rId4"/>
    <p:sldId id="294" r:id="rId5"/>
    <p:sldId id="295" r:id="rId6"/>
    <p:sldId id="296" r:id="rId7"/>
    <p:sldId id="297" r:id="rId8"/>
    <p:sldId id="298" r:id="rId9"/>
    <p:sldId id="299" r:id="rId10"/>
    <p:sldId id="300" r:id="rId11"/>
    <p:sldId id="301" r:id="rId12"/>
    <p:sldId id="270"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912" y="-84"/>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2019/12/2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41519701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11</a:t>
            </a:fld>
            <a:endParaRPr lang="zh-CN" altLang="en-US"/>
          </a:p>
        </p:txBody>
      </p:sp>
    </p:spTree>
    <p:extLst>
      <p:ext uri="{BB962C8B-B14F-4D97-AF65-F5344CB8AC3E}">
        <p14:creationId xmlns:p14="http://schemas.microsoft.com/office/powerpoint/2010/main" val="4108528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263034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1335067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2315732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789292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1002525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8</a:t>
            </a:fld>
            <a:endParaRPr lang="zh-CN" altLang="en-US"/>
          </a:p>
        </p:txBody>
      </p:sp>
    </p:spTree>
    <p:extLst>
      <p:ext uri="{BB962C8B-B14F-4D97-AF65-F5344CB8AC3E}">
        <p14:creationId xmlns:p14="http://schemas.microsoft.com/office/powerpoint/2010/main" val="196685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9</a:t>
            </a:fld>
            <a:endParaRPr lang="zh-CN" altLang="en-US"/>
          </a:p>
        </p:txBody>
      </p:sp>
    </p:spTree>
    <p:extLst>
      <p:ext uri="{BB962C8B-B14F-4D97-AF65-F5344CB8AC3E}">
        <p14:creationId xmlns:p14="http://schemas.microsoft.com/office/powerpoint/2010/main" val="3253437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10</a:t>
            </a:fld>
            <a:endParaRPr lang="zh-CN" altLang="en-US"/>
          </a:p>
        </p:txBody>
      </p:sp>
    </p:spTree>
    <p:extLst>
      <p:ext uri="{BB962C8B-B14F-4D97-AF65-F5344CB8AC3E}">
        <p14:creationId xmlns:p14="http://schemas.microsoft.com/office/powerpoint/2010/main" val="4126930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260686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2391169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567456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77637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99101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82673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47487839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8127213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41130592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78696615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1099879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583678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notesSlide" Target="../notesSlides/notesSlide5.xml"/><Relationship Id="rId7" Type="http://schemas.openxmlformats.org/officeDocument/2006/relationships/package" Target="../embeddings/Microsoft_Visio___1.vsd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6.emf"/><Relationship Id="rId5" Type="http://schemas.openxmlformats.org/officeDocument/2006/relationships/image" Target="../media/image2.png"/><Relationship Id="rId10" Type="http://schemas.openxmlformats.org/officeDocument/2006/relationships/package" Target="../embeddings/Microsoft_Visio___2.vsdx"/><Relationship Id="rId4" Type="http://schemas.openxmlformats.org/officeDocument/2006/relationships/image" Target="../media/image3.png"/><Relationship Id="rId9"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Visio___3.vsdx"/><Relationship Id="rId3" Type="http://schemas.openxmlformats.org/officeDocument/2006/relationships/notesSlide" Target="../notesSlides/notesSlide6.xml"/><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7.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notesSlide" Target="../notesSlides/notesSlide7.xml"/><Relationship Id="rId7" Type="http://schemas.openxmlformats.org/officeDocument/2006/relationships/package" Target="../embeddings/Microsoft_Visio___4.vsd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pic>
        <p:nvPicPr>
          <p:cNvPr id="4" name="图片占位符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192000" cy="3672115"/>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672114"/>
            <a:ext cx="12192000" cy="3185887"/>
          </a:xfrm>
          <a:prstGeom prst="rect">
            <a:avLst/>
          </a:prstGeom>
        </p:spPr>
      </p:pic>
      <p:sp>
        <p:nvSpPr>
          <p:cNvPr id="7" name="文本占位符 17"/>
          <p:cNvSpPr txBox="1">
            <a:spLocks/>
          </p:cNvSpPr>
          <p:nvPr/>
        </p:nvSpPr>
        <p:spPr>
          <a:xfrm>
            <a:off x="890079" y="4787348"/>
            <a:ext cx="10217229"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1" lang="en-US" altLang="zh-CN" sz="4000" dirty="0">
                <a:solidFill>
                  <a:schemeClr val="bg1"/>
                </a:solidFill>
                <a:latin typeface="vivo Bold"/>
                <a:ea typeface="vivo type CN简 Bold" panose="02000800000000000000" pitchFamily="50" charset="-122"/>
              </a:rPr>
              <a:t>Views on NR MIMO in Rel-17</a:t>
            </a:r>
            <a:endParaRPr kumimoji="1" lang="zh-CN" altLang="en-US" sz="4000" dirty="0">
              <a:solidFill>
                <a:schemeClr val="bg1"/>
              </a:solidFill>
              <a:latin typeface="vivo Bold"/>
              <a:ea typeface="vivo type CN简 Bold" panose="02000800000000000000" pitchFamily="50" charset="-122"/>
            </a:endParaRPr>
          </a:p>
        </p:txBody>
      </p:sp>
      <p:sp>
        <p:nvSpPr>
          <p:cNvPr id="8" name="文本占位符 18"/>
          <p:cNvSpPr txBox="1">
            <a:spLocks/>
          </p:cNvSpPr>
          <p:nvPr/>
        </p:nvSpPr>
        <p:spPr>
          <a:xfrm>
            <a:off x="816076" y="4808196"/>
            <a:ext cx="10799233" cy="14188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2000" dirty="0">
                <a:solidFill>
                  <a:schemeClr val="bg1"/>
                </a:solidFill>
                <a:latin typeface="vivo type CN简 Bold" panose="02000800000000000000" pitchFamily="50" charset="-122"/>
                <a:ea typeface="vivo type CN简 Bold" panose="02000800000000000000" pitchFamily="50" charset="-122"/>
              </a:rPr>
              <a:t> </a:t>
            </a:r>
            <a:endParaRPr kumimoji="1" lang="en-US" altLang="zh-CN" sz="2000" dirty="0" smtClean="0">
              <a:solidFill>
                <a:schemeClr val="bg1"/>
              </a:solidFill>
              <a:latin typeface="vivo type CN简 Bold" panose="02000800000000000000" pitchFamily="50" charset="-122"/>
              <a:ea typeface="vivo type CN简 Bold" panose="02000800000000000000" pitchFamily="50" charset="-122"/>
            </a:endParaRPr>
          </a:p>
          <a:p>
            <a:pPr marL="0" indent="0">
              <a:buNone/>
            </a:pPr>
            <a:r>
              <a:rPr kumimoji="1" lang="zh-CN" altLang="en-US" sz="2000" dirty="0" smtClean="0">
                <a:solidFill>
                  <a:schemeClr val="bg1"/>
                </a:solidFill>
                <a:latin typeface="vivo type CN简 Bold" panose="02000800000000000000" pitchFamily="50" charset="-122"/>
                <a:ea typeface="vivo type CN简 Bold" panose="02000800000000000000" pitchFamily="50" charset="-122"/>
              </a:rPr>
              <a:t> </a:t>
            </a:r>
            <a:endParaRPr kumimoji="1" lang="zh-CN" altLang="en-US" sz="2000" dirty="0">
              <a:solidFill>
                <a:schemeClr val="bg1"/>
              </a:solidFill>
              <a:latin typeface="vivo type CN简 Bold" panose="02000800000000000000" pitchFamily="50" charset="-122"/>
              <a:ea typeface="vivo type CN简 Bold" panose="02000800000000000000" pitchFamily="50" charset="-122"/>
            </a:endParaRPr>
          </a:p>
        </p:txBody>
      </p:sp>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9" name="文本框 5"/>
          <p:cNvSpPr txBox="1"/>
          <p:nvPr/>
        </p:nvSpPr>
        <p:spPr>
          <a:xfrm>
            <a:off x="0" y="3752165"/>
            <a:ext cx="4087368"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zh-CN" sz="2000" b="1" dirty="0">
                <a:solidFill>
                  <a:schemeClr val="bg1"/>
                </a:solidFill>
              </a:rPr>
              <a:t>3GPP TSG-RAN WG Meeting #</a:t>
            </a:r>
            <a:r>
              <a:rPr lang="en-GB" altLang="zh-CN" sz="2000" b="1" dirty="0" smtClean="0">
                <a:solidFill>
                  <a:schemeClr val="bg1"/>
                </a:solidFill>
              </a:rPr>
              <a:t>86</a:t>
            </a:r>
          </a:p>
          <a:p>
            <a:r>
              <a:rPr lang="en-GB" altLang="zh-CN" sz="2000" b="1" dirty="0" err="1">
                <a:solidFill>
                  <a:schemeClr val="bg1"/>
                </a:solidFill>
              </a:rPr>
              <a:t>Sitges</a:t>
            </a:r>
            <a:r>
              <a:rPr lang="en-GB" altLang="zh-CN" sz="2000" b="1" dirty="0">
                <a:solidFill>
                  <a:schemeClr val="bg1"/>
                </a:solidFill>
              </a:rPr>
              <a:t>, Spain, Dec 9th-12th, 2019</a:t>
            </a:r>
            <a:endParaRPr lang="zh-CN" altLang="en-US" sz="2000" dirty="0">
              <a:solidFill>
                <a:schemeClr val="bg1"/>
              </a:solidFill>
            </a:endParaRPr>
          </a:p>
        </p:txBody>
      </p:sp>
      <p:sp>
        <p:nvSpPr>
          <p:cNvPr id="10" name="文本框 2"/>
          <p:cNvSpPr txBox="1"/>
          <p:nvPr/>
        </p:nvSpPr>
        <p:spPr>
          <a:xfrm>
            <a:off x="9526576" y="3682581"/>
            <a:ext cx="212477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bg1"/>
                </a:solidFill>
              </a:rPr>
              <a:t>RP-192541</a:t>
            </a:r>
            <a:endParaRPr lang="zh-CN" altLang="en-US" sz="2400" dirty="0">
              <a:solidFill>
                <a:schemeClr val="bg1"/>
              </a:solidFill>
            </a:endParaRPr>
          </a:p>
        </p:txBody>
      </p:sp>
    </p:spTree>
    <p:extLst>
      <p:ext uri="{BB962C8B-B14F-4D97-AF65-F5344CB8AC3E}">
        <p14:creationId xmlns:p14="http://schemas.microsoft.com/office/powerpoint/2010/main" val="26627695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Evaluation results</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Case1</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 UE1 with </a:t>
            </a:r>
            <a:r>
              <a:rPr lang="en-US" altLang="zh-CN" sz="2000" dirty="0" err="1">
                <a:latin typeface="Times New Roman" panose="02020603050405020304" pitchFamily="18" charset="0"/>
                <a:cs typeface="Times New Roman" panose="02020603050405020304" pitchFamily="18" charset="0"/>
              </a:rPr>
              <a:t>typeA</a:t>
            </a:r>
            <a:r>
              <a:rPr lang="en-US" altLang="zh-CN" sz="2000" dirty="0">
                <a:latin typeface="Times New Roman" panose="02020603050405020304" pitchFamily="18" charset="0"/>
                <a:cs typeface="Times New Roman" panose="02020603050405020304" pitchFamily="18" charset="0"/>
              </a:rPr>
              <a:t> (7symbols)  and UE2 with </a:t>
            </a:r>
            <a:r>
              <a:rPr lang="en-US" altLang="zh-CN" sz="2000" dirty="0" err="1">
                <a:latin typeface="Times New Roman" panose="02020603050405020304" pitchFamily="18" charset="0"/>
                <a:cs typeface="Times New Roman" panose="02020603050405020304" pitchFamily="18" charset="0"/>
              </a:rPr>
              <a:t>typeB</a:t>
            </a:r>
            <a:r>
              <a:rPr lang="en-US" altLang="zh-CN" sz="2000" dirty="0">
                <a:latin typeface="Times New Roman" panose="02020603050405020304" pitchFamily="18" charset="0"/>
                <a:cs typeface="Times New Roman" panose="02020603050405020304" pitchFamily="18" charset="0"/>
              </a:rPr>
              <a:t> (7symbols), full overlapping in time domain.</a:t>
            </a:r>
          </a:p>
          <a:p>
            <a:pPr marL="342900" indent="-342900" algn="l">
              <a:buFont typeface="Arial" panose="020B0604020202020204" pitchFamily="34" charset="0"/>
              <a:buChar char="•"/>
            </a:pPr>
            <a:r>
              <a:rPr lang="en-US" altLang="zh-CN" sz="2000" dirty="0" smtClean="0">
                <a:latin typeface="Times New Roman" panose="02020603050405020304" pitchFamily="18" charset="0"/>
                <a:cs typeface="Times New Roman" panose="02020603050405020304" pitchFamily="18" charset="0"/>
              </a:rPr>
              <a:t>Case2</a:t>
            </a:r>
            <a:r>
              <a:rPr lang="en-US" altLang="zh-CN" sz="2000" dirty="0">
                <a:latin typeface="Times New Roman" panose="02020603050405020304" pitchFamily="18" charset="0"/>
                <a:cs typeface="Times New Roman" panose="02020603050405020304" pitchFamily="18" charset="0"/>
              </a:rPr>
              <a:t>: UE1 with </a:t>
            </a:r>
            <a:r>
              <a:rPr lang="en-US" altLang="zh-CN" sz="2000" dirty="0" err="1">
                <a:latin typeface="Times New Roman" panose="02020603050405020304" pitchFamily="18" charset="0"/>
                <a:cs typeface="Times New Roman" panose="02020603050405020304" pitchFamily="18" charset="0"/>
              </a:rPr>
              <a:t>typeA</a:t>
            </a:r>
            <a:r>
              <a:rPr lang="en-US" altLang="zh-CN" sz="2000" dirty="0">
                <a:latin typeface="Times New Roman" panose="02020603050405020304" pitchFamily="18" charset="0"/>
                <a:cs typeface="Times New Roman" panose="02020603050405020304" pitchFamily="18" charset="0"/>
              </a:rPr>
              <a:t> (7symbols)  and UE2 with </a:t>
            </a:r>
            <a:r>
              <a:rPr lang="en-US" altLang="zh-CN" sz="2000" dirty="0" err="1">
                <a:latin typeface="Times New Roman" panose="02020603050405020304" pitchFamily="18" charset="0"/>
                <a:cs typeface="Times New Roman" panose="02020603050405020304" pitchFamily="18" charset="0"/>
              </a:rPr>
              <a:t>typeB</a:t>
            </a:r>
            <a:r>
              <a:rPr lang="en-US" altLang="zh-CN" sz="2000" dirty="0">
                <a:latin typeface="Times New Roman" panose="02020603050405020304" pitchFamily="18" charset="0"/>
                <a:cs typeface="Times New Roman" panose="02020603050405020304" pitchFamily="18" charset="0"/>
              </a:rPr>
              <a:t> (3 symbols), partial overlapping in time domain (example shown as in slide 8</a:t>
            </a:r>
            <a:r>
              <a:rPr lang="en-US" altLang="zh-CN" sz="2000" dirty="0" smtClean="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5"/>
          <a:stretch>
            <a:fillRect/>
          </a:stretch>
        </p:blipFill>
        <p:spPr>
          <a:xfrm>
            <a:off x="3619578" y="1779630"/>
            <a:ext cx="6615920" cy="4962074"/>
          </a:xfrm>
          <a:prstGeom prst="rect">
            <a:avLst/>
          </a:prstGeom>
        </p:spPr>
      </p:pic>
    </p:spTree>
    <p:extLst>
      <p:ext uri="{BB962C8B-B14F-4D97-AF65-F5344CB8AC3E}">
        <p14:creationId xmlns:p14="http://schemas.microsoft.com/office/powerpoint/2010/main" val="38253915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Observation</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In case1, although all PUSCH symbols of UE1 fully suffer from the interference of UE2, but the interference correlation matrix can be acquired by DMRS symbol. </a:t>
            </a:r>
          </a:p>
          <a:p>
            <a:pPr marL="342900" indent="-342900" algn="l">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In case2, although half PUSCH symbols suffer from the interference of UE2, but DMRS is not polluted, thus the estimated interference correlation matrix is nearly white noise, due to interference mismatch the performance degrades significantly. </a:t>
            </a:r>
          </a:p>
          <a:p>
            <a:pPr marL="342900" indent="-342900" algn="l">
              <a:buFont typeface="Arial" panose="020B0604020202020204" pitchFamily="34" charset="0"/>
              <a:buChar char="•"/>
            </a:pPr>
            <a:r>
              <a:rPr lang="en-US" altLang="zh-CN" sz="2000" b="1" dirty="0">
                <a:latin typeface="Times New Roman" panose="02020603050405020304" pitchFamily="18" charset="0"/>
                <a:cs typeface="Times New Roman" panose="02020603050405020304" pitchFamily="18" charset="0"/>
              </a:rPr>
              <a:t>Observation</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In our view, in real deployment scenarios such issues will happen more often, especially due to flexible configuration in NR. Mechanism to address interference estimation mismatch should be considered.</a:t>
            </a:r>
          </a:p>
        </p:txBody>
      </p:sp>
    </p:spTree>
    <p:extLst>
      <p:ext uri="{BB962C8B-B14F-4D97-AF65-F5344CB8AC3E}">
        <p14:creationId xmlns:p14="http://schemas.microsoft.com/office/powerpoint/2010/main" val="20396337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42"/>
            <a:ext cx="12192000" cy="6860842"/>
          </a:xfrm>
          <a:prstGeom prst="rect">
            <a:avLst/>
          </a:prstGeom>
        </p:spPr>
      </p:pic>
      <p:pic>
        <p:nvPicPr>
          <p:cNvPr id="16" name="图片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2" name="文本框 1"/>
          <p:cNvSpPr txBox="1"/>
          <p:nvPr/>
        </p:nvSpPr>
        <p:spPr>
          <a:xfrm>
            <a:off x="816076" y="572877"/>
            <a:ext cx="7160136" cy="3631763"/>
          </a:xfrm>
          <a:prstGeom prst="rect">
            <a:avLst/>
          </a:prstGeom>
          <a:noFill/>
        </p:spPr>
        <p:txBody>
          <a:bodyPr wrap="square" rtlCol="0">
            <a:spAutoFit/>
          </a:bodyPr>
          <a:lstStyle/>
          <a:p>
            <a:r>
              <a:rPr lang="en-US" altLang="zh-CN" sz="11500" dirty="0">
                <a:solidFill>
                  <a:schemeClr val="bg1"/>
                </a:solidFill>
                <a:latin typeface="vivo Bold" panose="00000800000000000000" pitchFamily="2" charset="0"/>
              </a:rPr>
              <a:t>THANK</a:t>
            </a:r>
          </a:p>
          <a:p>
            <a:r>
              <a:rPr lang="en-US" altLang="zh-CN" sz="11500" dirty="0">
                <a:solidFill>
                  <a:schemeClr val="bg1"/>
                </a:solidFill>
                <a:latin typeface="vivo Bold" panose="00000800000000000000" pitchFamily="2" charset="0"/>
              </a:rPr>
              <a:t>YOU</a:t>
            </a:r>
            <a:endParaRPr lang="zh-CN" altLang="en-US" sz="11500" dirty="0">
              <a:solidFill>
                <a:schemeClr val="bg1"/>
              </a:solidFill>
              <a:latin typeface="vivo Bold" panose="00000800000000000000" pitchFamily="2" charset="0"/>
            </a:endParaRPr>
          </a:p>
        </p:txBody>
      </p:sp>
    </p:spTree>
    <p:extLst>
      <p:ext uri="{BB962C8B-B14F-4D97-AF65-F5344CB8AC3E}">
        <p14:creationId xmlns:p14="http://schemas.microsoft.com/office/powerpoint/2010/main" val="3678893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Multi-beam </a:t>
            </a:r>
            <a:r>
              <a:rPr lang="en-US" altLang="zh-CN" sz="2400" dirty="0">
                <a:solidFill>
                  <a:schemeClr val="bg1"/>
                </a:solidFill>
                <a:latin typeface="vivo Bold"/>
                <a:ea typeface="vivo type CN简 Regular" panose="02000500000000000000" pitchFamily="50" charset="-122"/>
              </a:rPr>
              <a:t>enhancement</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altLang="zh-CN" sz="2357" dirty="0" smtClean="0"/>
              <a:t>Study beam failure recovery enhancement for intra- and inter-cell mobility, including beam failure detection latency reduction</a:t>
            </a:r>
          </a:p>
          <a:p>
            <a:pPr marL="342900" indent="-342900" algn="l">
              <a:buFont typeface="Arial" panose="020B0604020202020204" pitchFamily="34" charset="0"/>
              <a:buChar char="•"/>
            </a:pPr>
            <a:r>
              <a:rPr lang="en-US" altLang="zh-CN" sz="2357" dirty="0" smtClean="0"/>
              <a:t>To reduce overhead and latency of DL and UL beam management, unified TCI framework for DL/UL beam indication, e.g. SRS resource is used as QCL source of DL signal, UL beam indication by CRI/SSBRI instead of SRI in DCI for PUSCH.</a:t>
            </a:r>
            <a:endParaRPr lang="en-US" altLang="zh-CN" sz="2929" dirty="0" smtClean="0"/>
          </a:p>
          <a:p>
            <a:pPr marL="342900" indent="-342900" algn="l">
              <a:buFont typeface="Arial" panose="020B0604020202020204" pitchFamily="34" charset="0"/>
              <a:buChar char="•"/>
            </a:pPr>
            <a:r>
              <a:rPr lang="en-US" altLang="zh-CN" sz="2357" dirty="0" smtClean="0"/>
              <a:t>Study event triggered DL and UL beam management procedures</a:t>
            </a:r>
          </a:p>
          <a:p>
            <a:pPr marL="800100" lvl="1" indent="-342900" algn="l">
              <a:buFont typeface="Calibri" panose="020F0502020204030204" pitchFamily="34" charset="0"/>
              <a:buChar char="‒"/>
            </a:pPr>
            <a:r>
              <a:rPr lang="en-US" altLang="zh-CN" dirty="0" smtClean="0"/>
              <a:t>Define new event for UE initiated BM or for partial BFR, TRP specific BFR, </a:t>
            </a:r>
            <a:r>
              <a:rPr lang="en-US" altLang="zh-CN" dirty="0" err="1" smtClean="0"/>
              <a:t>PCell+SCell</a:t>
            </a:r>
            <a:r>
              <a:rPr lang="en-US" altLang="zh-CN" dirty="0" smtClean="0"/>
              <a:t> BFD.</a:t>
            </a:r>
          </a:p>
          <a:p>
            <a:pPr marL="457200" indent="-457200" algn="l">
              <a:buFont typeface="Arial" panose="020B0604020202020204" pitchFamily="34" charset="0"/>
              <a:buChar char="•"/>
            </a:pPr>
            <a:r>
              <a:rPr lang="en-US" altLang="zh-CN" sz="2571" dirty="0" smtClean="0"/>
              <a:t>Multi-panel @UE</a:t>
            </a:r>
          </a:p>
          <a:p>
            <a:pPr marL="800100" lvl="1" indent="-342900" algn="l">
              <a:lnSpc>
                <a:spcPct val="100000"/>
              </a:lnSpc>
              <a:buFont typeface="Calibri" panose="020F0502020204030204" pitchFamily="34" charset="0"/>
              <a:buChar char="‒"/>
            </a:pPr>
            <a:r>
              <a:rPr lang="en-GB" altLang="zh-CN" dirty="0"/>
              <a:t>From UE implementation perspective, deploying </a:t>
            </a:r>
            <a:r>
              <a:rPr lang="en-GB" altLang="zh-CN" dirty="0" err="1"/>
              <a:t>STxMP</a:t>
            </a:r>
            <a:r>
              <a:rPr lang="en-GB" altLang="zh-CN" dirty="0"/>
              <a:t> is very challenging!  </a:t>
            </a:r>
          </a:p>
          <a:p>
            <a:pPr marL="800100" lvl="1" indent="-342900" algn="l">
              <a:lnSpc>
                <a:spcPct val="100000"/>
              </a:lnSpc>
              <a:buFont typeface="Calibri" panose="020F0502020204030204" pitchFamily="34" charset="0"/>
              <a:buChar char="‒"/>
            </a:pPr>
            <a:r>
              <a:rPr lang="en-GB" altLang="zh-CN" dirty="0"/>
              <a:t>Simultaneous reception across multi-panel can be supported</a:t>
            </a:r>
          </a:p>
          <a:p>
            <a:pPr marL="800100" lvl="1" indent="-342900" algn="l">
              <a:lnSpc>
                <a:spcPct val="100000"/>
              </a:lnSpc>
              <a:buFont typeface="Calibri" panose="020F0502020204030204" pitchFamily="34" charset="0"/>
              <a:buChar char="‒"/>
            </a:pPr>
            <a:r>
              <a:rPr lang="en-GB" altLang="zh-CN" dirty="0"/>
              <a:t>Panel selection/activation/switching for </a:t>
            </a:r>
            <a:r>
              <a:rPr lang="en-US" altLang="zh-CN" dirty="0"/>
              <a:t>Network and UE’s alignment and </a:t>
            </a:r>
            <a:r>
              <a:rPr lang="en-GB" altLang="zh-CN" dirty="0"/>
              <a:t>power saving, including UE initiated panel switching on/off.</a:t>
            </a:r>
          </a:p>
          <a:p>
            <a:pPr marL="800100" lvl="1" indent="-342900" algn="l">
              <a:lnSpc>
                <a:spcPct val="100000"/>
              </a:lnSpc>
              <a:buFont typeface="Calibri" panose="020F0502020204030204" pitchFamily="34" charset="0"/>
              <a:buChar char="‒"/>
            </a:pPr>
            <a:r>
              <a:rPr lang="en-GB" altLang="zh-CN" dirty="0"/>
              <a:t>Support panel specific power control. Decouple UL timing from multi-panel issues and study timing for multi-TRP or for mobility cases.</a:t>
            </a:r>
          </a:p>
          <a:p>
            <a:pPr marL="342900" indent="-342900" algn="l">
              <a:buFont typeface="Arial" panose="020B0604020202020204" pitchFamily="34" charset="0"/>
              <a:buChar char="•"/>
            </a:pPr>
            <a:r>
              <a:rPr lang="en-US" altLang="zh-CN" sz="2357" dirty="0" smtClean="0"/>
              <a:t>Some specification support to address MPE issues in Rel-16, further enhancement in RAN1 is not clear at this moment. </a:t>
            </a:r>
            <a:endParaRPr lang="en-US" altLang="zh-CN" sz="2357" dirty="0"/>
          </a:p>
        </p:txBody>
      </p:sp>
    </p:spTree>
    <p:extLst>
      <p:ext uri="{BB962C8B-B14F-4D97-AF65-F5344CB8AC3E}">
        <p14:creationId xmlns:p14="http://schemas.microsoft.com/office/powerpoint/2010/main" val="1946372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Multi-TRP </a:t>
            </a:r>
            <a:r>
              <a:rPr lang="en-US" altLang="zh-CN" sz="2400" dirty="0">
                <a:solidFill>
                  <a:schemeClr val="bg1"/>
                </a:solidFill>
                <a:latin typeface="vivo Bold"/>
                <a:ea typeface="vivo type CN简 Regular" panose="02000500000000000000" pitchFamily="50" charset="-122"/>
              </a:rPr>
              <a:t>enhancement</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10000"/>
              </a:lnSpc>
              <a:buFont typeface="Arial" panose="020B0604020202020204" pitchFamily="34" charset="0"/>
              <a:buChar char="•"/>
            </a:pPr>
            <a:r>
              <a:rPr lang="en-US" altLang="zh-CN" sz="2800" dirty="0"/>
              <a:t>Enhancement on the support for multi-TRP deployment, targeting both FR1 and FR2:</a:t>
            </a:r>
            <a:endParaRPr lang="zh-CN" altLang="zh-CN" sz="2800" dirty="0"/>
          </a:p>
          <a:p>
            <a:pPr marL="800100" lvl="1" indent="-342900" algn="l">
              <a:lnSpc>
                <a:spcPct val="120000"/>
              </a:lnSpc>
              <a:buFont typeface="Calibri" panose="020F0502020204030204" pitchFamily="34" charset="0"/>
              <a:buChar char="‒"/>
            </a:pPr>
            <a:r>
              <a:rPr lang="en-US" altLang="zh-CN" sz="2600" dirty="0" smtClean="0"/>
              <a:t>Support of improving reliability </a:t>
            </a:r>
            <a:r>
              <a:rPr lang="en-US" altLang="zh-CN" sz="2600" dirty="0"/>
              <a:t>and robustness </a:t>
            </a:r>
            <a:r>
              <a:rPr lang="en-US" altLang="zh-CN" sz="2600" dirty="0" smtClean="0"/>
              <a:t>for PDCCH</a:t>
            </a:r>
            <a:r>
              <a:rPr lang="en-US" altLang="zh-CN" sz="2600" dirty="0"/>
              <a:t>, PUSCH, and </a:t>
            </a:r>
            <a:r>
              <a:rPr lang="en-US" altLang="zh-CN" sz="2600" dirty="0" smtClean="0"/>
              <a:t>PUCCH including channel </a:t>
            </a:r>
            <a:r>
              <a:rPr lang="en-US" altLang="zh-CN" sz="2600" dirty="0"/>
              <a:t>repetition and/or simultaneous transmission</a:t>
            </a:r>
            <a:endParaRPr lang="zh-CN" altLang="zh-CN" sz="2600" dirty="0"/>
          </a:p>
          <a:p>
            <a:pPr marL="800100" lvl="1" indent="-342900" algn="l">
              <a:lnSpc>
                <a:spcPct val="120000"/>
              </a:lnSpc>
              <a:buFont typeface="Calibri" panose="020F0502020204030204" pitchFamily="34" charset="0"/>
              <a:buChar char="‒"/>
            </a:pPr>
            <a:r>
              <a:rPr lang="en-US" altLang="zh-CN" sz="2600" dirty="0" smtClean="0"/>
              <a:t>FR2-specific enhancement for multi-TRP</a:t>
            </a:r>
          </a:p>
          <a:p>
            <a:pPr marL="1257300" lvl="2" indent="-342900" algn="l">
              <a:lnSpc>
                <a:spcPct val="120000"/>
              </a:lnSpc>
              <a:buFont typeface="Calibri" panose="020F0502020204030204" pitchFamily="34" charset="0"/>
              <a:buChar char="‒"/>
            </a:pPr>
            <a:r>
              <a:rPr lang="en-US" altLang="zh-CN" sz="2400" dirty="0" smtClean="0"/>
              <a:t>Beam reporting and beam indication in multi-TRP considering the </a:t>
            </a:r>
            <a:r>
              <a:rPr lang="en-US" altLang="zh-CN" sz="2400" dirty="0"/>
              <a:t>UE supporting different MPUE </a:t>
            </a:r>
            <a:r>
              <a:rPr lang="en-US" altLang="zh-CN" sz="2400" dirty="0" smtClean="0"/>
              <a:t>capabilities, and progress in multi-beam </a:t>
            </a:r>
            <a:r>
              <a:rPr lang="en-US" altLang="zh-CN" sz="2400" dirty="0"/>
              <a:t>enhancement</a:t>
            </a:r>
            <a:endParaRPr lang="en-US" altLang="zh-CN" sz="2400" dirty="0" smtClean="0"/>
          </a:p>
          <a:p>
            <a:pPr marL="1257300" lvl="2" indent="-342900" algn="l">
              <a:lnSpc>
                <a:spcPct val="120000"/>
              </a:lnSpc>
              <a:buFont typeface="Calibri" panose="020F0502020204030204" pitchFamily="34" charset="0"/>
              <a:buChar char="‒"/>
            </a:pPr>
            <a:r>
              <a:rPr lang="en-US" altLang="zh-CN" sz="2400" dirty="0" smtClean="0"/>
              <a:t>BFR enhancement for multi-TRP</a:t>
            </a:r>
            <a:endParaRPr lang="zh-CN" altLang="zh-CN" sz="2200" dirty="0"/>
          </a:p>
          <a:p>
            <a:pPr marL="800100" lvl="1" indent="-342900" algn="l">
              <a:lnSpc>
                <a:spcPct val="120000"/>
              </a:lnSpc>
              <a:buFont typeface="Calibri" panose="020F0502020204030204" pitchFamily="34" charset="0"/>
              <a:buChar char="‒"/>
            </a:pPr>
            <a:r>
              <a:rPr lang="en-US" altLang="zh-CN" sz="2600" dirty="0"/>
              <a:t>Enhancement of inter-cell multi-TRP operations</a:t>
            </a:r>
          </a:p>
          <a:p>
            <a:pPr marL="1257300" lvl="2" indent="-342900" algn="l">
              <a:lnSpc>
                <a:spcPct val="120000"/>
              </a:lnSpc>
              <a:buFont typeface="Calibri" panose="020F0502020204030204" pitchFamily="34" charset="0"/>
              <a:buChar char="‒"/>
            </a:pPr>
            <a:r>
              <a:rPr lang="en-US" altLang="zh-CN" sz="2400" dirty="0"/>
              <a:t>Inter-cell multi-TRP should be considered together in the scope of L1/L2-centric inter-cell mobility</a:t>
            </a:r>
          </a:p>
          <a:p>
            <a:pPr marL="800100" lvl="1" indent="-342900" algn="l">
              <a:lnSpc>
                <a:spcPct val="120000"/>
              </a:lnSpc>
              <a:buFont typeface="Calibri" panose="020F0502020204030204" pitchFamily="34" charset="0"/>
              <a:buChar char="‒"/>
            </a:pPr>
            <a:r>
              <a:rPr lang="en-US" altLang="zh-CN" sz="2600" dirty="0" smtClean="0"/>
              <a:t>Further enhancement of PDSCH to improvement spectrum efficiency and robustness</a:t>
            </a:r>
          </a:p>
          <a:p>
            <a:pPr marL="1257300" lvl="2" indent="-342900" algn="l">
              <a:lnSpc>
                <a:spcPct val="120000"/>
              </a:lnSpc>
              <a:buFont typeface="Calibri" panose="020F0502020204030204" pitchFamily="34" charset="0"/>
              <a:buChar char="‒"/>
            </a:pPr>
            <a:r>
              <a:rPr lang="en-US" altLang="zh-CN" sz="2400" dirty="0" smtClean="0"/>
              <a:t>Enable multi-DCI </a:t>
            </a:r>
            <a:r>
              <a:rPr lang="en-US" altLang="zh-CN" sz="2400" dirty="0"/>
              <a:t>based PDSCH repetition</a:t>
            </a:r>
          </a:p>
          <a:p>
            <a:pPr marL="1257300" lvl="2" indent="-342900" algn="l">
              <a:lnSpc>
                <a:spcPct val="120000"/>
              </a:lnSpc>
              <a:buFont typeface="Calibri" panose="020F0502020204030204" pitchFamily="34" charset="0"/>
              <a:buChar char="‒"/>
            </a:pPr>
            <a:r>
              <a:rPr lang="en-US" altLang="zh-CN" sz="2400" dirty="0" smtClean="0"/>
              <a:t>Support of joint schemes </a:t>
            </a:r>
            <a:r>
              <a:rPr lang="en-US" altLang="zh-CN" sz="2400" dirty="0"/>
              <a:t>between scheme 4 and other URLLC schemes</a:t>
            </a:r>
          </a:p>
          <a:p>
            <a:pPr marL="1257300" lvl="2" indent="-342900" algn="l">
              <a:lnSpc>
                <a:spcPct val="120000"/>
              </a:lnSpc>
              <a:buFont typeface="Calibri" panose="020F0502020204030204" pitchFamily="34" charset="0"/>
              <a:buChar char="‒"/>
            </a:pPr>
            <a:r>
              <a:rPr lang="en-US" altLang="zh-CN" sz="2400" dirty="0"/>
              <a:t>Enhancement of </a:t>
            </a:r>
            <a:r>
              <a:rPr lang="en-US" altLang="zh-CN" sz="2400" dirty="0" smtClean="0"/>
              <a:t>robust rank&gt;=2 MIMO transmission </a:t>
            </a:r>
            <a:r>
              <a:rPr lang="en-US" altLang="zh-CN" sz="2400" dirty="0"/>
              <a:t>in high speed scenario</a:t>
            </a:r>
          </a:p>
          <a:p>
            <a:pPr marL="1257300" lvl="2" indent="-342900" algn="l">
              <a:lnSpc>
                <a:spcPct val="120000"/>
              </a:lnSpc>
              <a:buFont typeface="Calibri" panose="020F0502020204030204" pitchFamily="34" charset="0"/>
              <a:buChar char="‒"/>
            </a:pPr>
            <a:r>
              <a:rPr lang="en-US" altLang="zh-CN" sz="2400" dirty="0" smtClean="0"/>
              <a:t>Enhancement of SFN based transmission in high speed scenario</a:t>
            </a:r>
          </a:p>
        </p:txBody>
      </p:sp>
    </p:spTree>
    <p:extLst>
      <p:ext uri="{BB962C8B-B14F-4D97-AF65-F5344CB8AC3E}">
        <p14:creationId xmlns:p14="http://schemas.microsoft.com/office/powerpoint/2010/main" val="16733259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UL MIMO </a:t>
            </a:r>
            <a:r>
              <a:rPr lang="en-US" altLang="zh-CN" sz="2400" dirty="0">
                <a:solidFill>
                  <a:schemeClr val="bg1"/>
                </a:solidFill>
                <a:latin typeface="vivo Bold"/>
                <a:ea typeface="vivo type CN简 Regular" panose="02000500000000000000" pitchFamily="50" charset="-122"/>
              </a:rPr>
              <a:t>enhancement</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buFont typeface="Arial" panose="020B0604020202020204" pitchFamily="34" charset="0"/>
              <a:buChar char="•"/>
            </a:pPr>
            <a:r>
              <a:rPr lang="en-US" altLang="zh-CN" sz="2571" dirty="0"/>
              <a:t>Enhancement on SRS transmission and flexible triggering</a:t>
            </a:r>
          </a:p>
          <a:p>
            <a:pPr marL="800100" lvl="1" indent="-342900" algn="l">
              <a:lnSpc>
                <a:spcPct val="100000"/>
              </a:lnSpc>
              <a:buFont typeface="Calibri" panose="020F0502020204030204" pitchFamily="34" charset="0"/>
              <a:buChar char="‒"/>
            </a:pPr>
            <a:r>
              <a:rPr lang="en-US" altLang="zh-CN" sz="2200" dirty="0"/>
              <a:t>Aperiodic SRS triggering offset is RRC configured in NR, which is less flexible than LTE</a:t>
            </a:r>
          </a:p>
          <a:p>
            <a:pPr marL="800100" lvl="1" indent="-342900" algn="l">
              <a:lnSpc>
                <a:spcPct val="100000"/>
              </a:lnSpc>
              <a:buFont typeface="Calibri" panose="020F0502020204030204" pitchFamily="34" charset="0"/>
              <a:buChar char="‒"/>
            </a:pPr>
            <a:r>
              <a:rPr lang="en-US" altLang="zh-CN" sz="2200" dirty="0"/>
              <a:t>NR supports SRS configuration for different purposes, e.g. </a:t>
            </a:r>
            <a:r>
              <a:rPr lang="en-GB" altLang="zh-CN" sz="2200" dirty="0" err="1"/>
              <a:t>beamManagement</a:t>
            </a:r>
            <a:r>
              <a:rPr lang="en-GB" altLang="zh-CN" sz="2200" dirty="0"/>
              <a:t>, codebook, </a:t>
            </a:r>
            <a:r>
              <a:rPr lang="en-GB" altLang="zh-CN" sz="2200" dirty="0" err="1"/>
              <a:t>nonCodebook</a:t>
            </a:r>
            <a:r>
              <a:rPr lang="en-GB" altLang="zh-CN" sz="2200" dirty="0"/>
              <a:t>, </a:t>
            </a:r>
            <a:r>
              <a:rPr lang="en-GB" altLang="zh-CN" sz="2200" dirty="0" err="1"/>
              <a:t>antennaSwitching</a:t>
            </a:r>
            <a:r>
              <a:rPr lang="en-GB" altLang="zh-CN" sz="2200" dirty="0"/>
              <a:t>, SRS for one purpose can be utilized for other purpose in order to save overhead</a:t>
            </a:r>
          </a:p>
          <a:p>
            <a:pPr marL="800100" lvl="1" indent="-342900" algn="l">
              <a:lnSpc>
                <a:spcPct val="100000"/>
              </a:lnSpc>
              <a:buFont typeface="Calibri" panose="020F0502020204030204" pitchFamily="34" charset="0"/>
              <a:buChar char="‒"/>
            </a:pPr>
            <a:r>
              <a:rPr lang="en-GB" altLang="zh-CN" sz="2200" dirty="0"/>
              <a:t>Rel-16 NRU already supports SRS configuration on all 14 symbols of the slot for capacity enhancement</a:t>
            </a:r>
          </a:p>
          <a:p>
            <a:pPr marL="800100" lvl="1" indent="-342900" algn="l">
              <a:lnSpc>
                <a:spcPct val="100000"/>
              </a:lnSpc>
              <a:buFont typeface="Calibri" panose="020F0502020204030204" pitchFamily="34" charset="0"/>
              <a:buChar char="‒"/>
            </a:pPr>
            <a:r>
              <a:rPr lang="en-GB" altLang="zh-CN" sz="2200" dirty="0"/>
              <a:t>No strong motivation on enhancing </a:t>
            </a:r>
            <a:r>
              <a:rPr lang="en-GB" altLang="zh-CN" sz="2200" dirty="0" err="1"/>
              <a:t>precoded</a:t>
            </a:r>
            <a:r>
              <a:rPr lang="en-GB" altLang="zh-CN" sz="2200" dirty="0"/>
              <a:t> SRS, UE RF chains are non-coherent in real deployment  </a:t>
            </a:r>
            <a:r>
              <a:rPr lang="en-US" altLang="zh-CN" sz="2200" dirty="0"/>
              <a:t> </a:t>
            </a:r>
          </a:p>
          <a:p>
            <a:pPr marL="457200" indent="-457200" algn="l">
              <a:buFont typeface="Arial" panose="020B0604020202020204" pitchFamily="34" charset="0"/>
              <a:buChar char="•"/>
            </a:pPr>
            <a:r>
              <a:rPr lang="en-US" altLang="zh-CN" sz="2571" dirty="0"/>
              <a:t>Enhancement on UL precoding, PAPR reduction, power imbalance</a:t>
            </a:r>
          </a:p>
          <a:p>
            <a:pPr marL="800100" lvl="1" indent="-342900" algn="l">
              <a:lnSpc>
                <a:spcPct val="100000"/>
              </a:lnSpc>
              <a:buFont typeface="Calibri" panose="020F0502020204030204" pitchFamily="34" charset="0"/>
              <a:buChar char="‒"/>
            </a:pPr>
            <a:r>
              <a:rPr lang="en-US" altLang="zh-CN" sz="2200" dirty="0"/>
              <a:t>Support of UL frequency selective </a:t>
            </a:r>
            <a:r>
              <a:rPr lang="en-US" altLang="zh-CN" sz="2200" dirty="0" smtClean="0"/>
              <a:t>precoding </a:t>
            </a:r>
            <a:endParaRPr lang="en-US" altLang="zh-CN" sz="2200" dirty="0"/>
          </a:p>
          <a:p>
            <a:pPr marL="800100" lvl="1" indent="-342900" algn="l">
              <a:lnSpc>
                <a:spcPct val="100000"/>
              </a:lnSpc>
              <a:buFont typeface="Calibri" panose="020F0502020204030204" pitchFamily="34" charset="0"/>
              <a:buChar char="‒"/>
            </a:pPr>
            <a:r>
              <a:rPr lang="en-US" altLang="zh-CN" sz="2200" dirty="0"/>
              <a:t>Mechanism for PAPR reduction in UL PUSCH transmission</a:t>
            </a:r>
          </a:p>
          <a:p>
            <a:pPr marL="800100" lvl="1" indent="-342900" algn="l">
              <a:lnSpc>
                <a:spcPct val="100000"/>
              </a:lnSpc>
              <a:buFont typeface="Calibri" panose="020F0502020204030204" pitchFamily="34" charset="0"/>
              <a:buChar char="‒"/>
            </a:pPr>
            <a:r>
              <a:rPr lang="en-US" altLang="zh-CN" sz="2200" dirty="0"/>
              <a:t>Address power imbalance issue in UL where </a:t>
            </a:r>
            <a:r>
              <a:rPr lang="en-US" altLang="zh-CN" sz="2200" dirty="0" smtClean="0"/>
              <a:t>there could be significant power variance between 2 symbols (see appendix) </a:t>
            </a:r>
            <a:endParaRPr lang="en-US" altLang="zh-CN" sz="2200" dirty="0"/>
          </a:p>
          <a:p>
            <a:pPr marL="457200" indent="-457200" algn="l">
              <a:buFont typeface="Arial" panose="020B0604020202020204" pitchFamily="34" charset="0"/>
              <a:buChar char="•"/>
            </a:pPr>
            <a:r>
              <a:rPr lang="en-US" altLang="zh-CN" sz="2571" dirty="0"/>
              <a:t>Enhancement of </a:t>
            </a:r>
            <a:r>
              <a:rPr lang="en-US" altLang="zh-CN" sz="2571" dirty="0" smtClean="0"/>
              <a:t>UL system performance</a:t>
            </a:r>
            <a:endParaRPr lang="en-US" altLang="zh-CN" sz="2571" dirty="0"/>
          </a:p>
          <a:p>
            <a:pPr marL="800100" lvl="1" indent="-342900" algn="l">
              <a:lnSpc>
                <a:spcPct val="110000"/>
              </a:lnSpc>
              <a:buFont typeface="Calibri" panose="020F0502020204030204" pitchFamily="34" charset="0"/>
              <a:buChar char="‒"/>
            </a:pPr>
            <a:r>
              <a:rPr lang="en-US" altLang="zh-CN" sz="2200" dirty="0"/>
              <a:t>UL receiver performance may degrade significantly when interference is not taken into account (some analysis and evaluation results can be found in appendix)</a:t>
            </a:r>
          </a:p>
        </p:txBody>
      </p:sp>
    </p:spTree>
    <p:extLst>
      <p:ext uri="{BB962C8B-B14F-4D97-AF65-F5344CB8AC3E}">
        <p14:creationId xmlns:p14="http://schemas.microsoft.com/office/powerpoint/2010/main" val="165028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Appendix - UL frequency selective precoding</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endParaRPr lang="en-US" altLang="zh-CN" sz="2357" dirty="0"/>
          </a:p>
        </p:txBody>
      </p:sp>
      <p:grpSp>
        <p:nvGrpSpPr>
          <p:cNvPr id="7" name="组合 6"/>
          <p:cNvGrpSpPr/>
          <p:nvPr/>
        </p:nvGrpSpPr>
        <p:grpSpPr>
          <a:xfrm rot="16200000">
            <a:off x="1553460" y="1781161"/>
            <a:ext cx="2847294" cy="3878035"/>
            <a:chOff x="8234126" y="976884"/>
            <a:chExt cx="2595924" cy="3200400"/>
          </a:xfrm>
        </p:grpSpPr>
        <p:sp>
          <p:nvSpPr>
            <p:cNvPr id="9" name="矩形 8"/>
            <p:cNvSpPr/>
            <p:nvPr/>
          </p:nvSpPr>
          <p:spPr>
            <a:xfrm>
              <a:off x="9207795" y="1104605"/>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0" name="矩形 9"/>
            <p:cNvSpPr/>
            <p:nvPr/>
          </p:nvSpPr>
          <p:spPr>
            <a:xfrm>
              <a:off x="9207795" y="1349153"/>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1" name="矩形 10"/>
            <p:cNvSpPr/>
            <p:nvPr/>
          </p:nvSpPr>
          <p:spPr>
            <a:xfrm>
              <a:off x="9207795" y="1593701"/>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2" name="矩形 11"/>
            <p:cNvSpPr/>
            <p:nvPr/>
          </p:nvSpPr>
          <p:spPr>
            <a:xfrm>
              <a:off x="9207795" y="1838249"/>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3" name="矩形 12"/>
            <p:cNvSpPr/>
            <p:nvPr/>
          </p:nvSpPr>
          <p:spPr>
            <a:xfrm>
              <a:off x="9207795" y="2082797"/>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4" name="矩形 13"/>
            <p:cNvSpPr/>
            <p:nvPr/>
          </p:nvSpPr>
          <p:spPr>
            <a:xfrm>
              <a:off x="9207795" y="2327345"/>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8" name="矩形 17"/>
            <p:cNvSpPr/>
            <p:nvPr/>
          </p:nvSpPr>
          <p:spPr>
            <a:xfrm>
              <a:off x="9207795" y="2571893"/>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19" name="矩形 18"/>
            <p:cNvSpPr/>
            <p:nvPr/>
          </p:nvSpPr>
          <p:spPr>
            <a:xfrm>
              <a:off x="9207795" y="2816441"/>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20" name="矩形 19"/>
            <p:cNvSpPr/>
            <p:nvPr/>
          </p:nvSpPr>
          <p:spPr>
            <a:xfrm>
              <a:off x="9207795" y="3060989"/>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21" name="矩形 20"/>
            <p:cNvSpPr/>
            <p:nvPr/>
          </p:nvSpPr>
          <p:spPr>
            <a:xfrm>
              <a:off x="9207795" y="3305537"/>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22" name="矩形 21"/>
            <p:cNvSpPr/>
            <p:nvPr/>
          </p:nvSpPr>
          <p:spPr>
            <a:xfrm>
              <a:off x="9207795" y="3550085"/>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23" name="矩形 22"/>
            <p:cNvSpPr/>
            <p:nvPr/>
          </p:nvSpPr>
          <p:spPr>
            <a:xfrm>
              <a:off x="9207795" y="3794633"/>
              <a:ext cx="648586" cy="2445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86"/>
            </a:p>
          </p:txBody>
        </p:sp>
        <p:sp>
          <p:nvSpPr>
            <p:cNvPr id="24" name="右大括号 23"/>
            <p:cNvSpPr/>
            <p:nvPr/>
          </p:nvSpPr>
          <p:spPr>
            <a:xfrm>
              <a:off x="10007600" y="3060989"/>
              <a:ext cx="152400" cy="9781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86"/>
            </a:p>
          </p:txBody>
        </p:sp>
        <p:sp>
          <p:nvSpPr>
            <p:cNvPr id="25" name="右大括号 24"/>
            <p:cNvSpPr/>
            <p:nvPr/>
          </p:nvSpPr>
          <p:spPr>
            <a:xfrm>
              <a:off x="10007600" y="2082797"/>
              <a:ext cx="152400" cy="9781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86"/>
            </a:p>
          </p:txBody>
        </p:sp>
        <p:sp>
          <p:nvSpPr>
            <p:cNvPr id="26" name="右大括号 25"/>
            <p:cNvSpPr/>
            <p:nvPr/>
          </p:nvSpPr>
          <p:spPr>
            <a:xfrm>
              <a:off x="10007600" y="1085990"/>
              <a:ext cx="152400" cy="9781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86"/>
            </a:p>
          </p:txBody>
        </p:sp>
        <p:sp>
          <p:nvSpPr>
            <p:cNvPr id="27" name="文本框 26"/>
            <p:cNvSpPr txBox="1"/>
            <p:nvPr/>
          </p:nvSpPr>
          <p:spPr>
            <a:xfrm rot="5400000">
              <a:off x="10087752" y="3207716"/>
              <a:ext cx="692141" cy="444935"/>
            </a:xfrm>
            <a:prstGeom prst="rect">
              <a:avLst/>
            </a:prstGeom>
            <a:noFill/>
          </p:spPr>
          <p:txBody>
            <a:bodyPr wrap="none" rtlCol="0">
              <a:spAutoFit/>
            </a:bodyPr>
            <a:lstStyle/>
            <a:p>
              <a:r>
                <a:rPr lang="en-US" altLang="zh-CN" sz="857" dirty="0"/>
                <a:t>Sub-band </a:t>
              </a:r>
            </a:p>
            <a:p>
              <a:r>
                <a:rPr lang="en-US" altLang="zh-CN" sz="857" dirty="0" err="1"/>
                <a:t>Precodeding</a:t>
              </a:r>
              <a:r>
                <a:rPr lang="en-US" altLang="zh-CN" sz="857" dirty="0"/>
                <a:t>/</a:t>
              </a:r>
            </a:p>
            <a:p>
              <a:r>
                <a:rPr lang="en-US" altLang="zh-CN" sz="857" dirty="0"/>
                <a:t>phase rotation</a:t>
              </a:r>
              <a:endParaRPr lang="zh-CN" altLang="en-US" sz="857" dirty="0"/>
            </a:p>
          </p:txBody>
        </p:sp>
        <p:sp>
          <p:nvSpPr>
            <p:cNvPr id="28" name="文本框 27"/>
            <p:cNvSpPr txBox="1"/>
            <p:nvPr/>
          </p:nvSpPr>
          <p:spPr>
            <a:xfrm rot="5400000">
              <a:off x="10128148" y="2238252"/>
              <a:ext cx="692141" cy="444935"/>
            </a:xfrm>
            <a:prstGeom prst="rect">
              <a:avLst/>
            </a:prstGeom>
            <a:noFill/>
          </p:spPr>
          <p:txBody>
            <a:bodyPr wrap="none" rtlCol="0">
              <a:spAutoFit/>
            </a:bodyPr>
            <a:lstStyle/>
            <a:p>
              <a:r>
                <a:rPr lang="en-US" altLang="zh-CN" sz="857" dirty="0"/>
                <a:t>Sub-band </a:t>
              </a:r>
            </a:p>
            <a:p>
              <a:r>
                <a:rPr lang="en-US" altLang="zh-CN" sz="857" dirty="0" err="1"/>
                <a:t>Precodeding</a:t>
              </a:r>
              <a:r>
                <a:rPr lang="en-US" altLang="zh-CN" sz="857" dirty="0"/>
                <a:t>/</a:t>
              </a:r>
            </a:p>
            <a:p>
              <a:r>
                <a:rPr lang="en-US" altLang="zh-CN" sz="857" dirty="0"/>
                <a:t>phase rotation</a:t>
              </a:r>
              <a:endParaRPr lang="zh-CN" altLang="en-US" sz="857" dirty="0"/>
            </a:p>
          </p:txBody>
        </p:sp>
        <p:sp>
          <p:nvSpPr>
            <p:cNvPr id="29" name="文本框 28"/>
            <p:cNvSpPr txBox="1"/>
            <p:nvPr/>
          </p:nvSpPr>
          <p:spPr>
            <a:xfrm rot="5400000">
              <a:off x="10168543" y="1248542"/>
              <a:ext cx="692141" cy="444935"/>
            </a:xfrm>
            <a:prstGeom prst="rect">
              <a:avLst/>
            </a:prstGeom>
            <a:noFill/>
          </p:spPr>
          <p:txBody>
            <a:bodyPr wrap="none" rtlCol="0">
              <a:spAutoFit/>
            </a:bodyPr>
            <a:lstStyle/>
            <a:p>
              <a:r>
                <a:rPr lang="en-US" altLang="zh-CN" sz="857" dirty="0"/>
                <a:t>Sub-band </a:t>
              </a:r>
            </a:p>
            <a:p>
              <a:r>
                <a:rPr lang="en-US" altLang="zh-CN" sz="857" dirty="0" err="1"/>
                <a:t>Precodeding</a:t>
              </a:r>
              <a:r>
                <a:rPr lang="en-US" altLang="zh-CN" sz="857" dirty="0"/>
                <a:t>/</a:t>
              </a:r>
            </a:p>
            <a:p>
              <a:r>
                <a:rPr lang="en-US" altLang="zh-CN" sz="857" dirty="0"/>
                <a:t>phase rotation</a:t>
              </a:r>
              <a:endParaRPr lang="zh-CN" altLang="en-US" sz="857" dirty="0"/>
            </a:p>
          </p:txBody>
        </p:sp>
        <p:sp>
          <p:nvSpPr>
            <p:cNvPr id="30" name="右大括号 29"/>
            <p:cNvSpPr/>
            <p:nvPr/>
          </p:nvSpPr>
          <p:spPr>
            <a:xfrm flipH="1">
              <a:off x="8880252" y="1104605"/>
              <a:ext cx="176324" cy="293457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86"/>
            </a:p>
          </p:txBody>
        </p:sp>
        <p:sp>
          <p:nvSpPr>
            <p:cNvPr id="31" name="文本框 30"/>
            <p:cNvSpPr txBox="1"/>
            <p:nvPr/>
          </p:nvSpPr>
          <p:spPr>
            <a:xfrm rot="5400000">
              <a:off x="8235453" y="2289162"/>
              <a:ext cx="1029480" cy="204433"/>
            </a:xfrm>
            <a:prstGeom prst="rect">
              <a:avLst/>
            </a:prstGeom>
            <a:noFill/>
          </p:spPr>
          <p:txBody>
            <a:bodyPr wrap="none" rtlCol="0">
              <a:spAutoFit/>
            </a:bodyPr>
            <a:lstStyle/>
            <a:p>
              <a:r>
                <a:rPr lang="en-US" altLang="zh-CN" sz="857" dirty="0"/>
                <a:t>Scheduled UL resources</a:t>
              </a:r>
              <a:endParaRPr lang="zh-CN" altLang="en-US" sz="857" dirty="0"/>
            </a:p>
          </p:txBody>
        </p:sp>
        <p:sp>
          <p:nvSpPr>
            <p:cNvPr id="32" name="圆角矩形 31"/>
            <p:cNvSpPr/>
            <p:nvPr/>
          </p:nvSpPr>
          <p:spPr>
            <a:xfrm>
              <a:off x="8234126" y="976884"/>
              <a:ext cx="2595924" cy="3200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6"/>
            </a:p>
          </p:txBody>
        </p:sp>
      </p:grpSp>
      <p:pic>
        <p:nvPicPr>
          <p:cNvPr id="33" name="图片 1" descr="image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5750" y="2296531"/>
            <a:ext cx="4564339" cy="274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214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Appendix – Power imbalance</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endParaRPr lang="en-US" altLang="zh-CN" sz="2357" dirty="0"/>
          </a:p>
        </p:txBody>
      </p:sp>
      <p:graphicFrame>
        <p:nvGraphicFramePr>
          <p:cNvPr id="34" name="对象 33"/>
          <p:cNvGraphicFramePr>
            <a:graphicFrameLocks noChangeAspect="1"/>
          </p:cNvGraphicFramePr>
          <p:nvPr>
            <p:extLst>
              <p:ext uri="{D42A27DB-BD31-4B8C-83A1-F6EECF244321}">
                <p14:modId xmlns:p14="http://schemas.microsoft.com/office/powerpoint/2010/main" val="972612785"/>
              </p:ext>
            </p:extLst>
          </p:nvPr>
        </p:nvGraphicFramePr>
        <p:xfrm>
          <a:off x="3441876" y="1328782"/>
          <a:ext cx="5207794" cy="2340345"/>
        </p:xfrm>
        <a:graphic>
          <a:graphicData uri="http://schemas.openxmlformats.org/presentationml/2006/ole">
            <mc:AlternateContent xmlns:mc="http://schemas.openxmlformats.org/markup-compatibility/2006">
              <mc:Choice xmlns:v="urn:schemas-microsoft-com:vml" Requires="v">
                <p:oleObj spid="_x0000_s8252" r:id="rId7" imgW="6143584" imgH="2762230" progId="Visio.Drawing.15">
                  <p:embed/>
                </p:oleObj>
              </mc:Choice>
              <mc:Fallback>
                <p:oleObj r:id="rId7" imgW="6143584" imgH="2762230" progId="Visio.Drawing.15">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1876" y="1328782"/>
                        <a:ext cx="5207794" cy="2340345"/>
                      </a:xfrm>
                      <a:prstGeom prst="rect">
                        <a:avLst/>
                      </a:prstGeom>
                      <a:noFill/>
                    </p:spPr>
                  </p:pic>
                </p:oleObj>
              </mc:Fallback>
            </mc:AlternateContent>
          </a:graphicData>
        </a:graphic>
      </p:graphicFrame>
      <p:graphicFrame>
        <p:nvGraphicFramePr>
          <p:cNvPr id="35" name="对象 34"/>
          <p:cNvGraphicFramePr>
            <a:graphicFrameLocks noChangeAspect="1"/>
          </p:cNvGraphicFramePr>
          <p:nvPr>
            <p:extLst>
              <p:ext uri="{D42A27DB-BD31-4B8C-83A1-F6EECF244321}">
                <p14:modId xmlns:p14="http://schemas.microsoft.com/office/powerpoint/2010/main" val="3140481882"/>
              </p:ext>
            </p:extLst>
          </p:nvPr>
        </p:nvGraphicFramePr>
        <p:xfrm>
          <a:off x="3503839" y="4501205"/>
          <a:ext cx="5304236" cy="2020661"/>
        </p:xfrm>
        <a:graphic>
          <a:graphicData uri="http://schemas.openxmlformats.org/presentationml/2006/ole">
            <mc:AlternateContent xmlns:mc="http://schemas.openxmlformats.org/markup-compatibility/2006">
              <mc:Choice xmlns:v="urn:schemas-microsoft-com:vml" Requires="v">
                <p:oleObj spid="_x0000_s8253" r:id="rId10" imgW="4705339" imgH="1781292" progId="Visio.Drawing.15">
                  <p:embed/>
                </p:oleObj>
              </mc:Choice>
              <mc:Fallback>
                <p:oleObj r:id="rId10" imgW="4705339" imgH="1781292" progId="Visio.Drawing.15">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03839" y="4501205"/>
                        <a:ext cx="5304236" cy="2020661"/>
                      </a:xfrm>
                      <a:prstGeom prst="rect">
                        <a:avLst/>
                      </a:prstGeom>
                      <a:noFill/>
                    </p:spPr>
                  </p:pic>
                </p:oleObj>
              </mc:Fallback>
            </mc:AlternateContent>
          </a:graphicData>
        </a:graphic>
      </p:graphicFrame>
    </p:spTree>
    <p:extLst>
      <p:ext uri="{BB962C8B-B14F-4D97-AF65-F5344CB8AC3E}">
        <p14:creationId xmlns:p14="http://schemas.microsoft.com/office/powerpoint/2010/main" val="16074212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Appendix – MMSE IRC receiver</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endParaRPr lang="en-US" altLang="zh-CN" sz="2357" dirty="0"/>
          </a:p>
        </p:txBody>
      </p:sp>
      <mc:AlternateContent xmlns:mc="http://schemas.openxmlformats.org/markup-compatibility/2006" xmlns:a14="http://schemas.microsoft.com/office/drawing/2010/main">
        <mc:Choice Requires="a14">
          <p:sp>
            <p:nvSpPr>
              <p:cNvPr id="9" name="内容占位符 2"/>
              <p:cNvSpPr txBox="1">
                <a:spLocks/>
              </p:cNvSpPr>
              <p:nvPr/>
            </p:nvSpPr>
            <p:spPr>
              <a:xfrm>
                <a:off x="816076" y="1328782"/>
                <a:ext cx="8203066" cy="529657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US" altLang="zh-CN" sz="1500" dirty="0" smtClean="0">
                    <a:latin typeface="Times New Roman" panose="02020603050405020304" pitchFamily="18" charset="0"/>
                    <a:cs typeface="Times New Roman" panose="02020603050405020304" pitchFamily="18" charset="0"/>
                  </a:rPr>
                  <a:t>The uplink receiver signal for UE index </a:t>
                </a:r>
                <a:r>
                  <a:rPr lang="en-US" altLang="zh-CN" sz="1500" i="1" dirty="0">
                    <a:latin typeface="Times New Roman" panose="02020603050405020304" pitchFamily="18" charset="0"/>
                    <a:cs typeface="Times New Roman" panose="02020603050405020304" pitchFamily="18" charset="0"/>
                  </a:rPr>
                  <a:t>m</a:t>
                </a:r>
              </a:p>
              <a:p>
                <a:pPr algn="l"/>
                <a14:m>
                  <m:oMathPara xmlns:m="http://schemas.openxmlformats.org/officeDocument/2006/math">
                    <m:oMathParaPr>
                      <m:jc m:val="centerGroup"/>
                    </m:oMathParaPr>
                    <m:oMath xmlns:m="http://schemas.openxmlformats.org/officeDocument/2006/math">
                      <m:r>
                        <a:rPr lang="en-US" altLang="zh-CN" sz="1500" i="1" kern="100">
                          <a:latin typeface="Cambria Math" panose="02040503050406030204" pitchFamily="18" charset="0"/>
                          <a:cs typeface="Times New Roman" panose="02020603050405020304" pitchFamily="18" charset="0"/>
                        </a:rPr>
                        <m:t>𝑌</m:t>
                      </m:r>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r>
                        <a:rPr lang="en-US" altLang="zh-CN" sz="1500" i="1" kern="100">
                          <a:latin typeface="Cambria Math" panose="02040503050406030204" pitchFamily="18" charset="0"/>
                          <a:cs typeface="Times New Roman" panose="02020603050405020304" pitchFamily="18" charset="0"/>
                        </a:rPr>
                        <m:t>=</m:t>
                      </m:r>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𝑚</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𝑠</m:t>
                          </m:r>
                        </m:e>
                        <m:sub>
                          <m:r>
                            <a:rPr lang="en-US" altLang="zh-CN" sz="1500" i="1" kern="100">
                              <a:latin typeface="Cambria Math" panose="02040503050406030204" pitchFamily="18" charset="0"/>
                              <a:cs typeface="Times New Roman" panose="02020603050405020304" pitchFamily="18" charset="0"/>
                            </a:rPr>
                            <m:t>𝑚</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𝑈</m:t>
                      </m:r>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oMath>
                  </m:oMathPara>
                </a14:m>
                <a:endParaRPr lang="en-US" altLang="zh-CN" sz="1500" dirty="0">
                  <a:latin typeface="Times New Roman" panose="02020603050405020304" pitchFamily="18" charset="0"/>
                  <a:cs typeface="Times New Roman" panose="02020603050405020304" pitchFamily="18" charset="0"/>
                </a:endParaRPr>
              </a:p>
              <a:p>
                <a:pPr algn="l"/>
                <a14:m>
                  <m:oMathPara xmlns:m="http://schemas.openxmlformats.org/officeDocument/2006/math">
                    <m:oMathParaPr>
                      <m:jc m:val="centerGroup"/>
                    </m:oMathParaPr>
                    <m:oMath xmlns:m="http://schemas.openxmlformats.org/officeDocument/2006/math">
                      <m:r>
                        <a:rPr lang="en-US" altLang="zh-CN" sz="1500" i="1" kern="100">
                          <a:latin typeface="Cambria Math" panose="02040503050406030204" pitchFamily="18" charset="0"/>
                          <a:cs typeface="Times New Roman" panose="02020603050405020304" pitchFamily="18" charset="0"/>
                        </a:rPr>
                        <m:t> =</m:t>
                      </m:r>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𝑚</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𝑠</m:t>
                          </m:r>
                        </m:e>
                        <m:sub>
                          <m:r>
                            <a:rPr lang="en-US" altLang="zh-CN" sz="1500" i="1" kern="100">
                              <a:latin typeface="Cambria Math" panose="02040503050406030204" pitchFamily="18" charset="0"/>
                              <a:cs typeface="Times New Roman" panose="02020603050405020304" pitchFamily="18" charset="0"/>
                            </a:rPr>
                            <m:t>𝑚</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r>
                        <a:rPr lang="en-US" altLang="zh-CN" sz="1500" i="1" kern="100">
                          <a:latin typeface="Cambria Math" panose="02040503050406030204" pitchFamily="18" charset="0"/>
                          <a:cs typeface="Times New Roman" panose="02020603050405020304" pitchFamily="18" charset="0"/>
                        </a:rPr>
                        <m:t>+</m:t>
                      </m:r>
                      <m:nary>
                        <m:naryPr>
                          <m:chr m:val="∑"/>
                          <m:limLoc m:val="undOvr"/>
                          <m:supHide m:val="on"/>
                          <m:ctrlPr>
                            <a:rPr lang="zh-CN" altLang="zh-CN" sz="1500" i="1">
                              <a:latin typeface="Cambria Math"/>
                              <a:ea typeface="Cambria Math" panose="02040503050406030204" pitchFamily="18" charset="0"/>
                            </a:rPr>
                          </m:ctrlPr>
                        </m:naryPr>
                        <m:sub>
                          <m:r>
                            <a:rPr lang="en-US" altLang="zh-CN" sz="1500" i="1" kern="100">
                              <a:latin typeface="Cambria Math" panose="02040503050406030204" pitchFamily="18" charset="0"/>
                              <a:cs typeface="Times New Roman" panose="02020603050405020304" pitchFamily="18" charset="0"/>
                            </a:rPr>
                            <m:t>𝑗</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𝑚</m:t>
                          </m:r>
                        </m:sub>
                        <m:sup/>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𝑗</m:t>
                              </m:r>
                            </m:sub>
                          </m:sSub>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𝑘</m:t>
                          </m:r>
                          <m:r>
                            <a:rPr lang="en-US" altLang="zh-CN" sz="1500" i="1" kern="100">
                              <a:latin typeface="Cambria Math" panose="02040503050406030204" pitchFamily="18" charset="0"/>
                              <a:cs typeface="Times New Roman" panose="02020603050405020304" pitchFamily="18" charset="0"/>
                            </a:rPr>
                            <m:t>)</m:t>
                          </m:r>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𝑠</m:t>
                              </m:r>
                            </m:e>
                            <m:sub>
                              <m:r>
                                <a:rPr lang="en-US" altLang="zh-CN" sz="1500" i="1" kern="100">
                                  <a:latin typeface="Cambria Math" panose="02040503050406030204" pitchFamily="18" charset="0"/>
                                  <a:cs typeface="Times New Roman" panose="02020603050405020304" pitchFamily="18" charset="0"/>
                                </a:rPr>
                                <m:t>𝑗</m:t>
                              </m:r>
                            </m:sub>
                          </m:sSub>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𝑘</m:t>
                          </m:r>
                          <m:r>
                            <a:rPr lang="en-US" altLang="zh-CN" sz="1500" i="1" kern="100">
                              <a:latin typeface="Cambria Math" panose="02040503050406030204" pitchFamily="18" charset="0"/>
                              <a:cs typeface="Times New Roman" panose="02020603050405020304" pitchFamily="18" charset="0"/>
                            </a:rPr>
                            <m:t>)</m:t>
                          </m:r>
                        </m:e>
                      </m:nary>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𝑛</m:t>
                      </m:r>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oMath>
                  </m:oMathPara>
                </a14:m>
                <a:endParaRPr lang="en-US" altLang="zh-CN" sz="1500" dirty="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 MMSE-IRC equalizer for UE </a:t>
                </a:r>
                <a:r>
                  <a:rPr lang="en-US" altLang="zh-CN" sz="1500" i="1" dirty="0">
                    <a:latin typeface="Times New Roman" panose="02020603050405020304" pitchFamily="18" charset="0"/>
                    <a:cs typeface="Times New Roman" panose="02020603050405020304" pitchFamily="18" charset="0"/>
                  </a:rPr>
                  <a:t>m</a:t>
                </a:r>
              </a:p>
              <a:p>
                <a:pPr algn="l"/>
                <a14:m>
                  <m:oMathPara xmlns:m="http://schemas.openxmlformats.org/officeDocument/2006/math">
                    <m:oMathParaPr>
                      <m:jc m:val="centerGroup"/>
                    </m:oMathParaPr>
                    <m:oMath xmlns:m="http://schemas.openxmlformats.org/officeDocument/2006/math">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𝑊</m:t>
                          </m:r>
                        </m:e>
                        <m:sub>
                          <m:r>
                            <m:rPr>
                              <m:sty m:val="p"/>
                            </m:rPr>
                            <a:rPr lang="en-US" altLang="zh-CN" sz="1500" kern="100">
                              <a:latin typeface="Cambria Math" panose="02040503050406030204" pitchFamily="18" charset="0"/>
                              <a:cs typeface="Times New Roman" panose="02020603050405020304" pitchFamily="18" charset="0"/>
                            </a:rPr>
                            <m:t>m</m:t>
                          </m:r>
                        </m:sub>
                      </m:sSub>
                      <m:r>
                        <a:rPr lang="en-US" altLang="zh-CN" sz="1500" kern="100">
                          <a:latin typeface="Cambria Math" panose="02040503050406030204" pitchFamily="18" charset="0"/>
                          <a:cs typeface="Times New Roman" panose="02020603050405020304" pitchFamily="18" charset="0"/>
                        </a:rPr>
                        <m:t>=</m:t>
                      </m:r>
                      <m:f>
                        <m:fPr>
                          <m:ctrlPr>
                            <a:rPr lang="zh-CN" altLang="zh-CN" sz="1500" i="1">
                              <a:latin typeface="Cambria Math"/>
                              <a:ea typeface="Cambria Math" panose="02040503050406030204" pitchFamily="18" charset="0"/>
                            </a:rPr>
                          </m:ctrlPr>
                        </m:fPr>
                        <m:num>
                          <m:sSup>
                            <m:sSupPr>
                              <m:ctrlPr>
                                <a:rPr lang="zh-CN" altLang="zh-CN" sz="1500" i="1">
                                  <a:latin typeface="Cambria Math"/>
                                  <a:ea typeface="Cambria Math" panose="02040503050406030204" pitchFamily="18" charset="0"/>
                                </a:rPr>
                              </m:ctrlPr>
                            </m:sSupPr>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𝑚</m:t>
                                  </m:r>
                                </m:sub>
                              </m:sSub>
                              <m:r>
                                <a:rPr lang="en-US" altLang="zh-CN" sz="1500" kern="100">
                                  <a:latin typeface="Cambria Math" panose="02040503050406030204" pitchFamily="18" charset="0"/>
                                  <a:cs typeface="Times New Roman" panose="02020603050405020304" pitchFamily="18" charset="0"/>
                                </a:rPr>
                                <m:t>)</m:t>
                              </m:r>
                            </m:e>
                            <m:sup>
                              <m:r>
                                <a:rPr lang="en-US" altLang="zh-CN" sz="1500" i="1" kern="100">
                                  <a:latin typeface="Cambria Math" panose="02040503050406030204" pitchFamily="18" charset="0"/>
                                  <a:cs typeface="Times New Roman" panose="02020603050405020304" pitchFamily="18" charset="0"/>
                                </a:rPr>
                                <m:t>𝐻</m:t>
                              </m:r>
                            </m:sup>
                          </m:sSup>
                          <m:r>
                            <a:rPr lang="en-US" altLang="zh-CN" sz="1500" i="1" kern="100">
                              <a:latin typeface="Cambria Math" panose="02040503050406030204" pitchFamily="18" charset="0"/>
                              <a:cs typeface="Times New Roman" panose="02020603050405020304" pitchFamily="18" charset="0"/>
                            </a:rPr>
                            <m:t>∗</m:t>
                          </m:r>
                          <m:sSup>
                            <m:sSupPr>
                              <m:ctrlPr>
                                <a:rPr lang="zh-CN" altLang="zh-CN" sz="1500" i="1">
                                  <a:latin typeface="Cambria Math"/>
                                  <a:ea typeface="Cambria Math" panose="02040503050406030204" pitchFamily="18" charset="0"/>
                                </a:rPr>
                              </m:ctrlPr>
                            </m:sSupPr>
                            <m:e>
                              <m:d>
                                <m:dPr>
                                  <m:begChr m:val=""/>
                                  <m:ctrlPr>
                                    <a:rPr lang="zh-CN" altLang="zh-CN" sz="1500" i="1">
                                      <a:latin typeface="Cambria Math"/>
                                      <a:ea typeface="Cambria Math" panose="02040503050406030204" pitchFamily="18" charset="0"/>
                                    </a:rPr>
                                  </m:ctrlPr>
                                </m:dPr>
                                <m:e>
                                  <m:d>
                                    <m:dPr>
                                      <m:endChr m:val=""/>
                                      <m:ctrlPr>
                                        <a:rPr lang="zh-CN" altLang="zh-CN" sz="1500" i="1">
                                          <a:latin typeface="Cambria Math"/>
                                          <a:ea typeface="Cambria Math" panose="02040503050406030204" pitchFamily="18" charset="0"/>
                                        </a:rPr>
                                      </m:ctrlPr>
                                    </m:dPr>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𝑅</m:t>
                                          </m:r>
                                        </m:e>
                                        <m:sub>
                                          <m:r>
                                            <a:rPr lang="en-US" altLang="zh-CN" sz="1500" i="1" kern="100">
                                              <a:latin typeface="Cambria Math" panose="02040503050406030204" pitchFamily="18" charset="0"/>
                                              <a:cs typeface="Times New Roman" panose="02020603050405020304" pitchFamily="18" charset="0"/>
                                            </a:rPr>
                                            <m:t>𝑢𝑢</m:t>
                                          </m:r>
                                        </m:sub>
                                      </m:sSub>
                                    </m:e>
                                  </m:d>
                                </m:e>
                              </m:d>
                            </m:e>
                            <m:sup>
                              <m:r>
                                <a:rPr lang="en-US" altLang="zh-CN" sz="1500" i="1" kern="100">
                                  <a:latin typeface="Cambria Math" panose="02040503050406030204" pitchFamily="18" charset="0"/>
                                  <a:cs typeface="Times New Roman" panose="02020603050405020304" pitchFamily="18" charset="0"/>
                                </a:rPr>
                                <m:t>−1</m:t>
                              </m:r>
                            </m:sup>
                          </m:sSup>
                        </m:num>
                        <m:den>
                          <m:r>
                            <a:rPr lang="en-US" altLang="zh-CN" sz="1500" kern="100">
                              <a:latin typeface="Cambria Math" panose="02040503050406030204" pitchFamily="18" charset="0"/>
                              <a:cs typeface="Times New Roman" panose="02020603050405020304" pitchFamily="18" charset="0"/>
                            </a:rPr>
                            <m:t>1+</m:t>
                          </m:r>
                          <m:sSup>
                            <m:sSupPr>
                              <m:ctrlPr>
                                <a:rPr lang="zh-CN" altLang="zh-CN" sz="1500" i="1">
                                  <a:latin typeface="Cambria Math"/>
                                  <a:ea typeface="Cambria Math" panose="02040503050406030204" pitchFamily="18" charset="0"/>
                                </a:rPr>
                              </m:ctrlPr>
                            </m:sSupPr>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𝑚</m:t>
                                  </m:r>
                                </m:sub>
                              </m:sSub>
                              <m:r>
                                <a:rPr lang="en-US" altLang="zh-CN" sz="1500" kern="100">
                                  <a:latin typeface="Cambria Math" panose="02040503050406030204" pitchFamily="18" charset="0"/>
                                  <a:cs typeface="Times New Roman" panose="02020603050405020304" pitchFamily="18" charset="0"/>
                                </a:rPr>
                                <m:t>)</m:t>
                              </m:r>
                            </m:e>
                            <m:sup>
                              <m:r>
                                <a:rPr lang="en-US" altLang="zh-CN" sz="1500" i="1" kern="100">
                                  <a:latin typeface="Cambria Math" panose="02040503050406030204" pitchFamily="18" charset="0"/>
                                  <a:cs typeface="Times New Roman" panose="02020603050405020304" pitchFamily="18" charset="0"/>
                                </a:rPr>
                                <m:t>𝐻</m:t>
                              </m:r>
                            </m:sup>
                          </m:sSup>
                          <m:r>
                            <a:rPr lang="en-US" altLang="zh-CN" sz="1500" i="1" kern="100">
                              <a:latin typeface="Cambria Math" panose="02040503050406030204" pitchFamily="18" charset="0"/>
                              <a:cs typeface="Times New Roman" panose="02020603050405020304" pitchFamily="18" charset="0"/>
                            </a:rPr>
                            <m:t>∗</m:t>
                          </m:r>
                          <m:sSup>
                            <m:sSupPr>
                              <m:ctrlPr>
                                <a:rPr lang="zh-CN" altLang="zh-CN" sz="1500" i="1">
                                  <a:latin typeface="Cambria Math"/>
                                  <a:ea typeface="Cambria Math" panose="02040503050406030204" pitchFamily="18" charset="0"/>
                                </a:rPr>
                              </m:ctrlPr>
                            </m:sSupPr>
                            <m:e>
                              <m:d>
                                <m:dPr>
                                  <m:begChr m:val=""/>
                                  <m:ctrlPr>
                                    <a:rPr lang="zh-CN" altLang="zh-CN" sz="1500" i="1">
                                      <a:latin typeface="Cambria Math"/>
                                      <a:ea typeface="Cambria Math" panose="02040503050406030204" pitchFamily="18" charset="0"/>
                                    </a:rPr>
                                  </m:ctrlPr>
                                </m:dPr>
                                <m:e>
                                  <m:d>
                                    <m:dPr>
                                      <m:endChr m:val=""/>
                                      <m:ctrlPr>
                                        <a:rPr lang="zh-CN" altLang="zh-CN" sz="1500" i="1">
                                          <a:latin typeface="Cambria Math"/>
                                          <a:ea typeface="Cambria Math" panose="02040503050406030204" pitchFamily="18" charset="0"/>
                                        </a:rPr>
                                      </m:ctrlPr>
                                    </m:dPr>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𝑅</m:t>
                                          </m:r>
                                        </m:e>
                                        <m:sub>
                                          <m:r>
                                            <a:rPr lang="en-US" altLang="zh-CN" sz="1500" i="1" kern="100">
                                              <a:latin typeface="Cambria Math" panose="02040503050406030204" pitchFamily="18" charset="0"/>
                                              <a:cs typeface="Times New Roman" panose="02020603050405020304" pitchFamily="18" charset="0"/>
                                            </a:rPr>
                                            <m:t>𝑢𝑢</m:t>
                                          </m:r>
                                        </m:sub>
                                      </m:sSub>
                                    </m:e>
                                  </m:d>
                                </m:e>
                              </m:d>
                            </m:e>
                            <m:sup>
                              <m:r>
                                <a:rPr lang="en-US" altLang="zh-CN" sz="1500" i="1" kern="100">
                                  <a:latin typeface="Cambria Math" panose="02040503050406030204" pitchFamily="18" charset="0"/>
                                  <a:cs typeface="Times New Roman" panose="02020603050405020304" pitchFamily="18" charset="0"/>
                                </a:rPr>
                                <m:t>−1</m:t>
                              </m:r>
                            </m:sup>
                          </m:sSup>
                          <m:r>
                            <a:rPr lang="en-US" altLang="zh-CN" sz="1500" i="1" kern="100">
                              <a:latin typeface="Cambria Math" panose="02040503050406030204" pitchFamily="18" charset="0"/>
                              <a:cs typeface="Times New Roman" panose="02020603050405020304" pitchFamily="18" charset="0"/>
                            </a:rPr>
                            <m:t>∗</m:t>
                          </m:r>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𝑚</m:t>
                              </m:r>
                            </m:sub>
                          </m:sSub>
                        </m:den>
                      </m:f>
                    </m:oMath>
                  </m:oMathPara>
                </a14:m>
                <a:endParaRPr lang="en-US" altLang="zh-CN" dirty="0" smtClean="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𝑅</m:t>
                        </m:r>
                      </m:e>
                      <m:sub>
                        <m:r>
                          <a:rPr lang="en-US" altLang="zh-CN" sz="1500" i="1" kern="100">
                            <a:latin typeface="Cambria Math" panose="02040503050406030204" pitchFamily="18" charset="0"/>
                            <a:cs typeface="Times New Roman" panose="02020603050405020304" pitchFamily="18" charset="0"/>
                          </a:rPr>
                          <m:t>𝑢𝑢</m:t>
                        </m:r>
                      </m:sub>
                    </m:sSub>
                  </m:oMath>
                </a14:m>
                <a:r>
                  <a:rPr lang="en-US" altLang="zh-CN" sz="1500" dirty="0">
                    <a:latin typeface="Times New Roman" panose="02020603050405020304" pitchFamily="18" charset="0"/>
                    <a:cs typeface="Times New Roman" panose="02020603050405020304" pitchFamily="18" charset="0"/>
                  </a:rPr>
                  <a:t> is estimated based on DMRS with some PRB size (e.g size=1)</a:t>
                </a:r>
              </a:p>
              <a:p>
                <a:pPr algn="l"/>
                <a:endParaRPr lang="en-US" altLang="zh-CN" sz="1500" i="1" dirty="0">
                  <a:latin typeface="Cambria Math" panose="02040503050406030204" pitchFamily="18" charset="0"/>
                  <a:ea typeface="Cambria Math" panose="02040503050406030204" pitchFamily="18" charset="0"/>
                </a:endParaRPr>
              </a:p>
              <a:p>
                <a:pPr algn="l"/>
                <a14:m>
                  <m:oMathPara xmlns:m="http://schemas.openxmlformats.org/officeDocument/2006/math">
                    <m:oMathParaPr>
                      <m:jc m:val="centerGroup"/>
                    </m:oMathParaPr>
                    <m:oMath xmlns:m="http://schemas.openxmlformats.org/officeDocument/2006/math">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𝑅</m:t>
                          </m:r>
                        </m:e>
                        <m:sub>
                          <m:r>
                            <a:rPr lang="en-US" altLang="zh-CN" sz="1500" i="1" kern="100">
                              <a:latin typeface="Cambria Math" panose="02040503050406030204" pitchFamily="18" charset="0"/>
                              <a:cs typeface="Times New Roman" panose="02020603050405020304" pitchFamily="18" charset="0"/>
                            </a:rPr>
                            <m:t>𝑢𝑢</m:t>
                          </m:r>
                        </m:sub>
                      </m:sSub>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𝐸</m:t>
                      </m:r>
                      <m:d>
                        <m:dPr>
                          <m:begChr m:val="{"/>
                          <m:endChr m:val="}"/>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𝑈</m:t>
                          </m:r>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r>
                            <a:rPr lang="en-US" altLang="zh-CN" sz="1500" i="1" kern="100">
                              <a:latin typeface="Cambria Math" panose="02040503050406030204" pitchFamily="18" charset="0"/>
                              <a:cs typeface="Times New Roman" panose="02020603050405020304" pitchFamily="18" charset="0"/>
                            </a:rPr>
                            <m:t>∗</m:t>
                          </m:r>
                          <m:sSup>
                            <m:sSupPr>
                              <m:ctrlPr>
                                <a:rPr lang="zh-CN" altLang="zh-CN" sz="1500" i="1">
                                  <a:latin typeface="Cambria Math"/>
                                  <a:ea typeface="Cambria Math" panose="02040503050406030204" pitchFamily="18" charset="0"/>
                                </a:rPr>
                              </m:ctrlPr>
                            </m:sSupPr>
                            <m:e>
                              <m:r>
                                <a:rPr lang="en-US" altLang="zh-CN" sz="1500" i="1" kern="100">
                                  <a:latin typeface="Cambria Math" panose="02040503050406030204" pitchFamily="18" charset="0"/>
                                  <a:cs typeface="Times New Roman" panose="02020603050405020304" pitchFamily="18" charset="0"/>
                                </a:rPr>
                                <m:t>𝑈</m:t>
                              </m:r>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e>
                            <m:sup>
                              <m:r>
                                <a:rPr lang="en-US" altLang="zh-CN" sz="1500" i="1" kern="100">
                                  <a:latin typeface="Cambria Math" panose="02040503050406030204" pitchFamily="18" charset="0"/>
                                  <a:cs typeface="Times New Roman" panose="02020603050405020304" pitchFamily="18" charset="0"/>
                                </a:rPr>
                                <m:t>𝐻</m:t>
                              </m:r>
                            </m:sup>
                          </m:sSup>
                        </m:e>
                      </m:d>
                    </m:oMath>
                  </m:oMathPara>
                </a14:m>
                <a:endParaRPr lang="en-US" altLang="zh-CN" sz="1500" dirty="0">
                  <a:latin typeface="Times New Roman" panose="02020603050405020304" pitchFamily="18" charset="0"/>
                  <a:cs typeface="Times New Roman" panose="02020603050405020304" pitchFamily="18" charset="0"/>
                </a:endParaRPr>
              </a:p>
              <a:p>
                <a:pPr algn="l"/>
                <a14:m>
                  <m:oMathPara xmlns:m="http://schemas.openxmlformats.org/officeDocument/2006/math">
                    <m:oMathParaPr>
                      <m:jc m:val="centerGroup"/>
                    </m:oMathParaPr>
                    <m:oMath xmlns:m="http://schemas.openxmlformats.org/officeDocument/2006/math">
                      <m:r>
                        <a:rPr lang="en-US" altLang="zh-CN" sz="1500" kern="100">
                          <a:latin typeface="Cambria Math" panose="02040503050406030204" pitchFamily="18" charset="0"/>
                          <a:cs typeface="Times New Roman" panose="02020603050405020304" pitchFamily="18" charset="0"/>
                        </a:rPr>
                        <m:t>=</m:t>
                      </m:r>
                      <m:f>
                        <m:fPr>
                          <m:ctrlPr>
                            <a:rPr lang="zh-CN" altLang="zh-CN" sz="1500" i="1">
                              <a:latin typeface="Cambria Math"/>
                              <a:ea typeface="Cambria Math" panose="02040503050406030204" pitchFamily="18" charset="0"/>
                            </a:rPr>
                          </m:ctrlPr>
                        </m:fPr>
                        <m:num>
                          <m:r>
                            <a:rPr lang="en-US" altLang="zh-CN" sz="1500" i="1" kern="100">
                              <a:latin typeface="Cambria Math" panose="02040503050406030204" pitchFamily="18" charset="0"/>
                              <a:cs typeface="Times New Roman" panose="02020603050405020304" pitchFamily="18" charset="0"/>
                            </a:rPr>
                            <m:t>1</m:t>
                          </m:r>
                        </m:num>
                        <m:den>
                          <m:r>
                            <a:rPr lang="en-US" altLang="zh-CN" sz="1500" i="1" kern="100">
                              <a:latin typeface="Cambria Math" panose="02040503050406030204" pitchFamily="18" charset="0"/>
                              <a:cs typeface="Times New Roman" panose="02020603050405020304" pitchFamily="18" charset="0"/>
                            </a:rPr>
                            <m:t>𝐾</m:t>
                          </m:r>
                        </m:den>
                      </m:f>
                      <m:r>
                        <a:rPr lang="en-US" altLang="zh-CN" sz="1500" i="1" kern="100">
                          <a:latin typeface="Cambria Math" panose="02040503050406030204" pitchFamily="18" charset="0"/>
                          <a:cs typeface="Times New Roman" panose="02020603050405020304" pitchFamily="18" charset="0"/>
                        </a:rPr>
                        <m:t>∗</m:t>
                      </m:r>
                      <m:nary>
                        <m:naryPr>
                          <m:chr m:val="∑"/>
                          <m:limLoc m:val="undOvr"/>
                          <m:ctrlPr>
                            <a:rPr lang="zh-CN" altLang="zh-CN" sz="1500" i="1">
                              <a:latin typeface="Cambria Math"/>
                              <a:ea typeface="Cambria Math" panose="02040503050406030204" pitchFamily="18" charset="0"/>
                            </a:rPr>
                          </m:ctrlPr>
                        </m:naryPr>
                        <m:sub>
                          <m:r>
                            <a:rPr lang="en-US" altLang="zh-CN" sz="1500" i="1" kern="100">
                              <a:latin typeface="Cambria Math" panose="02040503050406030204" pitchFamily="18" charset="0"/>
                              <a:cs typeface="Times New Roman" panose="02020603050405020304" pitchFamily="18" charset="0"/>
                            </a:rPr>
                            <m:t>𝑘</m:t>
                          </m:r>
                          <m:r>
                            <a:rPr lang="en-US" altLang="zh-CN" sz="1500" i="1" kern="100">
                              <a:latin typeface="Cambria Math" panose="02040503050406030204" pitchFamily="18" charset="0"/>
                              <a:cs typeface="Times New Roman" panose="02020603050405020304" pitchFamily="18" charset="0"/>
                            </a:rPr>
                            <m:t>=1</m:t>
                          </m:r>
                        </m:sub>
                        <m:sup>
                          <m:r>
                            <a:rPr lang="en-US" altLang="zh-CN" sz="1500" i="1" kern="100">
                              <a:latin typeface="Cambria Math" panose="02040503050406030204" pitchFamily="18" charset="0"/>
                              <a:cs typeface="Times New Roman" panose="02020603050405020304" pitchFamily="18" charset="0"/>
                            </a:rPr>
                            <m:t>𝐾</m:t>
                          </m:r>
                        </m:sup>
                        <m:e>
                          <m:d>
                            <m:dPr>
                              <m:begChr m:val="{"/>
                              <m:endChr m:val="}"/>
                              <m:ctrlPr>
                                <a:rPr lang="zh-CN" altLang="zh-CN" sz="1500" i="1">
                                  <a:latin typeface="Cambria Math"/>
                                  <a:ea typeface="Cambria Math" panose="02040503050406030204" pitchFamily="18" charset="0"/>
                                </a:rPr>
                              </m:ctrlPr>
                            </m:dPr>
                            <m:e>
                              <m:nary>
                                <m:naryPr>
                                  <m:chr m:val="∑"/>
                                  <m:limLoc m:val="undOvr"/>
                                  <m:supHide m:val="on"/>
                                  <m:ctrlPr>
                                    <a:rPr lang="zh-CN" altLang="zh-CN" sz="1500" i="1">
                                      <a:latin typeface="Cambria Math"/>
                                      <a:ea typeface="Cambria Math" panose="02040503050406030204" pitchFamily="18" charset="0"/>
                                    </a:rPr>
                                  </m:ctrlPr>
                                </m:naryPr>
                                <m:sub>
                                  <m:r>
                                    <a:rPr lang="en-US" altLang="zh-CN" sz="1500" i="1" kern="100">
                                      <a:latin typeface="Cambria Math" panose="02040503050406030204" pitchFamily="18" charset="0"/>
                                      <a:cs typeface="Times New Roman" panose="02020603050405020304" pitchFamily="18" charset="0"/>
                                    </a:rPr>
                                    <m:t>𝑗</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𝑚</m:t>
                                  </m:r>
                                </m:sub>
                                <m:sup/>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𝑗</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𝑠</m:t>
                                      </m:r>
                                    </m:e>
                                    <m:sub>
                                      <m:r>
                                        <a:rPr lang="en-US" altLang="zh-CN" sz="1500" i="1" kern="100">
                                          <a:latin typeface="Cambria Math" panose="02040503050406030204" pitchFamily="18" charset="0"/>
                                          <a:cs typeface="Times New Roman" panose="02020603050405020304" pitchFamily="18" charset="0"/>
                                        </a:rPr>
                                        <m:t>𝑗</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𝑛</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𝑘</m:t>
                                  </m:r>
                                  <m:r>
                                    <a:rPr lang="en-US" altLang="zh-CN" sz="1500" i="1" kern="100">
                                      <a:latin typeface="Cambria Math" panose="02040503050406030204" pitchFamily="18" charset="0"/>
                                      <a:cs typeface="Times New Roman" panose="02020603050405020304" pitchFamily="18" charset="0"/>
                                    </a:rPr>
                                    <m:t>)</m:t>
                                  </m:r>
                                </m:e>
                              </m:nary>
                            </m:e>
                          </m:d>
                          <m:r>
                            <a:rPr lang="en-US" altLang="zh-CN" sz="1500" i="1" kern="100">
                              <a:latin typeface="Cambria Math" panose="02040503050406030204" pitchFamily="18" charset="0"/>
                              <a:cs typeface="Times New Roman" panose="02020603050405020304" pitchFamily="18" charset="0"/>
                            </a:rPr>
                            <m:t>∗</m:t>
                          </m:r>
                          <m:sSup>
                            <m:sSupPr>
                              <m:ctrlPr>
                                <a:rPr lang="zh-CN" altLang="zh-CN" sz="1500" i="1">
                                  <a:latin typeface="Cambria Math"/>
                                  <a:ea typeface="Cambria Math" panose="02040503050406030204" pitchFamily="18" charset="0"/>
                                </a:rPr>
                              </m:ctrlPr>
                            </m:sSupPr>
                            <m:e>
                              <m:d>
                                <m:dPr>
                                  <m:begChr m:val="{"/>
                                  <m:endChr m:val="}"/>
                                  <m:ctrlPr>
                                    <a:rPr lang="zh-CN" altLang="zh-CN" sz="1500" i="1">
                                      <a:latin typeface="Cambria Math"/>
                                      <a:ea typeface="Cambria Math" panose="02040503050406030204" pitchFamily="18" charset="0"/>
                                    </a:rPr>
                                  </m:ctrlPr>
                                </m:dPr>
                                <m:e>
                                  <m:nary>
                                    <m:naryPr>
                                      <m:chr m:val="∑"/>
                                      <m:limLoc m:val="undOvr"/>
                                      <m:supHide m:val="on"/>
                                      <m:ctrlPr>
                                        <a:rPr lang="zh-CN" altLang="zh-CN" sz="1500" i="1">
                                          <a:latin typeface="Cambria Math"/>
                                          <a:ea typeface="Cambria Math" panose="02040503050406030204" pitchFamily="18" charset="0"/>
                                        </a:rPr>
                                      </m:ctrlPr>
                                    </m:naryPr>
                                    <m:sub>
                                      <m:r>
                                        <a:rPr lang="en-US" altLang="zh-CN" sz="1500" i="1" kern="100">
                                          <a:latin typeface="Cambria Math" panose="02040503050406030204" pitchFamily="18" charset="0"/>
                                          <a:cs typeface="Times New Roman" panose="02020603050405020304" pitchFamily="18" charset="0"/>
                                        </a:rPr>
                                        <m:t>𝑗</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𝑚</m:t>
                                      </m:r>
                                    </m:sub>
                                    <m:sup/>
                                    <m:e>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𝑗</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sSub>
                                        <m:sSubPr>
                                          <m:ctrlPr>
                                            <a:rPr lang="zh-CN" altLang="zh-CN" sz="15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𝑠</m:t>
                                          </m:r>
                                        </m:e>
                                        <m:sub>
                                          <m:r>
                                            <a:rPr lang="en-US" altLang="zh-CN" sz="1500" i="1" kern="100">
                                              <a:latin typeface="Cambria Math" panose="02040503050406030204" pitchFamily="18" charset="0"/>
                                              <a:cs typeface="Times New Roman" panose="02020603050405020304" pitchFamily="18" charset="0"/>
                                            </a:rPr>
                                            <m:t>𝑗</m:t>
                                          </m:r>
                                        </m:sub>
                                      </m:sSub>
                                      <m:d>
                                        <m:dPr>
                                          <m:ctrlPr>
                                            <a:rPr lang="zh-CN" altLang="zh-CN" sz="1500" i="1">
                                              <a:latin typeface="Cambria Math"/>
                                              <a:ea typeface="Cambria Math" panose="02040503050406030204" pitchFamily="18" charset="0"/>
                                            </a:rPr>
                                          </m:ctrlPr>
                                        </m:dPr>
                                        <m:e>
                                          <m:r>
                                            <a:rPr lang="en-US" altLang="zh-CN" sz="1500" i="1" kern="100">
                                              <a:latin typeface="Cambria Math" panose="02040503050406030204" pitchFamily="18" charset="0"/>
                                              <a:cs typeface="Times New Roman" panose="02020603050405020304" pitchFamily="18" charset="0"/>
                                            </a:rPr>
                                            <m:t>𝑘</m:t>
                                          </m:r>
                                        </m:e>
                                      </m:d>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𝑛</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𝑘</m:t>
                                      </m:r>
                                      <m:r>
                                        <a:rPr lang="en-US" altLang="zh-CN" sz="1500" i="1" kern="100">
                                          <a:latin typeface="Cambria Math" panose="02040503050406030204" pitchFamily="18" charset="0"/>
                                          <a:cs typeface="Times New Roman" panose="02020603050405020304" pitchFamily="18" charset="0"/>
                                        </a:rPr>
                                        <m:t>)</m:t>
                                      </m:r>
                                    </m:e>
                                  </m:nary>
                                </m:e>
                              </m:d>
                            </m:e>
                            <m:sup>
                              <m:r>
                                <a:rPr lang="en-US" altLang="zh-CN" sz="1500" i="1" kern="100">
                                  <a:latin typeface="Cambria Math" panose="02040503050406030204" pitchFamily="18" charset="0"/>
                                  <a:cs typeface="Times New Roman" panose="02020603050405020304" pitchFamily="18" charset="0"/>
                                </a:rPr>
                                <m:t>𝐻</m:t>
                              </m:r>
                            </m:sup>
                          </m:sSup>
                        </m:e>
                      </m:nary>
                    </m:oMath>
                  </m:oMathPara>
                </a14:m>
                <a:endParaRPr lang="en-US" altLang="zh-CN" sz="1500" dirty="0">
                  <a:latin typeface="Times New Roman" panose="02020603050405020304" pitchFamily="18" charset="0"/>
                  <a:cs typeface="Times New Roman" panose="02020603050405020304" pitchFamily="18" charset="0"/>
                </a:endParaRPr>
              </a:p>
              <a:p>
                <a:pPr algn="l"/>
                <a14:m>
                  <m:oMathPara xmlns:m="http://schemas.openxmlformats.org/officeDocument/2006/math">
                    <m:oMathParaPr>
                      <m:jc m:val="centerGroup"/>
                    </m:oMathParaPr>
                    <m:oMath xmlns:m="http://schemas.openxmlformats.org/officeDocument/2006/math">
                      <m:r>
                        <a:rPr lang="en-US" altLang="zh-CN" sz="1500" i="1" kern="100">
                          <a:latin typeface="Cambria Math" panose="02040503050406030204" pitchFamily="18" charset="0"/>
                          <a:cs typeface="Times New Roman" panose="02020603050405020304" pitchFamily="18" charset="0"/>
                        </a:rPr>
                        <m:t>≈</m:t>
                      </m:r>
                      <m:f>
                        <m:fPr>
                          <m:ctrlPr>
                            <a:rPr lang="zh-CN" altLang="zh-CN" sz="1200" i="1">
                              <a:latin typeface="Cambria Math"/>
                              <a:ea typeface="Cambria Math" panose="02040503050406030204" pitchFamily="18" charset="0"/>
                            </a:rPr>
                          </m:ctrlPr>
                        </m:fPr>
                        <m:num>
                          <m:r>
                            <a:rPr lang="en-US" altLang="zh-CN" sz="1500" i="1" kern="100">
                              <a:latin typeface="Cambria Math" panose="02040503050406030204" pitchFamily="18" charset="0"/>
                              <a:cs typeface="Times New Roman" panose="02020603050405020304" pitchFamily="18" charset="0"/>
                            </a:rPr>
                            <m:t>1</m:t>
                          </m:r>
                        </m:num>
                        <m:den>
                          <m:r>
                            <a:rPr lang="en-US" altLang="zh-CN" sz="1500" i="1" kern="100">
                              <a:latin typeface="Cambria Math" panose="02040503050406030204" pitchFamily="18" charset="0"/>
                              <a:cs typeface="Times New Roman" panose="02020603050405020304" pitchFamily="18" charset="0"/>
                            </a:rPr>
                            <m:t>𝐾</m:t>
                          </m:r>
                        </m:den>
                      </m:f>
                      <m:r>
                        <a:rPr lang="en-US" altLang="zh-CN" sz="1500" i="1" kern="100">
                          <a:latin typeface="Cambria Math" panose="02040503050406030204" pitchFamily="18" charset="0"/>
                          <a:cs typeface="Times New Roman" panose="02020603050405020304" pitchFamily="18" charset="0"/>
                        </a:rPr>
                        <m:t>∗</m:t>
                      </m:r>
                      <m:nary>
                        <m:naryPr>
                          <m:chr m:val="∑"/>
                          <m:limLoc m:val="undOvr"/>
                          <m:supHide m:val="on"/>
                          <m:ctrlPr>
                            <a:rPr lang="zh-CN" altLang="zh-CN" sz="1200" i="1">
                              <a:latin typeface="Cambria Math"/>
                              <a:ea typeface="Cambria Math" panose="02040503050406030204" pitchFamily="18" charset="0"/>
                            </a:rPr>
                          </m:ctrlPr>
                        </m:naryPr>
                        <m:sub>
                          <m:r>
                            <a:rPr lang="en-US" altLang="zh-CN" sz="1500" i="1" kern="100">
                              <a:latin typeface="Cambria Math" panose="02040503050406030204" pitchFamily="18" charset="0"/>
                              <a:cs typeface="Times New Roman" panose="02020603050405020304" pitchFamily="18" charset="0"/>
                            </a:rPr>
                            <m:t>𝑖</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𝑚</m:t>
                          </m:r>
                        </m:sub>
                        <m:sup/>
                        <m:e>
                          <m:nary>
                            <m:naryPr>
                              <m:chr m:val="∑"/>
                              <m:limLoc m:val="undOvr"/>
                              <m:supHide m:val="on"/>
                              <m:ctrlPr>
                                <a:rPr lang="zh-CN" altLang="zh-CN" sz="1200" i="1">
                                  <a:latin typeface="Cambria Math"/>
                                  <a:ea typeface="Cambria Math" panose="02040503050406030204" pitchFamily="18" charset="0"/>
                                </a:rPr>
                              </m:ctrlPr>
                            </m:naryPr>
                            <m:sub>
                              <m:r>
                                <a:rPr lang="en-US" altLang="zh-CN" sz="1500" i="1" kern="100">
                                  <a:latin typeface="Cambria Math" panose="02040503050406030204" pitchFamily="18" charset="0"/>
                                  <a:cs typeface="Times New Roman" panose="02020603050405020304" pitchFamily="18" charset="0"/>
                                </a:rPr>
                                <m:t>𝑗</m:t>
                              </m:r>
                              <m:r>
                                <a:rPr lang="en-US" altLang="zh-CN" sz="1500" i="1" kern="100">
                                  <a:latin typeface="Cambria Math" panose="02040503050406030204" pitchFamily="18" charset="0"/>
                                  <a:cs typeface="Times New Roman" panose="02020603050405020304" pitchFamily="18" charset="0"/>
                                </a:rPr>
                                <m:t>≠</m:t>
                              </m:r>
                              <m:r>
                                <a:rPr lang="en-US" altLang="zh-CN" sz="1500" i="1" kern="100">
                                  <a:latin typeface="Cambria Math" panose="02040503050406030204" pitchFamily="18" charset="0"/>
                                  <a:cs typeface="Times New Roman" panose="02020603050405020304" pitchFamily="18" charset="0"/>
                                </a:rPr>
                                <m:t>𝑚</m:t>
                              </m:r>
                            </m:sub>
                            <m:sup/>
                            <m:e>
                              <m:sSub>
                                <m:sSubPr>
                                  <m:ctrlPr>
                                    <a:rPr lang="zh-CN" altLang="zh-CN" sz="1200" i="1">
                                      <a:latin typeface="Cambria Math"/>
                                      <a:ea typeface="Cambria Math" panose="02040503050406030204" pitchFamily="18" charset="0"/>
                                    </a:rPr>
                                  </m:ctrlPr>
                                </m:sSub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𝑖</m:t>
                                  </m:r>
                                </m:sub>
                              </m:sSub>
                              <m:sSubSup>
                                <m:sSubSupPr>
                                  <m:ctrlPr>
                                    <a:rPr lang="zh-CN" altLang="zh-CN" sz="1200" i="1">
                                      <a:latin typeface="Cambria Math"/>
                                      <a:ea typeface="Cambria Math" panose="02040503050406030204" pitchFamily="18" charset="0"/>
                                    </a:rPr>
                                  </m:ctrlPr>
                                </m:sSubSupPr>
                                <m:e>
                                  <m:r>
                                    <a:rPr lang="en-US" altLang="zh-CN" sz="1500" i="1" kern="100">
                                      <a:latin typeface="Cambria Math" panose="02040503050406030204" pitchFamily="18" charset="0"/>
                                      <a:cs typeface="Times New Roman" panose="02020603050405020304" pitchFamily="18" charset="0"/>
                                    </a:rPr>
                                    <m:t>𝐻</m:t>
                                  </m:r>
                                </m:e>
                                <m:sub>
                                  <m:r>
                                    <a:rPr lang="en-US" altLang="zh-CN" sz="1500" i="1" kern="100">
                                      <a:latin typeface="Cambria Math" panose="02040503050406030204" pitchFamily="18" charset="0"/>
                                      <a:cs typeface="Times New Roman" panose="02020603050405020304" pitchFamily="18" charset="0"/>
                                    </a:rPr>
                                    <m:t>𝑗</m:t>
                                  </m:r>
                                </m:sub>
                                <m:sup>
                                  <m:r>
                                    <a:rPr lang="en-US" altLang="zh-CN" sz="1500" i="1" kern="100">
                                      <a:latin typeface="Cambria Math" panose="02040503050406030204" pitchFamily="18" charset="0"/>
                                      <a:cs typeface="Times New Roman" panose="02020603050405020304" pitchFamily="18" charset="0"/>
                                    </a:rPr>
                                    <m:t>𝐻</m:t>
                                  </m:r>
                                </m:sup>
                              </m:sSubSup>
                            </m:e>
                          </m:nary>
                        </m:e>
                      </m:nary>
                      <m:r>
                        <a:rPr lang="en-US" altLang="zh-CN" sz="1500" i="1" kern="100">
                          <a:latin typeface="Cambria Math" panose="02040503050406030204" pitchFamily="18" charset="0"/>
                          <a:cs typeface="Times New Roman" panose="02020603050405020304" pitchFamily="18" charset="0"/>
                        </a:rPr>
                        <m:t>+</m:t>
                      </m:r>
                      <m:sSup>
                        <m:sSupPr>
                          <m:ctrlPr>
                            <a:rPr lang="zh-CN" altLang="zh-CN" sz="1200" i="1">
                              <a:latin typeface="Cambria Math"/>
                              <a:ea typeface="Cambria Math" panose="02040503050406030204" pitchFamily="18" charset="0"/>
                            </a:rPr>
                          </m:ctrlPr>
                        </m:sSupPr>
                        <m:e>
                          <m:r>
                            <a:rPr lang="en-US" altLang="zh-CN" sz="1500" i="1" kern="100">
                              <a:latin typeface="Cambria Math" panose="02040503050406030204" pitchFamily="18" charset="0"/>
                              <a:cs typeface="Times New Roman" panose="02020603050405020304" pitchFamily="18" charset="0"/>
                            </a:rPr>
                            <m:t>𝛿</m:t>
                          </m:r>
                        </m:e>
                        <m:sup>
                          <m:r>
                            <a:rPr lang="en-US" altLang="zh-CN" sz="1500" i="1" kern="100">
                              <a:latin typeface="Cambria Math" panose="02040503050406030204" pitchFamily="18" charset="0"/>
                              <a:cs typeface="Times New Roman" panose="02020603050405020304" pitchFamily="18" charset="0"/>
                            </a:rPr>
                            <m:t>2</m:t>
                          </m:r>
                        </m:sup>
                      </m:sSup>
                      <m:r>
                        <a:rPr lang="en-US" altLang="zh-CN" sz="1500" b="1" i="1" kern="100">
                          <a:latin typeface="Cambria Math" panose="02040503050406030204" pitchFamily="18" charset="0"/>
                          <a:cs typeface="Times New Roman" panose="02020603050405020304" pitchFamily="18" charset="0"/>
                        </a:rPr>
                        <m:t>𝑰</m:t>
                      </m:r>
                    </m:oMath>
                  </m:oMathPara>
                </a14:m>
                <a:endParaRPr lang="en-US" altLang="zh-CN" sz="1500" dirty="0">
                  <a:latin typeface="Times New Roman" panose="02020603050405020304" pitchFamily="18" charset="0"/>
                  <a:cs typeface="Times New Roman" panose="02020603050405020304" pitchFamily="18" charset="0"/>
                </a:endParaRPr>
              </a:p>
              <a:p>
                <a:pPr algn="l"/>
                <a:endParaRPr lang="en-US" altLang="zh-CN" dirty="0">
                  <a:latin typeface="Times New Roman" panose="02020603050405020304" pitchFamily="18" charset="0"/>
                  <a:cs typeface="Times New Roman" panose="02020603050405020304" pitchFamily="18" charset="0"/>
                </a:endParaRPr>
              </a:p>
            </p:txBody>
          </p:sp>
        </mc:Choice>
        <mc:Fallback xmlns="">
          <p:sp>
            <p:nvSpPr>
              <p:cNvPr id="9" name="内容占位符 2"/>
              <p:cNvSpPr txBox="1">
                <a:spLocks noRot="1" noChangeAspect="1" noMove="1" noResize="1" noEditPoints="1" noAdjustHandles="1" noChangeArrowheads="1" noChangeShapeType="1" noTextEdit="1"/>
              </p:cNvSpPr>
              <p:nvPr/>
            </p:nvSpPr>
            <p:spPr>
              <a:xfrm>
                <a:off x="816076" y="1328782"/>
                <a:ext cx="8203066" cy="5296579"/>
              </a:xfrm>
              <a:prstGeom prst="rect">
                <a:avLst/>
              </a:prstGeom>
              <a:blipFill rotWithShape="0">
                <a:blip r:embed="rId6"/>
                <a:stretch>
                  <a:fillRect l="-223" t="-7710"/>
                </a:stretch>
              </a:blipFill>
            </p:spPr>
            <p:txBody>
              <a:bodyPr/>
              <a:lstStyle/>
              <a:p>
                <a:r>
                  <a:rPr lang="zh-CN" altLang="en-US">
                    <a:noFill/>
                  </a:rPr>
                  <a:t> </a:t>
                </a:r>
              </a:p>
            </p:txBody>
          </p:sp>
        </mc:Fallback>
      </mc:AlternateContent>
      <p:graphicFrame>
        <p:nvGraphicFramePr>
          <p:cNvPr id="10" name="对象 9"/>
          <p:cNvGraphicFramePr>
            <a:graphicFrameLocks noChangeAspect="1"/>
          </p:cNvGraphicFramePr>
          <p:nvPr>
            <p:extLst>
              <p:ext uri="{D42A27DB-BD31-4B8C-83A1-F6EECF244321}">
                <p14:modId xmlns:p14="http://schemas.microsoft.com/office/powerpoint/2010/main" val="3427765526"/>
              </p:ext>
            </p:extLst>
          </p:nvPr>
        </p:nvGraphicFramePr>
        <p:xfrm>
          <a:off x="7471776" y="2057553"/>
          <a:ext cx="4514850" cy="1588889"/>
        </p:xfrm>
        <a:graphic>
          <a:graphicData uri="http://schemas.openxmlformats.org/presentationml/2006/ole">
            <mc:AlternateContent xmlns:mc="http://schemas.openxmlformats.org/markup-compatibility/2006">
              <mc:Choice xmlns:v="urn:schemas-microsoft-com:vml" Requires="v">
                <p:oleObj spid="_x0000_s9246" name="Visio" r:id="rId8" imgW="9372617" imgH="2419415" progId="Visio.Drawing.15">
                  <p:embed/>
                </p:oleObj>
              </mc:Choice>
              <mc:Fallback>
                <p:oleObj name="Visio" r:id="rId8" imgW="9372617" imgH="2419415" progId="Visio.Drawing.15">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71776" y="2057553"/>
                        <a:ext cx="4514850" cy="1588889"/>
                      </a:xfrm>
                      <a:prstGeom prst="rect">
                        <a:avLst/>
                      </a:prstGeom>
                      <a:noFill/>
                    </p:spPr>
                  </p:pic>
                </p:oleObj>
              </mc:Fallback>
            </mc:AlternateContent>
          </a:graphicData>
        </a:graphic>
      </p:graphicFrame>
    </p:spTree>
    <p:extLst>
      <p:ext uri="{BB962C8B-B14F-4D97-AF65-F5344CB8AC3E}">
        <p14:creationId xmlns:p14="http://schemas.microsoft.com/office/powerpoint/2010/main" val="16585662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Interference on DMRS and PUSCH</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In general, it is always assumed that DMRS and PUSCH suffer from the same interference, which is tenable for uplink in LTE. However, this assumption may not valid anymore in NR, since the DMRS configuration including the position in time domain and pattern in frequency domain is flexible, also depends on the type of PUSCH. So, the performance of MMSE-IRC can degrade if it is not taken care of.</a:t>
            </a:r>
          </a:p>
          <a:p>
            <a:pPr marL="342900" indent="-342900" algn="l">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For example, UE1 is target user in serving cell1, and on the same slot UE2 in cell2 will generate interference to UE1; half of PUSCH OFDM symbols were polluted by colored  noise (interference), where are other half of the PUSCH symbols and one DMRS symbol are polluted by white noise</a:t>
            </a:r>
            <a:r>
              <a:rPr lang="en-US" altLang="zh-CN" sz="2000" dirty="0" smtClean="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p:txBody>
      </p:sp>
      <p:sp>
        <p:nvSpPr>
          <p:cNvPr id="10" name="Rectangle 18"/>
          <p:cNvSpPr>
            <a:spLocks noChangeArrowheads="1"/>
          </p:cNvSpPr>
          <p:nvPr/>
        </p:nvSpPr>
        <p:spPr bwMode="auto">
          <a:xfrm>
            <a:off x="4265303" y="3871270"/>
            <a:ext cx="1385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sz="1950"/>
          </a:p>
        </p:txBody>
      </p:sp>
      <p:graphicFrame>
        <p:nvGraphicFramePr>
          <p:cNvPr id="11" name="对象 10"/>
          <p:cNvGraphicFramePr>
            <a:graphicFrameLocks noChangeAspect="1"/>
          </p:cNvGraphicFramePr>
          <p:nvPr>
            <p:extLst>
              <p:ext uri="{D42A27DB-BD31-4B8C-83A1-F6EECF244321}">
                <p14:modId xmlns:p14="http://schemas.microsoft.com/office/powerpoint/2010/main" val="2189416022"/>
              </p:ext>
            </p:extLst>
          </p:nvPr>
        </p:nvGraphicFramePr>
        <p:xfrm>
          <a:off x="3822232" y="3454291"/>
          <a:ext cx="4884888" cy="3188273"/>
        </p:xfrm>
        <a:graphic>
          <a:graphicData uri="http://schemas.openxmlformats.org/presentationml/2006/ole">
            <mc:AlternateContent xmlns:mc="http://schemas.openxmlformats.org/markup-compatibility/2006">
              <mc:Choice xmlns:v="urn:schemas-microsoft-com:vml" Requires="v">
                <p:oleObj spid="_x0000_s10268" name="Visio" r:id="rId7" imgW="6438900" imgH="4200436" progId="Visio.Drawing.15">
                  <p:embed/>
                </p:oleObj>
              </mc:Choice>
              <mc:Fallback>
                <p:oleObj name="Visio" r:id="rId7" imgW="6438900" imgH="4200436" progId="Visio.Drawing.15">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22232" y="3454291"/>
                        <a:ext cx="4884888" cy="3188273"/>
                      </a:xfrm>
                      <a:prstGeom prst="rect">
                        <a:avLst/>
                      </a:prstGeom>
                      <a:noFill/>
                    </p:spPr>
                  </p:pic>
                </p:oleObj>
              </mc:Fallback>
            </mc:AlternateContent>
          </a:graphicData>
        </a:graphic>
      </p:graphicFrame>
      <p:cxnSp>
        <p:nvCxnSpPr>
          <p:cNvPr id="12" name="直接箭头连接符 11"/>
          <p:cNvCxnSpPr/>
          <p:nvPr/>
        </p:nvCxnSpPr>
        <p:spPr>
          <a:xfrm flipH="1" flipV="1">
            <a:off x="4546767" y="4584893"/>
            <a:ext cx="657225" cy="423415"/>
          </a:xfrm>
          <a:prstGeom prst="straightConnector1">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193830" y="4798253"/>
            <a:ext cx="1278089" cy="392415"/>
          </a:xfrm>
          <a:prstGeom prst="rect">
            <a:avLst/>
          </a:prstGeom>
          <a:noFill/>
          <a:ln>
            <a:noFill/>
          </a:ln>
        </p:spPr>
        <p:txBody>
          <a:bodyPr wrap="square" rtlCol="0">
            <a:spAutoFit/>
          </a:bodyPr>
          <a:lstStyle/>
          <a:p>
            <a:r>
              <a:rPr lang="en-US" altLang="zh-CN" sz="1950" dirty="0">
                <a:solidFill>
                  <a:srgbClr val="00B050"/>
                </a:solidFill>
              </a:rPr>
              <a:t>DMRS</a:t>
            </a:r>
            <a:endParaRPr lang="zh-CN" altLang="en-US" sz="1950" dirty="0">
              <a:solidFill>
                <a:srgbClr val="00B050"/>
              </a:solidFill>
            </a:endParaRPr>
          </a:p>
        </p:txBody>
      </p:sp>
      <p:cxnSp>
        <p:nvCxnSpPr>
          <p:cNvPr id="14" name="直接箭头连接符 13"/>
          <p:cNvCxnSpPr/>
          <p:nvPr/>
        </p:nvCxnSpPr>
        <p:spPr>
          <a:xfrm flipH="1">
            <a:off x="4972533" y="5018031"/>
            <a:ext cx="261938" cy="224611"/>
          </a:xfrm>
          <a:prstGeom prst="straightConnector1">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3215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Simulation assumptions</a:t>
            </a:r>
            <a:endParaRPr lang="zh-CN" altLang="en-US" sz="2400" dirty="0">
              <a:solidFill>
                <a:schemeClr val="bg1"/>
              </a:solidFill>
              <a:latin typeface="vivo Bold"/>
              <a:ea typeface="vivo type CN简 Regular" panose="02000500000000000000" pitchFamily="50" charset="-122"/>
            </a:endParaRPr>
          </a:p>
        </p:txBody>
      </p:sp>
      <p:sp>
        <p:nvSpPr>
          <p:cNvPr id="8" name="内容占位符 2"/>
          <p:cNvSpPr txBox="1">
            <a:spLocks/>
          </p:cNvSpPr>
          <p:nvPr/>
        </p:nvSpPr>
        <p:spPr>
          <a:xfrm>
            <a:off x="386080" y="1008674"/>
            <a:ext cx="11501119" cy="57330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endParaRPr lang="en-US" altLang="zh-CN" sz="2357" dirty="0"/>
          </a:p>
        </p:txBody>
      </p:sp>
      <p:graphicFrame>
        <p:nvGraphicFramePr>
          <p:cNvPr id="9" name="表格 8"/>
          <p:cNvGraphicFramePr>
            <a:graphicFrameLocks noGrp="1"/>
          </p:cNvGraphicFramePr>
          <p:nvPr>
            <p:extLst/>
          </p:nvPr>
        </p:nvGraphicFramePr>
        <p:xfrm>
          <a:off x="2457326" y="1051152"/>
          <a:ext cx="7640411" cy="4773640"/>
        </p:xfrm>
        <a:graphic>
          <a:graphicData uri="http://schemas.openxmlformats.org/drawingml/2006/table">
            <a:tbl>
              <a:tblPr firstRow="1" bandRow="1">
                <a:tableStyleId>{5C22544A-7EE6-4342-B048-85BDC9FD1C3A}</a:tableStyleId>
              </a:tblPr>
              <a:tblGrid>
                <a:gridCol w="2721430"/>
                <a:gridCol w="4918981"/>
              </a:tblGrid>
              <a:tr h="362494">
                <a:tc>
                  <a:txBody>
                    <a:bodyPr/>
                    <a:lstStyle/>
                    <a:p>
                      <a:endParaRPr lang="zh-CN" altLang="en-US" sz="1900" dirty="0"/>
                    </a:p>
                  </a:txBody>
                  <a:tcPr marL="68580" marR="68580" marT="34290" marB="34290"/>
                </a:tc>
                <a:tc>
                  <a:txBody>
                    <a:bodyPr/>
                    <a:lstStyle/>
                    <a:p>
                      <a:endParaRPr lang="zh-CN" altLang="en-US" sz="1900" dirty="0"/>
                    </a:p>
                  </a:txBody>
                  <a:tcPr marL="68580" marR="68580" marT="34290" marB="34290"/>
                </a:tc>
              </a:tr>
              <a:tr h="365760">
                <a:tc>
                  <a:txBody>
                    <a:bodyPr/>
                    <a:lstStyle/>
                    <a:p>
                      <a:r>
                        <a:rPr lang="en-US" altLang="zh-CN" sz="1700" dirty="0" smtClean="0"/>
                        <a:t>Wireless channel</a:t>
                      </a:r>
                      <a:endParaRPr lang="zh-CN" altLang="en-US" sz="1700" dirty="0"/>
                    </a:p>
                  </a:txBody>
                  <a:tcPr marL="68580" marR="68580" marT="34290" marB="34290"/>
                </a:tc>
                <a:tc>
                  <a:txBody>
                    <a:bodyPr/>
                    <a:lstStyle/>
                    <a:p>
                      <a:r>
                        <a:rPr lang="en-US" altLang="zh-CN" sz="1700" dirty="0" smtClean="0"/>
                        <a:t>TDL-A </a:t>
                      </a:r>
                      <a:endParaRPr lang="zh-CN" altLang="en-US" sz="1700" dirty="0"/>
                    </a:p>
                  </a:txBody>
                  <a:tcPr marL="68580" marR="68580" marT="34290" marB="34290"/>
                </a:tc>
              </a:tr>
              <a:tr h="453101">
                <a:tc>
                  <a:txBody>
                    <a:bodyPr/>
                    <a:lstStyle/>
                    <a:p>
                      <a:r>
                        <a:rPr lang="en-US" altLang="zh-CN" sz="1700" dirty="0" smtClean="0"/>
                        <a:t>BS configuration</a:t>
                      </a:r>
                      <a:endParaRPr lang="zh-CN" altLang="en-US" sz="1700" dirty="0"/>
                    </a:p>
                  </a:txBody>
                  <a:tcPr marL="68580" marR="68580" marT="34290" marB="34290"/>
                </a:tc>
                <a:tc>
                  <a:txBody>
                    <a:bodyPr/>
                    <a:lstStyle/>
                    <a:p>
                      <a:r>
                        <a:rPr lang="en-US" altLang="zh-CN" sz="1700" dirty="0" smtClean="0"/>
                        <a:t>8 antennas with dual polarization and low</a:t>
                      </a:r>
                      <a:r>
                        <a:rPr lang="en-US" altLang="zh-CN" sz="1700" baseline="0" dirty="0" smtClean="0"/>
                        <a:t> correlation</a:t>
                      </a:r>
                      <a:endParaRPr lang="zh-CN" altLang="en-US" sz="1700" dirty="0"/>
                    </a:p>
                  </a:txBody>
                  <a:tcPr marL="68580" marR="68580" marT="34290" marB="34290"/>
                </a:tc>
              </a:tr>
              <a:tr h="365760">
                <a:tc>
                  <a:txBody>
                    <a:bodyPr/>
                    <a:lstStyle/>
                    <a:p>
                      <a:r>
                        <a:rPr lang="en-US" altLang="zh-CN" sz="1700" dirty="0" smtClean="0"/>
                        <a:t>UE antenna</a:t>
                      </a:r>
                      <a:r>
                        <a:rPr lang="en-US" altLang="zh-CN" sz="1700" baseline="0" dirty="0" smtClean="0"/>
                        <a:t> </a:t>
                      </a:r>
                      <a:r>
                        <a:rPr lang="en-US" altLang="zh-CN" sz="1700" dirty="0" smtClean="0"/>
                        <a:t>configuration</a:t>
                      </a:r>
                      <a:endParaRPr lang="zh-CN" altLang="en-US" sz="1700" dirty="0"/>
                    </a:p>
                  </a:txBody>
                  <a:tcPr marL="68580" marR="68580" marT="34290" marB="34290"/>
                </a:tc>
                <a:tc>
                  <a:txBody>
                    <a:bodyPr/>
                    <a:lstStyle/>
                    <a:p>
                      <a:r>
                        <a:rPr lang="en-US" altLang="zh-CN" sz="1700" dirty="0" smtClean="0"/>
                        <a:t>2 </a:t>
                      </a:r>
                      <a:r>
                        <a:rPr lang="en-US" altLang="zh-CN" sz="1700" dirty="0" err="1" smtClean="0"/>
                        <a:t>Tx</a:t>
                      </a:r>
                      <a:r>
                        <a:rPr lang="en-US" altLang="zh-CN" sz="1700" dirty="0" smtClean="0"/>
                        <a:t> </a:t>
                      </a:r>
                      <a:endParaRPr lang="zh-CN" altLang="en-US" sz="1700" dirty="0"/>
                    </a:p>
                  </a:txBody>
                  <a:tcPr marL="68580" marR="68580" marT="34290" marB="34290"/>
                </a:tc>
              </a:tr>
              <a:tr h="365760">
                <a:tc>
                  <a:txBody>
                    <a:bodyPr/>
                    <a:lstStyle/>
                    <a:p>
                      <a:r>
                        <a:rPr lang="en-US" altLang="zh-CN" sz="1700" dirty="0" smtClean="0"/>
                        <a:t>RI and PMI  and</a:t>
                      </a:r>
                      <a:r>
                        <a:rPr lang="en-US" altLang="zh-CN" sz="1700" baseline="0" dirty="0" smtClean="0"/>
                        <a:t> AMC</a:t>
                      </a:r>
                      <a:endParaRPr lang="zh-CN" altLang="en-US" sz="1700" dirty="0"/>
                    </a:p>
                  </a:txBody>
                  <a:tcPr marL="68580" marR="68580" marT="34290" marB="34290"/>
                </a:tc>
                <a:tc>
                  <a:txBody>
                    <a:bodyPr/>
                    <a:lstStyle/>
                    <a:p>
                      <a:r>
                        <a:rPr lang="en-US" altLang="zh-CN" sz="1700" dirty="0" smtClean="0"/>
                        <a:t>Adaptive with BLER=10% </a:t>
                      </a:r>
                      <a:endParaRPr lang="zh-CN" altLang="en-US" sz="1700" dirty="0"/>
                    </a:p>
                  </a:txBody>
                  <a:tcPr marL="68580" marR="68580" marT="34290" marB="34290"/>
                </a:tc>
              </a:tr>
              <a:tr h="697230">
                <a:tc>
                  <a:txBody>
                    <a:bodyPr/>
                    <a:lstStyle/>
                    <a:p>
                      <a:r>
                        <a:rPr lang="en-US" altLang="zh-CN" sz="1700" dirty="0" smtClean="0"/>
                        <a:t>PUSCH</a:t>
                      </a:r>
                      <a:endParaRPr lang="zh-CN" altLang="en-US" sz="1700" dirty="0"/>
                    </a:p>
                  </a:txBody>
                  <a:tcPr marL="68580" marR="68580" marT="34290" marB="34290"/>
                </a:tc>
                <a:tc>
                  <a:txBody>
                    <a:bodyPr/>
                    <a:lstStyle/>
                    <a:p>
                      <a:r>
                        <a:rPr lang="en-US" altLang="zh-CN" sz="1700" dirty="0" smtClean="0"/>
                        <a:t>UE1 with </a:t>
                      </a:r>
                      <a:r>
                        <a:rPr lang="en-US" altLang="zh-CN" sz="1700" dirty="0" err="1" smtClean="0"/>
                        <a:t>typeA</a:t>
                      </a:r>
                      <a:r>
                        <a:rPr lang="en-US" altLang="zh-CN" sz="1700" dirty="0" smtClean="0"/>
                        <a:t>,  7symbols</a:t>
                      </a:r>
                    </a:p>
                    <a:p>
                      <a:r>
                        <a:rPr lang="en-US" altLang="zh-CN" sz="1700" dirty="0" smtClean="0"/>
                        <a:t>UE2 with</a:t>
                      </a:r>
                      <a:r>
                        <a:rPr lang="en-US" altLang="zh-CN" sz="1700" baseline="0" dirty="0" smtClean="0"/>
                        <a:t> </a:t>
                      </a:r>
                      <a:r>
                        <a:rPr lang="en-US" altLang="zh-CN" sz="1700" baseline="0" dirty="0" err="1" smtClean="0"/>
                        <a:t>typeB</a:t>
                      </a:r>
                      <a:r>
                        <a:rPr lang="en-US" altLang="zh-CN" sz="1700" baseline="0" dirty="0" smtClean="0"/>
                        <a:t>,  7symbols or 3symbols</a:t>
                      </a:r>
                      <a:endParaRPr lang="zh-CN" altLang="en-US" sz="1700" dirty="0"/>
                    </a:p>
                  </a:txBody>
                  <a:tcPr marL="68580" marR="68580" marT="34290" marB="34290"/>
                </a:tc>
              </a:tr>
              <a:tr h="704169">
                <a:tc>
                  <a:txBody>
                    <a:bodyPr/>
                    <a:lstStyle/>
                    <a:p>
                      <a:r>
                        <a:rPr lang="en-US" altLang="zh-CN" sz="1700" dirty="0" smtClean="0"/>
                        <a:t>SIR </a:t>
                      </a:r>
                      <a:endParaRPr lang="zh-CN" altLang="en-US" sz="1700" dirty="0"/>
                    </a:p>
                  </a:txBody>
                  <a:tcPr marL="68580" marR="68580" marT="34290" marB="34290"/>
                </a:tc>
                <a:tc>
                  <a:txBody>
                    <a:bodyPr/>
                    <a:lstStyle/>
                    <a:p>
                      <a:r>
                        <a:rPr lang="en-US" altLang="zh-CN" sz="1700" dirty="0" smtClean="0"/>
                        <a:t>Means the ratio</a:t>
                      </a:r>
                      <a:r>
                        <a:rPr lang="en-US" altLang="zh-CN" sz="1700" baseline="0" dirty="0" smtClean="0"/>
                        <a:t> of </a:t>
                      </a:r>
                      <a:r>
                        <a:rPr lang="en-US" altLang="zh-CN" sz="1700" dirty="0" smtClean="0"/>
                        <a:t>the transmitter</a:t>
                      </a:r>
                      <a:r>
                        <a:rPr lang="en-US" altLang="zh-CN" sz="1700" baseline="0" dirty="0" smtClean="0"/>
                        <a:t> power of </a:t>
                      </a:r>
                      <a:r>
                        <a:rPr lang="en-US" altLang="zh-CN" sz="1700" dirty="0" smtClean="0"/>
                        <a:t>UE1 to UE2(as interference)</a:t>
                      </a:r>
                      <a:endParaRPr lang="zh-CN" altLang="en-US" sz="1700" dirty="0"/>
                    </a:p>
                  </a:txBody>
                  <a:tcPr marL="68580" marR="68580" marT="34290" marB="34290"/>
                </a:tc>
              </a:tr>
              <a:tr h="365760">
                <a:tc>
                  <a:txBody>
                    <a:bodyPr/>
                    <a:lstStyle/>
                    <a:p>
                      <a:r>
                        <a:rPr lang="en-US" altLang="zh-CN" sz="1700" dirty="0" smtClean="0"/>
                        <a:t>SRS  period</a:t>
                      </a:r>
                      <a:r>
                        <a:rPr lang="en-US" altLang="zh-CN" sz="1700" baseline="0" dirty="0" smtClean="0"/>
                        <a:t> </a:t>
                      </a:r>
                      <a:endParaRPr lang="zh-CN" altLang="en-US" sz="1700" dirty="0"/>
                    </a:p>
                  </a:txBody>
                  <a:tcPr marL="68580" marR="68580" marT="34290" marB="34290"/>
                </a:tc>
                <a:tc>
                  <a:txBody>
                    <a:bodyPr/>
                    <a:lstStyle/>
                    <a:p>
                      <a:r>
                        <a:rPr lang="en-US" altLang="zh-CN" sz="1700" dirty="0" smtClean="0"/>
                        <a:t> 40</a:t>
                      </a:r>
                      <a:r>
                        <a:rPr lang="en-US" altLang="zh-CN" sz="1700" baseline="0" dirty="0" smtClean="0"/>
                        <a:t> slots</a:t>
                      </a:r>
                    </a:p>
                  </a:txBody>
                  <a:tcPr marL="68580" marR="68580" marT="34290" marB="34290"/>
                </a:tc>
              </a:tr>
              <a:tr h="365760">
                <a:tc>
                  <a:txBody>
                    <a:bodyPr/>
                    <a:lstStyle/>
                    <a:p>
                      <a:r>
                        <a:rPr lang="en-US" altLang="zh-CN" sz="1700" baseline="0" dirty="0" smtClean="0"/>
                        <a:t>channel estimation </a:t>
                      </a:r>
                      <a:endParaRPr lang="zh-CN" altLang="en-US" sz="1700" dirty="0"/>
                    </a:p>
                  </a:txBody>
                  <a:tcPr marL="68580" marR="68580" marT="34290" marB="34290"/>
                </a:tc>
                <a:tc>
                  <a:txBody>
                    <a:bodyPr/>
                    <a:lstStyle/>
                    <a:p>
                      <a:r>
                        <a:rPr lang="en-US" altLang="zh-CN" sz="1700" baseline="0" dirty="0" smtClean="0"/>
                        <a:t>2D-MMSE filter</a:t>
                      </a:r>
                    </a:p>
                  </a:txBody>
                  <a:tcPr marL="68580" marR="68580" marT="34290" marB="34290"/>
                </a:tc>
              </a:tr>
              <a:tr h="727846">
                <a:tc>
                  <a:txBody>
                    <a:bodyPr/>
                    <a:lstStyle/>
                    <a:p>
                      <a:r>
                        <a:rPr lang="en-US" altLang="zh-CN" sz="1700" dirty="0" smtClean="0"/>
                        <a:t>equalizer</a:t>
                      </a:r>
                      <a:endParaRPr lang="zh-CN" altLang="en-US" sz="1700" dirty="0"/>
                    </a:p>
                  </a:txBody>
                  <a:tcPr marL="68580" marR="68580" marT="34290" marB="34290"/>
                </a:tc>
                <a:tc>
                  <a:txBody>
                    <a:bodyPr/>
                    <a:lstStyle/>
                    <a:p>
                      <a:r>
                        <a:rPr lang="en-US" altLang="zh-CN" sz="1700" baseline="0" dirty="0" smtClean="0"/>
                        <a:t>Traditional MMSE-IRC detection,</a:t>
                      </a:r>
                    </a:p>
                    <a:p>
                      <a:r>
                        <a:rPr lang="en-US" altLang="zh-CN" sz="1700" baseline="0" dirty="0" smtClean="0"/>
                        <a:t> without any apriority information for interference </a:t>
                      </a:r>
                    </a:p>
                  </a:txBody>
                  <a:tcPr marL="68580" marR="68580" marT="34290" marB="34290"/>
                </a:tc>
              </a:tr>
            </a:tbl>
          </a:graphicData>
        </a:graphic>
      </p:graphicFrame>
    </p:spTree>
    <p:extLst>
      <p:ext uri="{BB962C8B-B14F-4D97-AF65-F5344CB8AC3E}">
        <p14:creationId xmlns:p14="http://schemas.microsoft.com/office/powerpoint/2010/main" val="19119832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3725</TotalTime>
  <Words>1176</Words>
  <Application>Microsoft Office PowerPoint</Application>
  <PresentationFormat>自定义</PresentationFormat>
  <Paragraphs>109</Paragraphs>
  <Slides>12</Slides>
  <Notes>10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12</vt:i4>
      </vt:variant>
    </vt:vector>
  </HeadingPairs>
  <TitlesOfParts>
    <vt:vector size="15" baseType="lpstr">
      <vt:lpstr>Office 主题</vt:lpstr>
      <vt:lpstr>Microsoft Visio 绘图</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Xueming Pan</cp:lastModifiedBy>
  <cp:revision>408</cp:revision>
  <dcterms:created xsi:type="dcterms:W3CDTF">2019-03-21T01:16:59Z</dcterms:created>
  <dcterms:modified xsi:type="dcterms:W3CDTF">2019-12-02T13:47:51Z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