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2" r:id="rId3"/>
    <p:sldId id="280" r:id="rId4"/>
    <p:sldId id="27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420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970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970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72114"/>
            <a:ext cx="12192000" cy="3185887"/>
          </a:xfrm>
          <a:prstGeom prst="rect">
            <a:avLst/>
          </a:prstGeom>
        </p:spPr>
      </p:pic>
      <p:sp>
        <p:nvSpPr>
          <p:cNvPr id="7" name="文本占位符 17"/>
          <p:cNvSpPr txBox="1">
            <a:spLocks/>
          </p:cNvSpPr>
          <p:nvPr/>
        </p:nvSpPr>
        <p:spPr>
          <a:xfrm>
            <a:off x="1398079" y="4787348"/>
            <a:ext cx="10217229" cy="730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4000" dirty="0">
                <a:solidFill>
                  <a:schemeClr val="bg1"/>
                </a:solidFill>
                <a:latin typeface="vivo Bold"/>
                <a:ea typeface="vivo type CN简 Bold" panose="02000800000000000000" pitchFamily="50" charset="-122"/>
              </a:rPr>
              <a:t>Views on NR UE power saving in Rel-17</a:t>
            </a:r>
            <a:endParaRPr kumimoji="1" lang="zh-CN" altLang="en-US" sz="4000" dirty="0">
              <a:solidFill>
                <a:schemeClr val="bg1"/>
              </a:solidFill>
              <a:latin typeface="vivo Bold"/>
              <a:ea typeface="vivo type CN简 Bold" panose="02000800000000000000" pitchFamily="50" charset="-122"/>
            </a:endParaRPr>
          </a:p>
        </p:txBody>
      </p:sp>
      <p:sp>
        <p:nvSpPr>
          <p:cNvPr id="8" name="文本占位符 18"/>
          <p:cNvSpPr txBox="1">
            <a:spLocks/>
          </p:cNvSpPr>
          <p:nvPr/>
        </p:nvSpPr>
        <p:spPr>
          <a:xfrm>
            <a:off x="816076" y="4808196"/>
            <a:ext cx="10799233" cy="141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en-US" altLang="zh-CN" sz="2000" dirty="0" smtClean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  <a:p>
            <a:pPr marL="0" indent="0">
              <a:buNone/>
            </a:pPr>
            <a:r>
              <a:rPr kumimoji="1" lang="zh-CN" altLang="en-US" sz="2000" dirty="0" smtClean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zh-CN" altLang="en-US" sz="20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9" name="文本框 5"/>
          <p:cNvSpPr txBox="1"/>
          <p:nvPr/>
        </p:nvSpPr>
        <p:spPr>
          <a:xfrm>
            <a:off x="0" y="3752165"/>
            <a:ext cx="4087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b="1" dirty="0">
                <a:solidFill>
                  <a:schemeClr val="bg1"/>
                </a:solidFill>
              </a:rPr>
              <a:t>3GPP TSG-RAN WG Meeting #</a:t>
            </a:r>
            <a:r>
              <a:rPr lang="en-GB" altLang="zh-CN" sz="2000" b="1" dirty="0" smtClean="0">
                <a:solidFill>
                  <a:schemeClr val="bg1"/>
                </a:solidFill>
              </a:rPr>
              <a:t>86</a:t>
            </a:r>
          </a:p>
          <a:p>
            <a:r>
              <a:rPr lang="en-GB" altLang="zh-CN" sz="2000" b="1" dirty="0" err="1">
                <a:solidFill>
                  <a:schemeClr val="bg1"/>
                </a:solidFill>
              </a:rPr>
              <a:t>Sitges</a:t>
            </a:r>
            <a:r>
              <a:rPr lang="en-GB" altLang="zh-CN" sz="2000" b="1" dirty="0">
                <a:solidFill>
                  <a:schemeClr val="bg1"/>
                </a:solidFill>
              </a:rPr>
              <a:t>, Spain, Dec 9th-12th, 2019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9526576" y="3682581"/>
            <a:ext cx="2124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</a:rPr>
              <a:t>RP-192540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Further UE power saving – Background</a:t>
            </a:r>
            <a:endParaRPr lang="zh-CN" altLang="en-US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-86497" y="983881"/>
            <a:ext cx="12047837" cy="583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800100" lvl="1" indent="-342900"/>
            <a:r>
              <a:rPr lang="en-US" altLang="en-US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Basic UE power saving features provided in Rel-15</a:t>
            </a:r>
          </a:p>
          <a:p>
            <a:pPr marL="1257300" lvl="2" indent="-342900"/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Bandwidth part adaptation</a:t>
            </a:r>
          </a:p>
          <a:p>
            <a:pPr marL="1257300" lvl="2" indent="-342900"/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DRX</a:t>
            </a:r>
          </a:p>
          <a:p>
            <a:pPr marL="1257300" lvl="2" indent="-342900"/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RRC_INACTIVE state</a:t>
            </a:r>
          </a:p>
          <a:p>
            <a:pPr marL="1257300" lvl="2" indent="-342900"/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Configurable PDCCH monitoring periodicity</a:t>
            </a:r>
          </a:p>
          <a:p>
            <a:pPr marL="800100" lvl="1" indent="-342900"/>
            <a:r>
              <a:rPr lang="en-US" altLang="en-US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Enhanced UE power saving features provided in Rel-16</a:t>
            </a:r>
          </a:p>
          <a:p>
            <a:pPr marL="1257300" lvl="2" indent="-342900"/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UE adaptation in RRC_CONNECTED state</a:t>
            </a:r>
          </a:p>
          <a:p>
            <a:pPr marL="1714500" lvl="3" indent="-342900"/>
            <a:r>
              <a:rPr lang="en-US" altLang="en-US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Basic WUS function: Wake-up PDCCH to trigger UE activity </a:t>
            </a:r>
            <a:r>
              <a:rPr lang="en-GB" altLang="zh-CN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for the next DRX ON cycle</a:t>
            </a:r>
          </a:p>
          <a:p>
            <a:pPr marL="1714500" lvl="3" indent="-342900"/>
            <a:r>
              <a:rPr lang="en-GB" altLang="zh-CN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L1 based UE adaptation between same-slot and cross-slot scheduling</a:t>
            </a:r>
          </a:p>
          <a:p>
            <a:pPr marL="1714500" lvl="3" indent="-342900"/>
            <a:r>
              <a:rPr lang="en-GB" altLang="zh-CN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L1 based UE adaptation to the maximum MIMO layer</a:t>
            </a:r>
          </a:p>
          <a:p>
            <a:pPr marL="1714500" lvl="3" indent="-342900"/>
            <a:r>
              <a:rPr lang="en-GB" altLang="zh-CN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L1 based </a:t>
            </a:r>
            <a:r>
              <a:rPr lang="en-GB" altLang="zh-CN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UE </a:t>
            </a:r>
            <a:r>
              <a:rPr lang="en-GB" altLang="zh-CN" dirty="0" err="1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scell</a:t>
            </a:r>
            <a:r>
              <a:rPr lang="en-GB" altLang="zh-CN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 adaptation between “dormancy” and “non-dormancy” behaviours using WUS (outside active time) or DCI (active time) (MR DC/CA)</a:t>
            </a:r>
          </a:p>
          <a:p>
            <a:pPr marL="1714500" lvl="3" indent="-342900"/>
            <a:r>
              <a:rPr lang="en-GB" altLang="zh-CN" dirty="0" smtClean="0">
                <a:latin typeface="+mn-lt"/>
                <a:ea typeface="vivo type CN简 Regular"/>
                <a:cs typeface="Times New Roman" pitchFamily="18" charset="0"/>
              </a:rPr>
              <a:t>UE </a:t>
            </a:r>
            <a:r>
              <a:rPr lang="en-GB" altLang="zh-CN" dirty="0">
                <a:latin typeface="+mn-lt"/>
                <a:ea typeface="vivo type CN简 Regular"/>
                <a:cs typeface="Times New Roman" pitchFamily="18" charset="0"/>
              </a:rPr>
              <a:t>assistant information for state transition and some DRX </a:t>
            </a:r>
            <a:r>
              <a:rPr lang="en-GB" altLang="zh-CN" dirty="0" smtClean="0">
                <a:latin typeface="+mn-lt"/>
                <a:ea typeface="vivo type CN简 Regular"/>
                <a:cs typeface="Times New Roman" pitchFamily="18" charset="0"/>
              </a:rPr>
              <a:t>parameters</a:t>
            </a:r>
          </a:p>
          <a:p>
            <a:pPr marL="1714500" lvl="3" indent="-342900"/>
            <a:r>
              <a:rPr lang="en-GB" altLang="zh-CN" dirty="0">
                <a:latin typeface="+mn-lt"/>
                <a:cs typeface="Times New Roman" pitchFamily="18" charset="0"/>
              </a:rPr>
              <a:t>Dual </a:t>
            </a:r>
            <a:r>
              <a:rPr lang="en-GB" altLang="zh-CN" dirty="0" err="1">
                <a:latin typeface="+mn-lt"/>
                <a:cs typeface="Times New Roman" pitchFamily="18" charset="0"/>
              </a:rPr>
              <a:t>cDRX</a:t>
            </a:r>
            <a:r>
              <a:rPr lang="en-GB" altLang="zh-CN" dirty="0">
                <a:latin typeface="+mn-lt"/>
                <a:cs typeface="Times New Roman" pitchFamily="18" charset="0"/>
              </a:rPr>
              <a:t> operation in CA (discussed in Rel-16 TEI</a:t>
            </a:r>
            <a:r>
              <a:rPr lang="en-GB" altLang="zh-CN" dirty="0" smtClean="0">
                <a:latin typeface="+mn-lt"/>
                <a:cs typeface="Times New Roman" pitchFamily="18" charset="0"/>
              </a:rPr>
              <a:t>)</a:t>
            </a:r>
            <a:endParaRPr lang="en-GB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RRM relaxation for neighbour cells in RRC_IDLE/INACTIVE state</a:t>
            </a:r>
          </a:p>
          <a:p>
            <a:pPr marL="800100" lvl="1" indent="-342900"/>
            <a:r>
              <a:rPr lang="en-US" altLang="en-US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Further UE power saving should be considered in Rel-17 for different RRC states</a:t>
            </a:r>
          </a:p>
          <a:p>
            <a:pPr marL="1257300" lvl="2" indent="-342900"/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Enhancements to RRC_CONNECTED state is beneficial for all UE types (smartphone, </a:t>
            </a:r>
            <a:r>
              <a:rPr lang="en-US" altLang="en-US" sz="1800" dirty="0" err="1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wearables</a:t>
            </a:r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)</a:t>
            </a:r>
          </a:p>
          <a:p>
            <a:pPr marL="1257300" lvl="2" indent="-342900"/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Enhancements to RRC_IDLE/INACTIVE state is especially beneficial for NR light devices (e.g. </a:t>
            </a:r>
            <a:r>
              <a:rPr lang="en-US" altLang="en-US" sz="1800" dirty="0" err="1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wearables</a:t>
            </a:r>
            <a:r>
              <a:rPr lang="en-US" altLang="en-US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, MTC)</a:t>
            </a:r>
            <a:endParaRPr lang="en-US" altLang="en-US" dirty="0">
              <a:latin typeface="+mn-lt"/>
              <a:ea typeface="vivo type CN简 Light" panose="020004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637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371177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Further UE power saving –Proposed objectives</a:t>
            </a:r>
            <a:endParaRPr lang="zh-CN" altLang="en-US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-86497" y="829423"/>
            <a:ext cx="12047837" cy="5646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800100" lvl="1" indent="-342900"/>
            <a:endParaRPr lang="en-US" altLang="en-US" sz="1800" dirty="0">
              <a:latin typeface="Times New Roman" pitchFamily="18" charset="0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800100" lvl="1" indent="-342900"/>
            <a:r>
              <a:rPr lang="en-US" altLang="en-US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Further power saving enhancements for RRC_CONNECTED state</a:t>
            </a:r>
          </a:p>
          <a:p>
            <a:pPr marL="1257300" lvl="2" indent="-342900"/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Enhanced WUS function to indicate UE adaptation </a:t>
            </a:r>
            <a:r>
              <a:rPr lang="en-US" altLang="en-US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e.g. maximum </a:t>
            </a:r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MIMO layer, </a:t>
            </a:r>
            <a:r>
              <a:rPr lang="en-US" altLang="en-US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BWP</a:t>
            </a:r>
          </a:p>
          <a:p>
            <a:pPr marL="1257300" lvl="2" indent="-342900"/>
            <a:r>
              <a:rPr lang="en-US" altLang="en-US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PDCCH monitoring reduction during DRX active time </a:t>
            </a:r>
          </a:p>
          <a:p>
            <a:pPr marL="1257300" lvl="2" indent="-342900"/>
            <a:r>
              <a:rPr lang="en-US" altLang="en-US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RLM/BFD </a:t>
            </a:r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relaxation when WUS is </a:t>
            </a:r>
            <a:r>
              <a:rPr lang="en-US" altLang="en-US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configured</a:t>
            </a:r>
          </a:p>
          <a:p>
            <a:pPr marL="1714500" lvl="3" indent="-342900"/>
            <a:r>
              <a:rPr lang="en-US" altLang="en-US" sz="16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RLM/BFD consumes significant amount of UE power, </a:t>
            </a:r>
            <a:r>
              <a:rPr lang="en-US" altLang="en-US" sz="16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see evaluations in </a:t>
            </a:r>
            <a:r>
              <a:rPr lang="en-US" altLang="en-US" sz="16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R1-1912799 (also attached for convenience)</a:t>
            </a:r>
          </a:p>
          <a:p>
            <a:pPr marL="1714500" lvl="3" indent="-342900"/>
            <a:r>
              <a:rPr lang="en-US" altLang="en-US" sz="16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P</a:t>
            </a:r>
            <a:r>
              <a:rPr lang="en-US" altLang="en-US" sz="16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otential solutions</a:t>
            </a:r>
          </a:p>
          <a:p>
            <a:pPr marL="2171700" lvl="4" indent="-342900"/>
            <a:r>
              <a:rPr lang="en-US" altLang="en-US" sz="16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RLM/BFD relaxation, i.e. not mandated every DRX cycle, or</a:t>
            </a:r>
          </a:p>
          <a:p>
            <a:pPr marL="2171700" lvl="4" indent="-342900"/>
            <a:r>
              <a:rPr lang="en-US" altLang="en-US" sz="16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RLM/BFD measurement performed during WUS monitoring</a:t>
            </a:r>
            <a:endParaRPr lang="en-US" altLang="en-US" sz="16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RRM relaxation for serving </a:t>
            </a:r>
            <a:r>
              <a:rPr lang="en-US" altLang="en-US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and neighbor cells</a:t>
            </a:r>
          </a:p>
          <a:p>
            <a:pPr marL="1257300" lvl="2" indent="-342900"/>
            <a:r>
              <a:rPr lang="en-US" altLang="en-US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UE adaptation to PDSCH processing timeline, i.e. K1 adaptation for UE capable of CAP#2 timeline</a:t>
            </a:r>
          </a:p>
          <a:p>
            <a:pPr marL="1257300" lvl="2" indent="-342900"/>
            <a:r>
              <a:rPr lang="en-US" altLang="en-US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Enhancements </a:t>
            </a:r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to </a:t>
            </a:r>
            <a:r>
              <a:rPr lang="en-US" altLang="en-US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FR2 (e.g. more efficient WUS beam sweeping)</a:t>
            </a:r>
          </a:p>
          <a:p>
            <a:pPr marL="1257300" lvl="2" indent="-342900"/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Additional UE assistant </a:t>
            </a:r>
            <a:r>
              <a:rPr lang="en-US" altLang="en-US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information</a:t>
            </a:r>
            <a:endParaRPr lang="en-US" altLang="en-US" sz="18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800100" lvl="1" indent="-342900"/>
            <a:r>
              <a:rPr lang="en-US" altLang="en-US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Further power saving enhancements for RRC_IDLE/INACTIVE state</a:t>
            </a:r>
          </a:p>
          <a:p>
            <a:pPr marL="1257300" lvl="2" indent="-342900"/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Paging enhancements, including paging WUS, reducing power consumption due to paging false alarm</a:t>
            </a:r>
          </a:p>
          <a:p>
            <a:pPr marL="1257300" lvl="2" indent="-342900"/>
            <a:r>
              <a:rPr lang="en-US" altLang="en-US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Further RRM power saving including </a:t>
            </a:r>
            <a:endParaRPr lang="en-US" altLang="en-US" sz="1800" dirty="0" smtClean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714500" lvl="3" indent="-342900"/>
            <a:r>
              <a:rPr lang="en-US" altLang="en-US" sz="16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serving </a:t>
            </a:r>
            <a:r>
              <a:rPr lang="en-US" altLang="en-US" sz="16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cell RRM relaxation, </a:t>
            </a:r>
            <a:r>
              <a:rPr lang="en-US" altLang="en-US" sz="16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as a continuation from Rel-16</a:t>
            </a:r>
          </a:p>
          <a:p>
            <a:pPr marL="1714500" lvl="3" indent="-342900"/>
            <a:r>
              <a:rPr lang="en-US" altLang="en-US" sz="16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additional </a:t>
            </a:r>
            <a:r>
              <a:rPr lang="en-US" altLang="en-US" sz="16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RRM </a:t>
            </a:r>
            <a:r>
              <a:rPr lang="en-US" altLang="en-US" sz="16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RS (without NW OH increase, e.g. network to broadcast the presence of CSI-RS to IDLE mode UEs)</a:t>
            </a:r>
            <a:endParaRPr lang="en-US" altLang="en-US" sz="16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01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3533</TotalTime>
  <Words>385</Words>
  <Application>Microsoft Office PowerPoint</Application>
  <PresentationFormat>自定义</PresentationFormat>
  <Paragraphs>47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Xueming Pan</cp:lastModifiedBy>
  <cp:revision>380</cp:revision>
  <dcterms:created xsi:type="dcterms:W3CDTF">2019-03-21T01:16:59Z</dcterms:created>
  <dcterms:modified xsi:type="dcterms:W3CDTF">2019-12-02T02:04:37Z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-924159757</vt:i4>
  </property>
  <property fmtid="{D5CDD505-2E9C-101B-9397-08002B2CF9AE}" pid="3" name="_NewReviewCycle">
    <vt:lpwstr/>
  </property>
  <property fmtid="{D5CDD505-2E9C-101B-9397-08002B2CF9AE}" pid="4" name="_EmailSubject">
    <vt:lpwstr>Rel-17 slides</vt:lpwstr>
  </property>
  <property fmtid="{D5CDD505-2E9C-101B-9397-08002B2CF9AE}" pid="5" name="_AuthorEmail">
    <vt:lpwstr>huaming.wu@vivo.com</vt:lpwstr>
  </property>
  <property fmtid="{D5CDD505-2E9C-101B-9397-08002B2CF9AE}" pid="6" name="_AuthorEmailDisplayName">
    <vt:lpwstr>Huaming Wu</vt:lpwstr>
  </property>
  <property fmtid="{D5CDD505-2E9C-101B-9397-08002B2CF9AE}" pid="7" name="_PreviousAdHocReviewCycleID">
    <vt:i4>-960114274</vt:i4>
  </property>
</Properties>
</file>