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79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4" autoAdjust="0"/>
    <p:restoredTop sz="94660"/>
  </p:normalViewPr>
  <p:slideViewPr>
    <p:cSldViewPr snapToGrid="0">
      <p:cViewPr varScale="1">
        <p:scale>
          <a:sx n="82" d="100"/>
          <a:sy n="82" d="100"/>
        </p:scale>
        <p:origin x="-2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398080" y="4787348"/>
            <a:ext cx="954534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on NR light in Rel-17</a:t>
            </a:r>
            <a:endParaRPr kumimoji="1" lang="zh-CN" altLang="en-US" sz="4000" dirty="0">
              <a:solidFill>
                <a:schemeClr val="bg1"/>
              </a:solidFill>
              <a:latin typeface="vivo Bold"/>
              <a:ea typeface="vivo type CN简 Bold" panose="02000800000000000000" pitchFamily="50" charset="-122"/>
            </a:endParaRP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0" y="3752165"/>
            <a:ext cx="4087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b="1" dirty="0">
                <a:solidFill>
                  <a:schemeClr val="bg1"/>
                </a:solidFill>
              </a:rPr>
              <a:t>3GPP TSG-RAN WG Meeting #</a:t>
            </a:r>
            <a:r>
              <a:rPr lang="en-GB" altLang="zh-CN" sz="2000" b="1" dirty="0" smtClean="0">
                <a:solidFill>
                  <a:schemeClr val="bg1"/>
                </a:solidFill>
              </a:rPr>
              <a:t>86</a:t>
            </a:r>
          </a:p>
          <a:p>
            <a:r>
              <a:rPr lang="en-GB" altLang="zh-CN" sz="2000" b="1" dirty="0" err="1">
                <a:solidFill>
                  <a:schemeClr val="bg1"/>
                </a:solidFill>
              </a:rPr>
              <a:t>Sitges</a:t>
            </a:r>
            <a:r>
              <a:rPr lang="en-GB" altLang="zh-CN" sz="2000" b="1" dirty="0">
                <a:solidFill>
                  <a:schemeClr val="bg1"/>
                </a:solidFill>
              </a:rPr>
              <a:t>, Spain, Dec 9th-12th, 2019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9526576" y="3682581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</a:rPr>
              <a:t>RP-192539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30939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NR Light – Use cases and </a:t>
            </a:r>
            <a:r>
              <a:rPr lang="en-US" altLang="zh-CN" sz="28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design targets </a:t>
            </a:r>
            <a:r>
              <a:rPr lang="en-US" altLang="zh-CN" sz="28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requirements</a:t>
            </a:r>
            <a:endParaRPr lang="zh-CN" altLang="en-US" sz="28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86497" y="1008595"/>
            <a:ext cx="12047837" cy="563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Use cases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Smart </a:t>
            </a:r>
            <a:r>
              <a:rPr lang="en-GB" altLang="zh-CN" sz="18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wearables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, e.g. smart watch, glasses, health care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Smart </a:t>
            </a:r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home appliances</a:t>
            </a:r>
          </a:p>
          <a:p>
            <a:pPr marL="1257300" lvl="2" indent="-342900"/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High end MTC </a:t>
            </a:r>
            <a:endParaRPr lang="en-US" altLang="zh-CN" sz="1800" dirty="0" smtClean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>
                <a:ea typeface="vivo type CN简 Light" panose="02000400000000000000" pitchFamily="50" charset="-122"/>
                <a:cs typeface="Times New Roman" pitchFamily="18" charset="0"/>
              </a:rPr>
              <a:t>Low end smartphones (if “low-tier UE” is not introduced in REl-16</a:t>
            </a:r>
            <a:r>
              <a:rPr lang="en-US" altLang="zh-CN" sz="1800" dirty="0" smtClean="0">
                <a:ea typeface="vivo type CN简 Light" panose="02000400000000000000" pitchFamily="50" charset="-122"/>
                <a:cs typeface="Times New Roman" pitchFamily="18" charset="0"/>
              </a:rPr>
              <a:t>)</a:t>
            </a:r>
            <a:endParaRPr lang="en-US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800100" lvl="1" indent="-342900"/>
            <a:r>
              <a:rPr lang="en-US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Key design requirements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Peak data rate: target peak data is scenario dependent.  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714500" lvl="3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or </a:t>
            </a:r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smart </a:t>
            </a:r>
            <a:r>
              <a:rPr lang="en-GB" altLang="zh-CN" dirty="0" err="1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wearables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[10~100Mbps]</a:t>
            </a:r>
            <a:r>
              <a:rPr lang="en-US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,</a:t>
            </a:r>
          </a:p>
          <a:p>
            <a:pPr marL="1714500" lvl="3" indent="-342900"/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F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or </a:t>
            </a:r>
            <a:r>
              <a:rPr lang="en-GB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low end </a:t>
            </a:r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smartphones &gt;200Mbps</a:t>
            </a:r>
            <a:endParaRPr lang="zh-CN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 power consumption,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1~2 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week battery life for smart watch with typical usage (not standby only), with low battery capacity (e.g. &lt;500mAh)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Reduced device </a:t>
            </a:r>
            <a:r>
              <a:rPr lang="en-US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complexity, cost and size</a:t>
            </a:r>
            <a:endParaRPr lang="zh-CN" altLang="zh-CN" sz="1800" dirty="0" smtClean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Typical </a:t>
            </a:r>
            <a:r>
              <a:rPr lang="en-US" altLang="zh-CN" sz="18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eMBB</a:t>
            </a:r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service latency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Seamless switching/service continuation across different devices, especially for wearable use case, e.g. a voice call to a smart watch can be switched to a smartphone without significant interruption, or vice versa.</a:t>
            </a:r>
          </a:p>
          <a:p>
            <a:pPr marL="800100" lvl="1" indent="-342900"/>
            <a:r>
              <a:rPr lang="en-GB" altLang="zh-CN" sz="20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The potential use cases for NR-light UEs are expected to be diverse, it is important to have a study </a:t>
            </a:r>
            <a:r>
              <a:rPr lang="en-GB" altLang="zh-CN" sz="20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phase(e.g. a study item) </a:t>
            </a:r>
            <a:r>
              <a:rPr lang="en-GB" altLang="zh-CN" sz="20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to discuss and document the different use cases together with the key </a:t>
            </a:r>
            <a:r>
              <a:rPr lang="en-GB" altLang="zh-CN" sz="20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design requirements/targets.</a:t>
            </a:r>
            <a:endParaRPr lang="en-US" altLang="en-US" sz="20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6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NR Light – Proposed objectives</a:t>
            </a:r>
            <a:endParaRPr lang="zh-CN" altLang="en-US" sz="28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86497" y="970495"/>
            <a:ext cx="12047837" cy="621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US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</a:t>
            </a:r>
            <a:r>
              <a:rPr lang="en-US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tudy and specify the following </a:t>
            </a:r>
            <a:r>
              <a:rPr lang="en-US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 complexity reduction </a:t>
            </a:r>
            <a:r>
              <a:rPr lang="en-US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techniques</a:t>
            </a:r>
            <a:r>
              <a:rPr lang="en-US" altLang="zh-CN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,</a:t>
            </a:r>
            <a:endParaRPr lang="zh-CN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Reduced UE supported BW by reusing Rel-15 initial access design, e.g. DL BW down to 5MHz/10MHz for 15KHz/30KHz in FR1.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Decoupling of UE supported DL and UL BW. 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Efficient operation for reduced bandwidth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UEs 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in a wideband system, including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co-existence 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with wideband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UEs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. 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Reduced UE Rx antennas, including 1Rx and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2Rx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New UE power class with lower </a:t>
            </a:r>
            <a:r>
              <a:rPr lang="en-GB" altLang="zh-CN" sz="18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Tx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power</a:t>
            </a:r>
          </a:p>
          <a:p>
            <a:pPr marL="1714500" lvl="3" indent="-342900"/>
            <a:r>
              <a:rPr lang="en-GB" altLang="zh-CN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Integrated transceiver and PA design can be enabled by a lower </a:t>
            </a:r>
            <a:r>
              <a:rPr lang="en-GB" altLang="zh-CN" sz="16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Tx</a:t>
            </a:r>
            <a:r>
              <a:rPr lang="en-GB" altLang="zh-CN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power class (~15dBm), which provides significant benefit for reducing device size and </a:t>
            </a:r>
            <a:r>
              <a:rPr lang="en-GB" altLang="zh-CN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cost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PDCCH </a:t>
            </a:r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monitoring capability reduction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US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Relaxed UE processing time </a:t>
            </a:r>
            <a:r>
              <a:rPr lang="en-US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capability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Potential UE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categories 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targeting different data </a:t>
            </a:r>
            <a:r>
              <a:rPr lang="en-GB" altLang="zh-CN" sz="18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rates</a:t>
            </a:r>
            <a:endParaRPr lang="zh-CN" altLang="zh-CN" sz="18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800100" lvl="1" indent="-342900"/>
            <a:r>
              <a:rPr lang="en-GB" altLang="zh-CN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Study and specify the following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Coverage compensation focusing on coverage loss due to NR-light features, for example reduced UE Rx antenna, reduced BW, lower UE </a:t>
            </a:r>
            <a:r>
              <a:rPr lang="en-GB" altLang="zh-CN" sz="1800" dirty="0" err="1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Tx</a:t>
            </a:r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 power class</a:t>
            </a:r>
          </a:p>
          <a:p>
            <a:pPr marL="1714500" lvl="3" indent="-342900"/>
            <a:r>
              <a:rPr lang="en-GB" altLang="zh-CN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Work split with coverage enhancement SI/WI?</a:t>
            </a: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Seamless switching/service continuation across different devices</a:t>
            </a:r>
          </a:p>
          <a:p>
            <a:pPr marL="1714500" lvl="3" indent="-342900"/>
            <a:r>
              <a:rPr lang="en-GB" altLang="en-US" sz="16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e.g. voice call switching between smartphone and watch, paging loss</a:t>
            </a:r>
            <a:r>
              <a:rPr lang="en-GB" altLang="en-US" sz="1600" dirty="0" smtClean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,…</a:t>
            </a:r>
          </a:p>
          <a:p>
            <a:pPr marL="800100" lvl="1" indent="-342900"/>
            <a:r>
              <a:rPr lang="en-GB" altLang="zh-CN" dirty="0">
                <a:ea typeface="vivo type CN简 Light" panose="02000400000000000000" pitchFamily="50" charset="-122"/>
                <a:cs typeface="Times New Roman" pitchFamily="18" charset="0"/>
              </a:rPr>
              <a:t>Further UE power </a:t>
            </a:r>
            <a:r>
              <a:rPr lang="en-GB" altLang="zh-CN" dirty="0" smtClean="0">
                <a:ea typeface="vivo type CN简 Light" panose="02000400000000000000" pitchFamily="50" charset="-122"/>
                <a:cs typeface="Times New Roman" pitchFamily="18" charset="0"/>
              </a:rPr>
              <a:t>saving</a:t>
            </a:r>
            <a:r>
              <a:rPr lang="en-US" altLang="zh-CN" dirty="0" smtClean="0">
                <a:ea typeface="vivo type CN简 Light" panose="02000400000000000000" pitchFamily="50" charset="-122"/>
                <a:cs typeface="Times New Roman" pitchFamily="18" charset="0"/>
              </a:rPr>
              <a:t>, e.g. IDLE mode paging enhancements, RRM relaxation, </a:t>
            </a:r>
            <a:r>
              <a:rPr lang="en-US" altLang="zh-CN" dirty="0" err="1" smtClean="0">
                <a:ea typeface="vivo type CN简 Light" panose="02000400000000000000" pitchFamily="50" charset="-122"/>
                <a:cs typeface="Times New Roman" pitchFamily="18" charset="0"/>
              </a:rPr>
              <a:t>etc</a:t>
            </a:r>
            <a:endParaRPr lang="en-GB" altLang="zh-CN" dirty="0"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57300" lvl="2" indent="-342900"/>
            <a:r>
              <a:rPr lang="en-GB" altLang="zh-CN" sz="1800" dirty="0">
                <a:latin typeface="+mn-lt"/>
                <a:ea typeface="vivo type CN简 Light" panose="02000400000000000000" pitchFamily="50" charset="-122"/>
                <a:cs typeface="Times New Roman" pitchFamily="18" charset="0"/>
              </a:rPr>
              <a:t>Work split with UE power saving WI? </a:t>
            </a:r>
          </a:p>
          <a:p>
            <a:pPr marL="1714500" lvl="3" indent="-342900"/>
            <a:endParaRPr lang="en-US" altLang="en-US" sz="1600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3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5212</TotalTime>
  <Words>420</Words>
  <Application>Microsoft Office PowerPoint</Application>
  <PresentationFormat>自定义</PresentationFormat>
  <Paragraphs>42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427</cp:revision>
  <dcterms:created xsi:type="dcterms:W3CDTF">2019-03-21T01:16:59Z</dcterms:created>
  <dcterms:modified xsi:type="dcterms:W3CDTF">2019-12-02T02:00:06Z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