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1144" r:id="rId2"/>
    <p:sldId id="1153" r:id="rId3"/>
    <p:sldId id="1150" r:id="rId4"/>
    <p:sldId id="435" r:id="rId5"/>
    <p:sldId id="1149" r:id="rId6"/>
    <p:sldId id="1154" r:id="rId7"/>
    <p:sldId id="1155" r:id="rId8"/>
    <p:sldId id="1152"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mon Elliott" initials="SE" lastIdx="1" clrIdx="0"/>
  <p:cmAuthor id="1" name="Dr. Roland Beutler" initials="RB" lastIdx="4" clrIdx="1">
    <p:extLst>
      <p:ext uri="{19B8F6BF-5375-455C-9EA6-DF929625EA0E}">
        <p15:presenceInfo xmlns:p15="http://schemas.microsoft.com/office/powerpoint/2012/main" userId="Dr. Roland Beutl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78" autoAdjust="0"/>
    <p:restoredTop sz="94660"/>
  </p:normalViewPr>
  <p:slideViewPr>
    <p:cSldViewPr snapToGrid="0">
      <p:cViewPr varScale="1">
        <p:scale>
          <a:sx n="55" d="100"/>
          <a:sy n="55" d="100"/>
        </p:scale>
        <p:origin x="68" y="30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EBC103-9925-4CE2-99A4-81AFFC4EEAE8}" type="datetimeFigureOut">
              <a:rPr lang="en-GB" smtClean="0"/>
              <a:t>02/12/2019</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466D7E-F5C0-4930-BB60-D9984FBBA099}" type="slidenum">
              <a:rPr lang="en-GB" smtClean="0"/>
              <a:t>‹Nr.›</a:t>
            </a:fld>
            <a:endParaRPr lang="en-GB"/>
          </a:p>
        </p:txBody>
      </p:sp>
    </p:spTree>
    <p:extLst>
      <p:ext uri="{BB962C8B-B14F-4D97-AF65-F5344CB8AC3E}">
        <p14:creationId xmlns:p14="http://schemas.microsoft.com/office/powerpoint/2010/main" val="8856745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7A4A982-4583-594B-8963-25FB74E0DC5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856246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B247D-E298-4212-BE5F-AE090DD32B3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FC62A314-0C1A-4B46-8BC8-64EA8C88F1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98C9B8B8-3827-4B5D-8358-0AC07491B035}"/>
              </a:ext>
            </a:extLst>
          </p:cNvPr>
          <p:cNvSpPr>
            <a:spLocks noGrp="1"/>
          </p:cNvSpPr>
          <p:nvPr>
            <p:ph type="dt" sz="half" idx="10"/>
          </p:nvPr>
        </p:nvSpPr>
        <p:spPr/>
        <p:txBody>
          <a:bodyPr/>
          <a:lstStyle/>
          <a:p>
            <a:fld id="{338AE273-4B5F-4EBF-931F-03B52A1A232A}" type="datetimeFigureOut">
              <a:rPr lang="en-GB" smtClean="0"/>
              <a:t>02/12/2019</a:t>
            </a:fld>
            <a:endParaRPr lang="en-GB"/>
          </a:p>
        </p:txBody>
      </p:sp>
      <p:sp>
        <p:nvSpPr>
          <p:cNvPr id="5" name="Footer Placeholder 4">
            <a:extLst>
              <a:ext uri="{FF2B5EF4-FFF2-40B4-BE49-F238E27FC236}">
                <a16:creationId xmlns:a16="http://schemas.microsoft.com/office/drawing/2014/main" id="{94944D9D-0E53-4872-99F4-8F2C913D32D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12B45A3-644E-40DB-A500-CFEECEF81702}"/>
              </a:ext>
            </a:extLst>
          </p:cNvPr>
          <p:cNvSpPr>
            <a:spLocks noGrp="1"/>
          </p:cNvSpPr>
          <p:nvPr>
            <p:ph type="sldNum" sz="quarter" idx="12"/>
          </p:nvPr>
        </p:nvSpPr>
        <p:spPr/>
        <p:txBody>
          <a:bodyPr/>
          <a:lstStyle/>
          <a:p>
            <a:fld id="{3781123E-A59D-4552-AB30-6850142081D7}" type="slidenum">
              <a:rPr lang="en-GB" smtClean="0"/>
              <a:t>‹Nr.›</a:t>
            </a:fld>
            <a:endParaRPr lang="en-GB"/>
          </a:p>
        </p:txBody>
      </p:sp>
    </p:spTree>
    <p:extLst>
      <p:ext uri="{BB962C8B-B14F-4D97-AF65-F5344CB8AC3E}">
        <p14:creationId xmlns:p14="http://schemas.microsoft.com/office/powerpoint/2010/main" val="15927604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B109A9-E751-4F1E-AF1B-ACC706D73AF4}"/>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A2C44C3-A4AB-4CE3-A271-B1057274417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8309B97-3042-416A-9D05-BFAA95E2F7B5}"/>
              </a:ext>
            </a:extLst>
          </p:cNvPr>
          <p:cNvSpPr>
            <a:spLocks noGrp="1"/>
          </p:cNvSpPr>
          <p:nvPr>
            <p:ph type="dt" sz="half" idx="10"/>
          </p:nvPr>
        </p:nvSpPr>
        <p:spPr/>
        <p:txBody>
          <a:bodyPr/>
          <a:lstStyle/>
          <a:p>
            <a:fld id="{338AE273-4B5F-4EBF-931F-03B52A1A232A}" type="datetimeFigureOut">
              <a:rPr lang="en-GB" smtClean="0"/>
              <a:t>02/12/2019</a:t>
            </a:fld>
            <a:endParaRPr lang="en-GB"/>
          </a:p>
        </p:txBody>
      </p:sp>
      <p:sp>
        <p:nvSpPr>
          <p:cNvPr id="5" name="Footer Placeholder 4">
            <a:extLst>
              <a:ext uri="{FF2B5EF4-FFF2-40B4-BE49-F238E27FC236}">
                <a16:creationId xmlns:a16="http://schemas.microsoft.com/office/drawing/2014/main" id="{E8FAC2C7-F987-483D-A195-43C44A35DF8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ECEC3F8-B194-4EC7-A96A-74CFD209EA67}"/>
              </a:ext>
            </a:extLst>
          </p:cNvPr>
          <p:cNvSpPr>
            <a:spLocks noGrp="1"/>
          </p:cNvSpPr>
          <p:nvPr>
            <p:ph type="sldNum" sz="quarter" idx="12"/>
          </p:nvPr>
        </p:nvSpPr>
        <p:spPr/>
        <p:txBody>
          <a:bodyPr/>
          <a:lstStyle/>
          <a:p>
            <a:fld id="{3781123E-A59D-4552-AB30-6850142081D7}" type="slidenum">
              <a:rPr lang="en-GB" smtClean="0"/>
              <a:t>‹Nr.›</a:t>
            </a:fld>
            <a:endParaRPr lang="en-GB"/>
          </a:p>
        </p:txBody>
      </p:sp>
    </p:spTree>
    <p:extLst>
      <p:ext uri="{BB962C8B-B14F-4D97-AF65-F5344CB8AC3E}">
        <p14:creationId xmlns:p14="http://schemas.microsoft.com/office/powerpoint/2010/main" val="3354591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70E4407-1960-49AB-8C95-D468314790AA}"/>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ED8EB69D-7753-4218-8F66-F667C63CD4D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D7073CE-E914-4055-8DBE-094DD7DB66C4}"/>
              </a:ext>
            </a:extLst>
          </p:cNvPr>
          <p:cNvSpPr>
            <a:spLocks noGrp="1"/>
          </p:cNvSpPr>
          <p:nvPr>
            <p:ph type="dt" sz="half" idx="10"/>
          </p:nvPr>
        </p:nvSpPr>
        <p:spPr/>
        <p:txBody>
          <a:bodyPr/>
          <a:lstStyle/>
          <a:p>
            <a:fld id="{338AE273-4B5F-4EBF-931F-03B52A1A232A}" type="datetimeFigureOut">
              <a:rPr lang="en-GB" smtClean="0"/>
              <a:t>02/12/2019</a:t>
            </a:fld>
            <a:endParaRPr lang="en-GB"/>
          </a:p>
        </p:txBody>
      </p:sp>
      <p:sp>
        <p:nvSpPr>
          <p:cNvPr id="5" name="Footer Placeholder 4">
            <a:extLst>
              <a:ext uri="{FF2B5EF4-FFF2-40B4-BE49-F238E27FC236}">
                <a16:creationId xmlns:a16="http://schemas.microsoft.com/office/drawing/2014/main" id="{FF44F19F-A35E-4075-9690-B4AA598F7A4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3E8339D-FC60-4871-8D03-556B6F174F00}"/>
              </a:ext>
            </a:extLst>
          </p:cNvPr>
          <p:cNvSpPr>
            <a:spLocks noGrp="1"/>
          </p:cNvSpPr>
          <p:nvPr>
            <p:ph type="sldNum" sz="quarter" idx="12"/>
          </p:nvPr>
        </p:nvSpPr>
        <p:spPr/>
        <p:txBody>
          <a:bodyPr/>
          <a:lstStyle/>
          <a:p>
            <a:fld id="{3781123E-A59D-4552-AB30-6850142081D7}" type="slidenum">
              <a:rPr lang="en-GB" smtClean="0"/>
              <a:t>‹Nr.›</a:t>
            </a:fld>
            <a:endParaRPr lang="en-GB"/>
          </a:p>
        </p:txBody>
      </p:sp>
    </p:spTree>
    <p:extLst>
      <p:ext uri="{BB962C8B-B14F-4D97-AF65-F5344CB8AC3E}">
        <p14:creationId xmlns:p14="http://schemas.microsoft.com/office/powerpoint/2010/main" val="19183381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Full page photo - EBU">
    <p:bg>
      <p:bgPr>
        <a:solidFill>
          <a:schemeClr val="bg1">
            <a:lumMod val="75000"/>
          </a:schemeClr>
        </a:solidFill>
        <a:effectLst/>
      </p:bgPr>
    </p:bg>
    <p:spTree>
      <p:nvGrpSpPr>
        <p:cNvPr id="1" name=""/>
        <p:cNvGrpSpPr/>
        <p:nvPr/>
      </p:nvGrpSpPr>
      <p:grpSpPr>
        <a:xfrm>
          <a:off x="0" y="0"/>
          <a:ext cx="0" cy="0"/>
          <a:chOff x="0" y="0"/>
          <a:chExt cx="0" cy="0"/>
        </a:xfrm>
      </p:grpSpPr>
      <p:pic>
        <p:nvPicPr>
          <p:cNvPr id="3" name="Image 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9915"/>
          </a:xfrm>
          <a:prstGeom prst="rect">
            <a:avLst/>
          </a:prstGeom>
        </p:spPr>
      </p:pic>
      <p:sp>
        <p:nvSpPr>
          <p:cNvPr id="2" name="Rectangle 1">
            <a:extLst>
              <a:ext uri="{FF2B5EF4-FFF2-40B4-BE49-F238E27FC236}">
                <a16:creationId xmlns:a16="http://schemas.microsoft.com/office/drawing/2014/main" id="{2E8D4CB8-A0CC-4763-9984-DFC99A8379BD}"/>
              </a:ext>
            </a:extLst>
          </p:cNvPr>
          <p:cNvSpPr/>
          <p:nvPr userDrawn="1"/>
        </p:nvSpPr>
        <p:spPr>
          <a:xfrm>
            <a:off x="1" y="2060028"/>
            <a:ext cx="6082219" cy="3417905"/>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sz="2400" dirty="0"/>
          </a:p>
        </p:txBody>
      </p:sp>
      <p:pic>
        <p:nvPicPr>
          <p:cNvPr id="7" name="Afbeelding 7" descr="overlay2-white.png"/>
          <p:cNvPicPr>
            <a:picLocks noChangeAspect="1"/>
          </p:cNvPicPr>
          <p:nvPr userDrawn="1"/>
        </p:nvPicPr>
        <p:blipFill>
          <a:blip r:embed="rId3" cstate="email">
            <a:alphaModFix amt="50000"/>
            <a:extLst>
              <a:ext uri="{28A0092B-C50C-407E-A947-70E740481C1C}">
                <a14:useLocalDpi xmlns:a14="http://schemas.microsoft.com/office/drawing/2010/main"/>
              </a:ext>
            </a:extLst>
          </a:blip>
          <a:stretch>
            <a:fillRect/>
          </a:stretch>
        </p:blipFill>
        <p:spPr>
          <a:xfrm>
            <a:off x="9845699" y="1915"/>
            <a:ext cx="2362200" cy="6858000"/>
          </a:xfrm>
          <a:prstGeom prst="rect">
            <a:avLst/>
          </a:prstGeom>
        </p:spPr>
      </p:pic>
      <p:pic>
        <p:nvPicPr>
          <p:cNvPr id="8" name="Afbeelding 8"/>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83567" y="514539"/>
            <a:ext cx="2918887" cy="630283"/>
          </a:xfrm>
          <a:prstGeom prst="rect">
            <a:avLst/>
          </a:prstGeom>
        </p:spPr>
      </p:pic>
      <p:sp>
        <p:nvSpPr>
          <p:cNvPr id="11" name="Text Placeholder 5">
            <a:extLst>
              <a:ext uri="{FF2B5EF4-FFF2-40B4-BE49-F238E27FC236}">
                <a16:creationId xmlns:a16="http://schemas.microsoft.com/office/drawing/2014/main" id="{4D017FB8-9B0A-471F-89C2-BC958A08EA85}"/>
              </a:ext>
            </a:extLst>
          </p:cNvPr>
          <p:cNvSpPr>
            <a:spLocks noGrp="1"/>
          </p:cNvSpPr>
          <p:nvPr>
            <p:ph type="body" sz="quarter" idx="11" hasCustomPrompt="1"/>
          </p:nvPr>
        </p:nvSpPr>
        <p:spPr>
          <a:xfrm>
            <a:off x="575734" y="3837518"/>
            <a:ext cx="4965700" cy="1134533"/>
          </a:xfrm>
          <a:prstGeom prst="rect">
            <a:avLst/>
          </a:prstGeom>
        </p:spPr>
        <p:txBody>
          <a:bodyPr anchor="t">
            <a:noAutofit/>
          </a:bodyPr>
          <a:lstStyle>
            <a:lvl1pPr marL="0" indent="0">
              <a:spcBef>
                <a:spcPts val="0"/>
              </a:spcBef>
              <a:buFontTx/>
              <a:buNone/>
              <a:defRPr sz="2133" cap="all" baseline="0">
                <a:solidFill>
                  <a:schemeClr val="bg1"/>
                </a:solidFill>
                <a:latin typeface="Arial" panose="020B0604020202020204" pitchFamily="34" charset="0"/>
                <a:cs typeface="Arial" panose="020B0604020202020204" pitchFamily="34" charset="0"/>
              </a:defRPr>
            </a:lvl1pPr>
            <a:lvl2pPr marL="609585" indent="0">
              <a:buFontTx/>
              <a:buNone/>
              <a:defRPr sz="2133" cap="all" baseline="0">
                <a:solidFill>
                  <a:schemeClr val="bg1"/>
                </a:solidFill>
                <a:latin typeface="Arial" panose="020B0604020202020204" pitchFamily="34" charset="0"/>
                <a:cs typeface="Arial" panose="020B0604020202020204" pitchFamily="34" charset="0"/>
              </a:defRPr>
            </a:lvl2pPr>
            <a:lvl3pPr marL="1219170" indent="0">
              <a:buFontTx/>
              <a:buNone/>
              <a:defRPr sz="2133" cap="all" baseline="0">
                <a:solidFill>
                  <a:schemeClr val="bg1"/>
                </a:solidFill>
                <a:latin typeface="Arial" panose="020B0604020202020204" pitchFamily="34" charset="0"/>
                <a:cs typeface="Arial" panose="020B0604020202020204" pitchFamily="34" charset="0"/>
              </a:defRPr>
            </a:lvl3pPr>
            <a:lvl4pPr marL="1828754" indent="0">
              <a:buFontTx/>
              <a:buNone/>
              <a:defRPr sz="2133" cap="all" baseline="0">
                <a:solidFill>
                  <a:schemeClr val="bg1"/>
                </a:solidFill>
                <a:latin typeface="Arial" panose="020B0604020202020204" pitchFamily="34" charset="0"/>
                <a:cs typeface="Arial" panose="020B0604020202020204" pitchFamily="34" charset="0"/>
              </a:defRPr>
            </a:lvl4pPr>
            <a:lvl5pPr marL="2438339" indent="0">
              <a:buFontTx/>
              <a:buNone/>
              <a:defRPr sz="2133" cap="all" baseline="0">
                <a:solidFill>
                  <a:schemeClr val="bg1"/>
                </a:solidFill>
                <a:latin typeface="Arial" panose="020B0604020202020204" pitchFamily="34" charset="0"/>
                <a:cs typeface="Arial" panose="020B0604020202020204" pitchFamily="34" charset="0"/>
              </a:defRPr>
            </a:lvl5pPr>
          </a:lstStyle>
          <a:p>
            <a:pPr lvl="0"/>
            <a:r>
              <a:rPr lang="en-GB" noProof="0" dirty="0"/>
              <a:t>Add name</a:t>
            </a:r>
            <a:br>
              <a:rPr lang="en-GB" noProof="0" dirty="0"/>
            </a:br>
            <a:r>
              <a:rPr lang="en-GB" noProof="0" dirty="0"/>
              <a:t>Add date</a:t>
            </a:r>
          </a:p>
        </p:txBody>
      </p:sp>
      <p:sp>
        <p:nvSpPr>
          <p:cNvPr id="13" name="Titel 1">
            <a:extLst>
              <a:ext uri="{FF2B5EF4-FFF2-40B4-BE49-F238E27FC236}">
                <a16:creationId xmlns:a16="http://schemas.microsoft.com/office/drawing/2014/main" id="{6A061AFD-D836-4FC9-ADAE-DAAE8386B2A8}"/>
              </a:ext>
            </a:extLst>
          </p:cNvPr>
          <p:cNvSpPr>
            <a:spLocks noGrp="1"/>
          </p:cNvSpPr>
          <p:nvPr>
            <p:ph type="title" hasCustomPrompt="1"/>
          </p:nvPr>
        </p:nvSpPr>
        <p:spPr>
          <a:xfrm>
            <a:off x="576398" y="2625979"/>
            <a:ext cx="4965037" cy="1143000"/>
          </a:xfrm>
          <a:prstGeom prst="rect">
            <a:avLst/>
          </a:prstGeom>
          <a:ln>
            <a:noFill/>
          </a:ln>
        </p:spPr>
        <p:txBody>
          <a:bodyPr anchor="b">
            <a:noAutofit/>
          </a:bodyPr>
          <a:lstStyle>
            <a:lvl1pPr algn="l">
              <a:defRPr sz="3733" b="0" cap="all" baseline="0">
                <a:solidFill>
                  <a:schemeClr val="bg1"/>
                </a:solidFill>
                <a:latin typeface="Arial Black"/>
                <a:cs typeface="Arial Black"/>
              </a:defRPr>
            </a:lvl1pPr>
          </a:lstStyle>
          <a:p>
            <a:r>
              <a:rPr lang="en-GB" noProof="0" dirty="0"/>
              <a:t>TITLE OF PRESENTATION</a:t>
            </a:r>
          </a:p>
        </p:txBody>
      </p:sp>
    </p:spTree>
    <p:extLst>
      <p:ext uri="{BB962C8B-B14F-4D97-AF65-F5344CB8AC3E}">
        <p14:creationId xmlns:p14="http://schemas.microsoft.com/office/powerpoint/2010/main" val="1285035098"/>
      </p:ext>
    </p:extLst>
  </p:cSld>
  <p:clrMapOvr>
    <a:masterClrMapping/>
  </p:clrMapOvr>
  <p:extLst>
    <p:ext uri="{DCECCB84-F9BA-43D5-87BE-67443E8EF086}">
      <p15:sldGuideLst xmlns:p15="http://schemas.microsoft.com/office/powerpoint/2012/main">
        <p15:guide id="1" orient="horz" pos="1756">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080F07-5E2D-407F-9ED3-58B4673BDC2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8EA426C-F73B-457B-92DD-F617167FF53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DEAA107-8247-406D-9AE2-32CF4903E3FF}"/>
              </a:ext>
            </a:extLst>
          </p:cNvPr>
          <p:cNvSpPr>
            <a:spLocks noGrp="1"/>
          </p:cNvSpPr>
          <p:nvPr>
            <p:ph type="dt" sz="half" idx="10"/>
          </p:nvPr>
        </p:nvSpPr>
        <p:spPr/>
        <p:txBody>
          <a:bodyPr/>
          <a:lstStyle/>
          <a:p>
            <a:fld id="{338AE273-4B5F-4EBF-931F-03B52A1A232A}" type="datetimeFigureOut">
              <a:rPr lang="en-GB" smtClean="0"/>
              <a:t>02/12/2019</a:t>
            </a:fld>
            <a:endParaRPr lang="en-GB"/>
          </a:p>
        </p:txBody>
      </p:sp>
      <p:sp>
        <p:nvSpPr>
          <p:cNvPr id="5" name="Footer Placeholder 4">
            <a:extLst>
              <a:ext uri="{FF2B5EF4-FFF2-40B4-BE49-F238E27FC236}">
                <a16:creationId xmlns:a16="http://schemas.microsoft.com/office/drawing/2014/main" id="{67ED1765-39A3-4E96-83BE-2BBF1222ABE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673E60B-59E2-4ED2-BBE0-59661752DD86}"/>
              </a:ext>
            </a:extLst>
          </p:cNvPr>
          <p:cNvSpPr>
            <a:spLocks noGrp="1"/>
          </p:cNvSpPr>
          <p:nvPr>
            <p:ph type="sldNum" sz="quarter" idx="12"/>
          </p:nvPr>
        </p:nvSpPr>
        <p:spPr/>
        <p:txBody>
          <a:bodyPr/>
          <a:lstStyle/>
          <a:p>
            <a:fld id="{3781123E-A59D-4552-AB30-6850142081D7}" type="slidenum">
              <a:rPr lang="en-GB" smtClean="0"/>
              <a:t>‹Nr.›</a:t>
            </a:fld>
            <a:endParaRPr lang="en-GB"/>
          </a:p>
        </p:txBody>
      </p:sp>
    </p:spTree>
    <p:extLst>
      <p:ext uri="{BB962C8B-B14F-4D97-AF65-F5344CB8AC3E}">
        <p14:creationId xmlns:p14="http://schemas.microsoft.com/office/powerpoint/2010/main" val="32715397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098B2D-0D20-4023-83B8-C9E806B2E67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E14F573A-5F5A-447E-BE51-47994E6E352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CE26EED-D87F-46A2-A0B5-CFBDA62A4D7D}"/>
              </a:ext>
            </a:extLst>
          </p:cNvPr>
          <p:cNvSpPr>
            <a:spLocks noGrp="1"/>
          </p:cNvSpPr>
          <p:nvPr>
            <p:ph type="dt" sz="half" idx="10"/>
          </p:nvPr>
        </p:nvSpPr>
        <p:spPr/>
        <p:txBody>
          <a:bodyPr/>
          <a:lstStyle/>
          <a:p>
            <a:fld id="{338AE273-4B5F-4EBF-931F-03B52A1A232A}" type="datetimeFigureOut">
              <a:rPr lang="en-GB" smtClean="0"/>
              <a:t>02/12/2019</a:t>
            </a:fld>
            <a:endParaRPr lang="en-GB"/>
          </a:p>
        </p:txBody>
      </p:sp>
      <p:sp>
        <p:nvSpPr>
          <p:cNvPr id="5" name="Footer Placeholder 4">
            <a:extLst>
              <a:ext uri="{FF2B5EF4-FFF2-40B4-BE49-F238E27FC236}">
                <a16:creationId xmlns:a16="http://schemas.microsoft.com/office/drawing/2014/main" id="{04A8BCC1-75B9-4F21-B498-DB9D9447A26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EB206D0-6794-4FEC-B21C-474BC8C914D3}"/>
              </a:ext>
            </a:extLst>
          </p:cNvPr>
          <p:cNvSpPr>
            <a:spLocks noGrp="1"/>
          </p:cNvSpPr>
          <p:nvPr>
            <p:ph type="sldNum" sz="quarter" idx="12"/>
          </p:nvPr>
        </p:nvSpPr>
        <p:spPr/>
        <p:txBody>
          <a:bodyPr/>
          <a:lstStyle/>
          <a:p>
            <a:fld id="{3781123E-A59D-4552-AB30-6850142081D7}" type="slidenum">
              <a:rPr lang="en-GB" smtClean="0"/>
              <a:t>‹Nr.›</a:t>
            </a:fld>
            <a:endParaRPr lang="en-GB"/>
          </a:p>
        </p:txBody>
      </p:sp>
    </p:spTree>
    <p:extLst>
      <p:ext uri="{BB962C8B-B14F-4D97-AF65-F5344CB8AC3E}">
        <p14:creationId xmlns:p14="http://schemas.microsoft.com/office/powerpoint/2010/main" val="7850138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4A05A7-FAA6-44C0-A031-504DDF2DCFA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8419299-D395-4DD5-912B-DC3CEB4D86B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90EC9878-1746-4D56-8965-5321E20780A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932C2DE5-B5C0-4FB1-8BCE-DAA8963ED733}"/>
              </a:ext>
            </a:extLst>
          </p:cNvPr>
          <p:cNvSpPr>
            <a:spLocks noGrp="1"/>
          </p:cNvSpPr>
          <p:nvPr>
            <p:ph type="dt" sz="half" idx="10"/>
          </p:nvPr>
        </p:nvSpPr>
        <p:spPr/>
        <p:txBody>
          <a:bodyPr/>
          <a:lstStyle/>
          <a:p>
            <a:fld id="{338AE273-4B5F-4EBF-931F-03B52A1A232A}" type="datetimeFigureOut">
              <a:rPr lang="en-GB" smtClean="0"/>
              <a:t>02/12/2019</a:t>
            </a:fld>
            <a:endParaRPr lang="en-GB"/>
          </a:p>
        </p:txBody>
      </p:sp>
      <p:sp>
        <p:nvSpPr>
          <p:cNvPr id="6" name="Footer Placeholder 5">
            <a:extLst>
              <a:ext uri="{FF2B5EF4-FFF2-40B4-BE49-F238E27FC236}">
                <a16:creationId xmlns:a16="http://schemas.microsoft.com/office/drawing/2014/main" id="{B79FAC84-504E-47C1-B7F9-2E02ECF9AC9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86C1FD5-D29E-4FD0-A2E7-9BE6A179CD3C}"/>
              </a:ext>
            </a:extLst>
          </p:cNvPr>
          <p:cNvSpPr>
            <a:spLocks noGrp="1"/>
          </p:cNvSpPr>
          <p:nvPr>
            <p:ph type="sldNum" sz="quarter" idx="12"/>
          </p:nvPr>
        </p:nvSpPr>
        <p:spPr/>
        <p:txBody>
          <a:bodyPr/>
          <a:lstStyle/>
          <a:p>
            <a:fld id="{3781123E-A59D-4552-AB30-6850142081D7}" type="slidenum">
              <a:rPr lang="en-GB" smtClean="0"/>
              <a:t>‹Nr.›</a:t>
            </a:fld>
            <a:endParaRPr lang="en-GB"/>
          </a:p>
        </p:txBody>
      </p:sp>
    </p:spTree>
    <p:extLst>
      <p:ext uri="{BB962C8B-B14F-4D97-AF65-F5344CB8AC3E}">
        <p14:creationId xmlns:p14="http://schemas.microsoft.com/office/powerpoint/2010/main" val="21781241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06565-69D2-48A5-8236-31C588095188}"/>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2145839-0B2C-4F87-A40F-6CD0AC65EFF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84C1451-7107-4E25-86E2-79CBE297BF4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1AD2E8D4-C188-4401-9827-06F5589EBD5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22ED74C-A349-47E9-83B2-E5671EA7FDE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8FC90341-4D29-47C3-8E88-012465866DAE}"/>
              </a:ext>
            </a:extLst>
          </p:cNvPr>
          <p:cNvSpPr>
            <a:spLocks noGrp="1"/>
          </p:cNvSpPr>
          <p:nvPr>
            <p:ph type="dt" sz="half" idx="10"/>
          </p:nvPr>
        </p:nvSpPr>
        <p:spPr/>
        <p:txBody>
          <a:bodyPr/>
          <a:lstStyle/>
          <a:p>
            <a:fld id="{338AE273-4B5F-4EBF-931F-03B52A1A232A}" type="datetimeFigureOut">
              <a:rPr lang="en-GB" smtClean="0"/>
              <a:t>02/12/2019</a:t>
            </a:fld>
            <a:endParaRPr lang="en-GB"/>
          </a:p>
        </p:txBody>
      </p:sp>
      <p:sp>
        <p:nvSpPr>
          <p:cNvPr id="8" name="Footer Placeholder 7">
            <a:extLst>
              <a:ext uri="{FF2B5EF4-FFF2-40B4-BE49-F238E27FC236}">
                <a16:creationId xmlns:a16="http://schemas.microsoft.com/office/drawing/2014/main" id="{DAAC81F9-EA53-49E5-8E34-1415DEA9E920}"/>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0F55D584-F8AF-4FF6-BF38-F851DEACE99E}"/>
              </a:ext>
            </a:extLst>
          </p:cNvPr>
          <p:cNvSpPr>
            <a:spLocks noGrp="1"/>
          </p:cNvSpPr>
          <p:nvPr>
            <p:ph type="sldNum" sz="quarter" idx="12"/>
          </p:nvPr>
        </p:nvSpPr>
        <p:spPr/>
        <p:txBody>
          <a:bodyPr/>
          <a:lstStyle/>
          <a:p>
            <a:fld id="{3781123E-A59D-4552-AB30-6850142081D7}" type="slidenum">
              <a:rPr lang="en-GB" smtClean="0"/>
              <a:t>‹Nr.›</a:t>
            </a:fld>
            <a:endParaRPr lang="en-GB"/>
          </a:p>
        </p:txBody>
      </p:sp>
    </p:spTree>
    <p:extLst>
      <p:ext uri="{BB962C8B-B14F-4D97-AF65-F5344CB8AC3E}">
        <p14:creationId xmlns:p14="http://schemas.microsoft.com/office/powerpoint/2010/main" val="42180065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C8240D-4ADD-417B-9789-ABE08BDB3CEF}"/>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66A7EB76-83BC-4EB7-B48C-C8B00F1E37FF}"/>
              </a:ext>
            </a:extLst>
          </p:cNvPr>
          <p:cNvSpPr>
            <a:spLocks noGrp="1"/>
          </p:cNvSpPr>
          <p:nvPr>
            <p:ph type="dt" sz="half" idx="10"/>
          </p:nvPr>
        </p:nvSpPr>
        <p:spPr/>
        <p:txBody>
          <a:bodyPr/>
          <a:lstStyle/>
          <a:p>
            <a:fld id="{338AE273-4B5F-4EBF-931F-03B52A1A232A}" type="datetimeFigureOut">
              <a:rPr lang="en-GB" smtClean="0"/>
              <a:t>02/12/2019</a:t>
            </a:fld>
            <a:endParaRPr lang="en-GB"/>
          </a:p>
        </p:txBody>
      </p:sp>
      <p:sp>
        <p:nvSpPr>
          <p:cNvPr id="4" name="Footer Placeholder 3">
            <a:extLst>
              <a:ext uri="{FF2B5EF4-FFF2-40B4-BE49-F238E27FC236}">
                <a16:creationId xmlns:a16="http://schemas.microsoft.com/office/drawing/2014/main" id="{74868BB6-F1D7-4EAA-99BA-FB3E440B9D86}"/>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DE70B024-1E76-4ECF-B30E-6E1AEB68D78D}"/>
              </a:ext>
            </a:extLst>
          </p:cNvPr>
          <p:cNvSpPr>
            <a:spLocks noGrp="1"/>
          </p:cNvSpPr>
          <p:nvPr>
            <p:ph type="sldNum" sz="quarter" idx="12"/>
          </p:nvPr>
        </p:nvSpPr>
        <p:spPr/>
        <p:txBody>
          <a:bodyPr/>
          <a:lstStyle/>
          <a:p>
            <a:fld id="{3781123E-A59D-4552-AB30-6850142081D7}" type="slidenum">
              <a:rPr lang="en-GB" smtClean="0"/>
              <a:t>‹Nr.›</a:t>
            </a:fld>
            <a:endParaRPr lang="en-GB"/>
          </a:p>
        </p:txBody>
      </p:sp>
    </p:spTree>
    <p:extLst>
      <p:ext uri="{BB962C8B-B14F-4D97-AF65-F5344CB8AC3E}">
        <p14:creationId xmlns:p14="http://schemas.microsoft.com/office/powerpoint/2010/main" val="35665927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AFE22F8-E275-4F24-A06D-5F7105D6AC21}"/>
              </a:ext>
            </a:extLst>
          </p:cNvPr>
          <p:cNvSpPr>
            <a:spLocks noGrp="1"/>
          </p:cNvSpPr>
          <p:nvPr>
            <p:ph type="dt" sz="half" idx="10"/>
          </p:nvPr>
        </p:nvSpPr>
        <p:spPr/>
        <p:txBody>
          <a:bodyPr/>
          <a:lstStyle/>
          <a:p>
            <a:fld id="{338AE273-4B5F-4EBF-931F-03B52A1A232A}" type="datetimeFigureOut">
              <a:rPr lang="en-GB" smtClean="0"/>
              <a:t>02/12/2019</a:t>
            </a:fld>
            <a:endParaRPr lang="en-GB"/>
          </a:p>
        </p:txBody>
      </p:sp>
      <p:sp>
        <p:nvSpPr>
          <p:cNvPr id="3" name="Footer Placeholder 2">
            <a:extLst>
              <a:ext uri="{FF2B5EF4-FFF2-40B4-BE49-F238E27FC236}">
                <a16:creationId xmlns:a16="http://schemas.microsoft.com/office/drawing/2014/main" id="{4B31B7F4-A7E8-4125-80E6-D09FD114863F}"/>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E249E548-7762-4773-8DDD-91EE5599F653}"/>
              </a:ext>
            </a:extLst>
          </p:cNvPr>
          <p:cNvSpPr>
            <a:spLocks noGrp="1"/>
          </p:cNvSpPr>
          <p:nvPr>
            <p:ph type="sldNum" sz="quarter" idx="12"/>
          </p:nvPr>
        </p:nvSpPr>
        <p:spPr/>
        <p:txBody>
          <a:bodyPr/>
          <a:lstStyle/>
          <a:p>
            <a:fld id="{3781123E-A59D-4552-AB30-6850142081D7}" type="slidenum">
              <a:rPr lang="en-GB" smtClean="0"/>
              <a:t>‹Nr.›</a:t>
            </a:fld>
            <a:endParaRPr lang="en-GB"/>
          </a:p>
        </p:txBody>
      </p:sp>
    </p:spTree>
    <p:extLst>
      <p:ext uri="{BB962C8B-B14F-4D97-AF65-F5344CB8AC3E}">
        <p14:creationId xmlns:p14="http://schemas.microsoft.com/office/powerpoint/2010/main" val="23047253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EB1A4A-1A97-49A3-97CD-6F56893B7E9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490A3280-7393-4C48-9C18-FE82FE300EB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CBDD749F-7B30-4063-9940-F0EBEE41E5A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4B74021-F4F2-47A4-8769-3E2272331F03}"/>
              </a:ext>
            </a:extLst>
          </p:cNvPr>
          <p:cNvSpPr>
            <a:spLocks noGrp="1"/>
          </p:cNvSpPr>
          <p:nvPr>
            <p:ph type="dt" sz="half" idx="10"/>
          </p:nvPr>
        </p:nvSpPr>
        <p:spPr/>
        <p:txBody>
          <a:bodyPr/>
          <a:lstStyle/>
          <a:p>
            <a:fld id="{338AE273-4B5F-4EBF-931F-03B52A1A232A}" type="datetimeFigureOut">
              <a:rPr lang="en-GB" smtClean="0"/>
              <a:t>02/12/2019</a:t>
            </a:fld>
            <a:endParaRPr lang="en-GB"/>
          </a:p>
        </p:txBody>
      </p:sp>
      <p:sp>
        <p:nvSpPr>
          <p:cNvPr id="6" name="Footer Placeholder 5">
            <a:extLst>
              <a:ext uri="{FF2B5EF4-FFF2-40B4-BE49-F238E27FC236}">
                <a16:creationId xmlns:a16="http://schemas.microsoft.com/office/drawing/2014/main" id="{C70CAD42-A435-4DD3-8F4E-366A7F46850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BCB4BD1-BEAE-416B-80AF-24F0EC024C48}"/>
              </a:ext>
            </a:extLst>
          </p:cNvPr>
          <p:cNvSpPr>
            <a:spLocks noGrp="1"/>
          </p:cNvSpPr>
          <p:nvPr>
            <p:ph type="sldNum" sz="quarter" idx="12"/>
          </p:nvPr>
        </p:nvSpPr>
        <p:spPr/>
        <p:txBody>
          <a:bodyPr/>
          <a:lstStyle/>
          <a:p>
            <a:fld id="{3781123E-A59D-4552-AB30-6850142081D7}" type="slidenum">
              <a:rPr lang="en-GB" smtClean="0"/>
              <a:t>‹Nr.›</a:t>
            </a:fld>
            <a:endParaRPr lang="en-GB"/>
          </a:p>
        </p:txBody>
      </p:sp>
    </p:spTree>
    <p:extLst>
      <p:ext uri="{BB962C8B-B14F-4D97-AF65-F5344CB8AC3E}">
        <p14:creationId xmlns:p14="http://schemas.microsoft.com/office/powerpoint/2010/main" val="35063092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2A435C-ED70-4FBB-AC80-2A0EC10DF14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FDC73E0D-723E-4F89-ABEC-4664679BF22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0C8A39B4-7C2C-4853-AEF2-8AA1E7D015B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C02B8D0-1D93-4663-970B-D17E6E97D9B8}"/>
              </a:ext>
            </a:extLst>
          </p:cNvPr>
          <p:cNvSpPr>
            <a:spLocks noGrp="1"/>
          </p:cNvSpPr>
          <p:nvPr>
            <p:ph type="dt" sz="half" idx="10"/>
          </p:nvPr>
        </p:nvSpPr>
        <p:spPr/>
        <p:txBody>
          <a:bodyPr/>
          <a:lstStyle/>
          <a:p>
            <a:fld id="{338AE273-4B5F-4EBF-931F-03B52A1A232A}" type="datetimeFigureOut">
              <a:rPr lang="en-GB" smtClean="0"/>
              <a:t>02/12/2019</a:t>
            </a:fld>
            <a:endParaRPr lang="en-GB"/>
          </a:p>
        </p:txBody>
      </p:sp>
      <p:sp>
        <p:nvSpPr>
          <p:cNvPr id="6" name="Footer Placeholder 5">
            <a:extLst>
              <a:ext uri="{FF2B5EF4-FFF2-40B4-BE49-F238E27FC236}">
                <a16:creationId xmlns:a16="http://schemas.microsoft.com/office/drawing/2014/main" id="{3B13D5E0-BD4A-42A4-9C01-3D720B4B1B9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5F85DCF-E0F8-42C1-9E75-A0DC0BFC8F85}"/>
              </a:ext>
            </a:extLst>
          </p:cNvPr>
          <p:cNvSpPr>
            <a:spLocks noGrp="1"/>
          </p:cNvSpPr>
          <p:nvPr>
            <p:ph type="sldNum" sz="quarter" idx="12"/>
          </p:nvPr>
        </p:nvSpPr>
        <p:spPr/>
        <p:txBody>
          <a:bodyPr/>
          <a:lstStyle/>
          <a:p>
            <a:fld id="{3781123E-A59D-4552-AB30-6850142081D7}" type="slidenum">
              <a:rPr lang="en-GB" smtClean="0"/>
              <a:t>‹Nr.›</a:t>
            </a:fld>
            <a:endParaRPr lang="en-GB"/>
          </a:p>
        </p:txBody>
      </p:sp>
    </p:spTree>
    <p:extLst>
      <p:ext uri="{BB962C8B-B14F-4D97-AF65-F5344CB8AC3E}">
        <p14:creationId xmlns:p14="http://schemas.microsoft.com/office/powerpoint/2010/main" val="35063320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692AEA0-5DDF-48C4-AE2B-E77DAEDDBEA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48F48009-2F61-47D7-B26E-DAA6DA56F41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024EE81-484C-4E90-976C-39F47711233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8AE273-4B5F-4EBF-931F-03B52A1A232A}" type="datetimeFigureOut">
              <a:rPr lang="en-GB" smtClean="0"/>
              <a:t>02/12/2019</a:t>
            </a:fld>
            <a:endParaRPr lang="en-GB"/>
          </a:p>
        </p:txBody>
      </p:sp>
      <p:sp>
        <p:nvSpPr>
          <p:cNvPr id="5" name="Footer Placeholder 4">
            <a:extLst>
              <a:ext uri="{FF2B5EF4-FFF2-40B4-BE49-F238E27FC236}">
                <a16:creationId xmlns:a16="http://schemas.microsoft.com/office/drawing/2014/main" id="{63E7A790-F300-4A3C-9EAB-F906C668243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82EBCC4C-9512-48B8-9938-91D2AA633F0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81123E-A59D-4552-AB30-6850142081D7}" type="slidenum">
              <a:rPr lang="en-GB" smtClean="0"/>
              <a:t>‹Nr.›</a:t>
            </a:fld>
            <a:endParaRPr lang="en-GB"/>
          </a:p>
        </p:txBody>
      </p:sp>
    </p:spTree>
    <p:extLst>
      <p:ext uri="{BB962C8B-B14F-4D97-AF65-F5344CB8AC3E}">
        <p14:creationId xmlns:p14="http://schemas.microsoft.com/office/powerpoint/2010/main" val="35048154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20E61BD-C16E-495A-9DC5-6BC9965B5B3C}"/>
              </a:ext>
            </a:extLst>
          </p:cNvPr>
          <p:cNvSpPr>
            <a:spLocks noGrp="1"/>
          </p:cNvSpPr>
          <p:nvPr>
            <p:ph type="body" sz="quarter" idx="11"/>
          </p:nvPr>
        </p:nvSpPr>
        <p:spPr/>
        <p:txBody>
          <a:bodyPr/>
          <a:lstStyle/>
          <a:p>
            <a:r>
              <a:rPr lang="en-GB"/>
              <a:t>EBU, BBC, IRT</a:t>
            </a:r>
            <a:endParaRPr lang="en-GB" dirty="0"/>
          </a:p>
        </p:txBody>
      </p:sp>
      <p:sp>
        <p:nvSpPr>
          <p:cNvPr id="3" name="Title 2">
            <a:extLst>
              <a:ext uri="{FF2B5EF4-FFF2-40B4-BE49-F238E27FC236}">
                <a16:creationId xmlns:a16="http://schemas.microsoft.com/office/drawing/2014/main" id="{870ACF8E-5AB6-4346-A838-D237F66B2914}"/>
              </a:ext>
            </a:extLst>
          </p:cNvPr>
          <p:cNvSpPr>
            <a:spLocks noGrp="1"/>
          </p:cNvSpPr>
          <p:nvPr>
            <p:ph type="title"/>
          </p:nvPr>
        </p:nvSpPr>
        <p:spPr>
          <a:xfrm>
            <a:off x="576398" y="2060620"/>
            <a:ext cx="10512312" cy="1708359"/>
          </a:xfrm>
        </p:spPr>
        <p:txBody>
          <a:bodyPr/>
          <a:lstStyle/>
          <a:p>
            <a:r>
              <a:rPr lang="en-GB" dirty="0"/>
              <a:t>Efficient Delivery of Public Service Media Content &amp; Services over 3GPP Networks</a:t>
            </a:r>
          </a:p>
        </p:txBody>
      </p:sp>
    </p:spTree>
    <p:extLst>
      <p:ext uri="{BB962C8B-B14F-4D97-AF65-F5344CB8AC3E}">
        <p14:creationId xmlns:p14="http://schemas.microsoft.com/office/powerpoint/2010/main" val="18489052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Background</a:t>
            </a:r>
          </a:p>
        </p:txBody>
      </p:sp>
      <p:sp>
        <p:nvSpPr>
          <p:cNvPr id="3" name="Content Placeholder 2"/>
          <p:cNvSpPr>
            <a:spLocks noGrp="1"/>
          </p:cNvSpPr>
          <p:nvPr>
            <p:ph idx="1"/>
          </p:nvPr>
        </p:nvSpPr>
        <p:spPr/>
        <p:txBody>
          <a:bodyPr>
            <a:normAutofit/>
          </a:bodyPr>
          <a:lstStyle/>
          <a:p>
            <a:r>
              <a:rPr lang="en-GB" sz="3600" dirty="0"/>
              <a:t>Broadcasters </a:t>
            </a:r>
            <a:r>
              <a:rPr lang="en-GB" sz="3600"/>
              <a:t>deliver linear/live </a:t>
            </a:r>
            <a:r>
              <a:rPr lang="en-GB" sz="3600" dirty="0"/>
              <a:t>audio/visual content over terrestrial broadcast networks today</a:t>
            </a:r>
          </a:p>
          <a:p>
            <a:pPr lvl="1"/>
            <a:r>
              <a:rPr lang="en-GB" sz="3200" dirty="0"/>
              <a:t>e.g. using DVB-T, DVB-T2 or DAB+</a:t>
            </a:r>
          </a:p>
          <a:p>
            <a:r>
              <a:rPr lang="en-GB" sz="3600" dirty="0"/>
              <a:t>Broadcasters </a:t>
            </a:r>
            <a:r>
              <a:rPr lang="en-GB" sz="3600" b="1" dirty="0"/>
              <a:t>also</a:t>
            </a:r>
            <a:r>
              <a:rPr lang="en-GB" sz="3600" dirty="0"/>
              <a:t> deliver linear/live and on-demand audio/visual services over the internet (i.e. OTT)</a:t>
            </a:r>
          </a:p>
          <a:p>
            <a:pPr lvl="1"/>
            <a:r>
              <a:rPr lang="en-GB" sz="3200" dirty="0"/>
              <a:t>Including mobile networks with applications such as BBC iPlayer, BBC Sounds and ARD/ZDF </a:t>
            </a:r>
            <a:r>
              <a:rPr lang="en-GB" sz="3200" dirty="0" err="1"/>
              <a:t>Mediathek</a:t>
            </a:r>
            <a:endParaRPr lang="en-GB" sz="3200" dirty="0"/>
          </a:p>
        </p:txBody>
      </p:sp>
    </p:spTree>
    <p:extLst>
      <p:ext uri="{BB962C8B-B14F-4D97-AF65-F5344CB8AC3E}">
        <p14:creationId xmlns:p14="http://schemas.microsoft.com/office/powerpoint/2010/main" val="41767271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1" descr="image001">
            <a:extLst>
              <a:ext uri="{FF2B5EF4-FFF2-40B4-BE49-F238E27FC236}">
                <a16:creationId xmlns:a16="http://schemas.microsoft.com/office/drawing/2014/main" id="{B3CC7996-F454-4461-BE37-0430DD5B05D0}"/>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r="3906"/>
          <a:stretch/>
        </p:blipFill>
        <p:spPr bwMode="auto">
          <a:xfrm>
            <a:off x="-3" y="979486"/>
            <a:ext cx="12192003" cy="5878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a:extLst>
              <a:ext uri="{FF2B5EF4-FFF2-40B4-BE49-F238E27FC236}">
                <a16:creationId xmlns:a16="http://schemas.microsoft.com/office/drawing/2014/main" id="{5D7DC688-03BA-4311-9083-B102A8F1C1FB}"/>
              </a:ext>
            </a:extLst>
          </p:cNvPr>
          <p:cNvSpPr>
            <a:spLocks noGrp="1"/>
          </p:cNvSpPr>
          <p:nvPr>
            <p:ph type="title"/>
          </p:nvPr>
        </p:nvSpPr>
        <p:spPr>
          <a:xfrm>
            <a:off x="113215" y="-179388"/>
            <a:ext cx="10515600" cy="1325563"/>
          </a:xfrm>
        </p:spPr>
        <p:txBody>
          <a:bodyPr/>
          <a:lstStyle/>
          <a:p>
            <a:r>
              <a:rPr lang="en-GB" b="1" dirty="0"/>
              <a:t>Examples of OTT portals from broadcasters</a:t>
            </a:r>
          </a:p>
        </p:txBody>
      </p:sp>
      <p:sp>
        <p:nvSpPr>
          <p:cNvPr id="2" name="Rectangle 1">
            <a:extLst>
              <a:ext uri="{FF2B5EF4-FFF2-40B4-BE49-F238E27FC236}">
                <a16:creationId xmlns:a16="http://schemas.microsoft.com/office/drawing/2014/main" id="{3DAFDECC-7A4F-4E13-BDA5-E3056840244C}"/>
              </a:ext>
            </a:extLst>
          </p:cNvPr>
          <p:cNvSpPr/>
          <p:nvPr/>
        </p:nvSpPr>
        <p:spPr>
          <a:xfrm>
            <a:off x="24136" y="1404938"/>
            <a:ext cx="2325185" cy="481012"/>
          </a:xfrm>
          <a:prstGeom prst="rect">
            <a:avLst/>
          </a:prstGeom>
          <a:noFill/>
          <a:ln w="666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7E8E6D83-8857-464C-AFC2-54DCCCCD00C9}"/>
              </a:ext>
            </a:extLst>
          </p:cNvPr>
          <p:cNvSpPr txBox="1"/>
          <p:nvPr/>
        </p:nvSpPr>
        <p:spPr>
          <a:xfrm>
            <a:off x="2362200" y="1273314"/>
            <a:ext cx="5078891" cy="707886"/>
          </a:xfrm>
          <a:prstGeom prst="rect">
            <a:avLst/>
          </a:prstGeom>
          <a:noFill/>
        </p:spPr>
        <p:txBody>
          <a:bodyPr wrap="none" rtlCol="0">
            <a:spAutoFit/>
          </a:bodyPr>
          <a:lstStyle/>
          <a:p>
            <a:r>
              <a:rPr lang="en-GB" sz="4000" dirty="0">
                <a:solidFill>
                  <a:srgbClr val="FFFF00"/>
                </a:solidFill>
              </a:rPr>
              <a:t>Live Video programmes</a:t>
            </a:r>
          </a:p>
        </p:txBody>
      </p:sp>
      <p:sp>
        <p:nvSpPr>
          <p:cNvPr id="7" name="Rectangle 6">
            <a:extLst>
              <a:ext uri="{FF2B5EF4-FFF2-40B4-BE49-F238E27FC236}">
                <a16:creationId xmlns:a16="http://schemas.microsoft.com/office/drawing/2014/main" id="{D4BB70B0-471D-4D90-863D-B76F4E9E0B88}"/>
              </a:ext>
            </a:extLst>
          </p:cNvPr>
          <p:cNvSpPr/>
          <p:nvPr/>
        </p:nvSpPr>
        <p:spPr>
          <a:xfrm>
            <a:off x="11196" y="3906496"/>
            <a:ext cx="2325185" cy="481012"/>
          </a:xfrm>
          <a:prstGeom prst="rect">
            <a:avLst/>
          </a:prstGeom>
          <a:noFill/>
          <a:ln w="666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095CDE61-E987-4690-895E-51D2A27AF7B9}"/>
              </a:ext>
            </a:extLst>
          </p:cNvPr>
          <p:cNvSpPr txBox="1"/>
          <p:nvPr/>
        </p:nvSpPr>
        <p:spPr>
          <a:xfrm>
            <a:off x="2336381" y="3826388"/>
            <a:ext cx="6747809" cy="707886"/>
          </a:xfrm>
          <a:prstGeom prst="rect">
            <a:avLst/>
          </a:prstGeom>
          <a:noFill/>
        </p:spPr>
        <p:txBody>
          <a:bodyPr wrap="none" rtlCol="0">
            <a:spAutoFit/>
          </a:bodyPr>
          <a:lstStyle/>
          <a:p>
            <a:r>
              <a:rPr lang="en-GB" sz="4000" dirty="0">
                <a:solidFill>
                  <a:srgbClr val="FFFF00"/>
                </a:solidFill>
              </a:rPr>
              <a:t>On-demand Video programmes</a:t>
            </a:r>
          </a:p>
        </p:txBody>
      </p:sp>
    </p:spTree>
    <p:extLst>
      <p:ext uri="{BB962C8B-B14F-4D97-AF65-F5344CB8AC3E}">
        <p14:creationId xmlns:p14="http://schemas.microsoft.com/office/powerpoint/2010/main" val="740132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7" grpId="0" animBg="1"/>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age001"/>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l="-1"/>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B279DDEE-04E8-427D-9330-1EF455713B25}"/>
              </a:ext>
            </a:extLst>
          </p:cNvPr>
          <p:cNvSpPr/>
          <p:nvPr/>
        </p:nvSpPr>
        <p:spPr>
          <a:xfrm>
            <a:off x="489398" y="928256"/>
            <a:ext cx="3708647" cy="2201309"/>
          </a:xfrm>
          <a:prstGeom prst="rect">
            <a:avLst/>
          </a:prstGeom>
          <a:noFill/>
          <a:ln w="666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294049FD-77DC-4847-9FE5-29DB61822BA6}"/>
              </a:ext>
            </a:extLst>
          </p:cNvPr>
          <p:cNvSpPr txBox="1"/>
          <p:nvPr/>
        </p:nvSpPr>
        <p:spPr>
          <a:xfrm>
            <a:off x="4326834" y="1621322"/>
            <a:ext cx="4102598" cy="584775"/>
          </a:xfrm>
          <a:prstGeom prst="rect">
            <a:avLst/>
          </a:prstGeom>
          <a:noFill/>
        </p:spPr>
        <p:txBody>
          <a:bodyPr wrap="none" rtlCol="0">
            <a:spAutoFit/>
          </a:bodyPr>
          <a:lstStyle/>
          <a:p>
            <a:r>
              <a:rPr lang="en-GB" sz="3200" dirty="0">
                <a:solidFill>
                  <a:srgbClr val="FFFF00"/>
                </a:solidFill>
              </a:rPr>
              <a:t>Live Video programmes</a:t>
            </a:r>
          </a:p>
        </p:txBody>
      </p:sp>
      <p:sp>
        <p:nvSpPr>
          <p:cNvPr id="6" name="Rectangle 5">
            <a:extLst>
              <a:ext uri="{FF2B5EF4-FFF2-40B4-BE49-F238E27FC236}">
                <a16:creationId xmlns:a16="http://schemas.microsoft.com/office/drawing/2014/main" id="{D62BCA07-31EE-49D6-A119-D479133B15EE}"/>
              </a:ext>
            </a:extLst>
          </p:cNvPr>
          <p:cNvSpPr/>
          <p:nvPr/>
        </p:nvSpPr>
        <p:spPr>
          <a:xfrm>
            <a:off x="489398" y="4229711"/>
            <a:ext cx="2704564" cy="481012"/>
          </a:xfrm>
          <a:prstGeom prst="rect">
            <a:avLst/>
          </a:prstGeom>
          <a:noFill/>
          <a:ln w="666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A99AEF4A-3FBE-4192-8B11-D5784152A579}"/>
              </a:ext>
            </a:extLst>
          </p:cNvPr>
          <p:cNvSpPr txBox="1"/>
          <p:nvPr/>
        </p:nvSpPr>
        <p:spPr>
          <a:xfrm>
            <a:off x="3375030" y="4177829"/>
            <a:ext cx="5441939" cy="584775"/>
          </a:xfrm>
          <a:prstGeom prst="rect">
            <a:avLst/>
          </a:prstGeom>
          <a:noFill/>
        </p:spPr>
        <p:txBody>
          <a:bodyPr wrap="none" rtlCol="0">
            <a:spAutoFit/>
          </a:bodyPr>
          <a:lstStyle/>
          <a:p>
            <a:r>
              <a:rPr lang="en-GB" sz="3200" dirty="0">
                <a:solidFill>
                  <a:srgbClr val="FFFF00"/>
                </a:solidFill>
              </a:rPr>
              <a:t>On-demand Video programmes</a:t>
            </a:r>
          </a:p>
        </p:txBody>
      </p:sp>
    </p:spTree>
    <p:extLst>
      <p:ext uri="{BB962C8B-B14F-4D97-AF65-F5344CB8AC3E}">
        <p14:creationId xmlns:p14="http://schemas.microsoft.com/office/powerpoint/2010/main" val="1295568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175" y="4763"/>
            <a:ext cx="12193588" cy="6853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a:extLst>
              <a:ext uri="{FF2B5EF4-FFF2-40B4-BE49-F238E27FC236}">
                <a16:creationId xmlns:a16="http://schemas.microsoft.com/office/drawing/2014/main" id="{6D43200A-157E-41E7-87DB-2549298D375E}"/>
              </a:ext>
            </a:extLst>
          </p:cNvPr>
          <p:cNvSpPr/>
          <p:nvPr/>
        </p:nvSpPr>
        <p:spPr>
          <a:xfrm>
            <a:off x="37015" y="1195078"/>
            <a:ext cx="2325185" cy="481012"/>
          </a:xfrm>
          <a:prstGeom prst="rect">
            <a:avLst/>
          </a:prstGeom>
          <a:noFill/>
          <a:ln w="666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2060"/>
              </a:solidFill>
            </a:endParaRPr>
          </a:p>
        </p:txBody>
      </p:sp>
      <p:sp>
        <p:nvSpPr>
          <p:cNvPr id="4" name="TextBox 3">
            <a:extLst>
              <a:ext uri="{FF2B5EF4-FFF2-40B4-BE49-F238E27FC236}">
                <a16:creationId xmlns:a16="http://schemas.microsoft.com/office/drawing/2014/main" id="{C3E7F5A7-7282-4227-81B2-F1A15401A2D6}"/>
              </a:ext>
            </a:extLst>
          </p:cNvPr>
          <p:cNvSpPr txBox="1"/>
          <p:nvPr/>
        </p:nvSpPr>
        <p:spPr>
          <a:xfrm>
            <a:off x="2362200" y="1063454"/>
            <a:ext cx="4603568" cy="646331"/>
          </a:xfrm>
          <a:prstGeom prst="rect">
            <a:avLst/>
          </a:prstGeom>
          <a:noFill/>
        </p:spPr>
        <p:txBody>
          <a:bodyPr wrap="none" rtlCol="0">
            <a:spAutoFit/>
          </a:bodyPr>
          <a:lstStyle/>
          <a:p>
            <a:r>
              <a:rPr lang="en-GB" sz="3600" dirty="0">
                <a:solidFill>
                  <a:srgbClr val="002060"/>
                </a:solidFill>
              </a:rPr>
              <a:t>Live Audio programmes</a:t>
            </a:r>
          </a:p>
        </p:txBody>
      </p:sp>
      <p:sp>
        <p:nvSpPr>
          <p:cNvPr id="5" name="Rectangle 4">
            <a:extLst>
              <a:ext uri="{FF2B5EF4-FFF2-40B4-BE49-F238E27FC236}">
                <a16:creationId xmlns:a16="http://schemas.microsoft.com/office/drawing/2014/main" id="{DA099542-BCE3-4282-AA45-CA85E0CA8588}"/>
              </a:ext>
            </a:extLst>
          </p:cNvPr>
          <p:cNvSpPr/>
          <p:nvPr/>
        </p:nvSpPr>
        <p:spPr>
          <a:xfrm>
            <a:off x="37015" y="3769185"/>
            <a:ext cx="2325185" cy="481012"/>
          </a:xfrm>
          <a:prstGeom prst="rect">
            <a:avLst/>
          </a:prstGeom>
          <a:noFill/>
          <a:ln w="666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2060"/>
              </a:solidFill>
            </a:endParaRPr>
          </a:p>
        </p:txBody>
      </p:sp>
      <p:sp>
        <p:nvSpPr>
          <p:cNvPr id="6" name="TextBox 5">
            <a:extLst>
              <a:ext uri="{FF2B5EF4-FFF2-40B4-BE49-F238E27FC236}">
                <a16:creationId xmlns:a16="http://schemas.microsoft.com/office/drawing/2014/main" id="{1EF48006-F1C7-4E59-A9BE-A0B47BDBBAF8}"/>
              </a:ext>
            </a:extLst>
          </p:cNvPr>
          <p:cNvSpPr txBox="1"/>
          <p:nvPr/>
        </p:nvSpPr>
        <p:spPr>
          <a:xfrm>
            <a:off x="2362200" y="3637561"/>
            <a:ext cx="6105261" cy="646331"/>
          </a:xfrm>
          <a:prstGeom prst="rect">
            <a:avLst/>
          </a:prstGeom>
          <a:noFill/>
        </p:spPr>
        <p:txBody>
          <a:bodyPr wrap="none" rtlCol="0">
            <a:spAutoFit/>
          </a:bodyPr>
          <a:lstStyle/>
          <a:p>
            <a:r>
              <a:rPr lang="en-GB" sz="3600" dirty="0">
                <a:solidFill>
                  <a:srgbClr val="002060"/>
                </a:solidFill>
              </a:rPr>
              <a:t>On-demand Audio programmes</a:t>
            </a:r>
          </a:p>
        </p:txBody>
      </p:sp>
    </p:spTree>
    <p:extLst>
      <p:ext uri="{BB962C8B-B14F-4D97-AF65-F5344CB8AC3E}">
        <p14:creationId xmlns:p14="http://schemas.microsoft.com/office/powerpoint/2010/main" val="248218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Requirements</a:t>
            </a:r>
          </a:p>
        </p:txBody>
      </p:sp>
      <p:sp>
        <p:nvSpPr>
          <p:cNvPr id="3" name="Content Placeholder 2"/>
          <p:cNvSpPr>
            <a:spLocks noGrp="1"/>
          </p:cNvSpPr>
          <p:nvPr>
            <p:ph idx="1"/>
          </p:nvPr>
        </p:nvSpPr>
        <p:spPr/>
        <p:txBody>
          <a:bodyPr>
            <a:normAutofit/>
          </a:bodyPr>
          <a:lstStyle/>
          <a:p>
            <a:pPr lvl="0"/>
            <a:r>
              <a:rPr lang="en-GB" sz="3200" dirty="0"/>
              <a:t>Inclusion of multicast/broadcast capabilities in NR-RAN may ensure an efficient connection 5G Core to deliver PSM content with high QoS, particularly at times of peak audience demand, and with a decreased overall network load</a:t>
            </a:r>
          </a:p>
          <a:p>
            <a:pPr lvl="0"/>
            <a:endParaRPr lang="en-GB" sz="3200" dirty="0"/>
          </a:p>
          <a:p>
            <a:pPr lvl="0"/>
            <a:endParaRPr lang="en-GB" sz="3200" dirty="0"/>
          </a:p>
          <a:p>
            <a:pPr lvl="0"/>
            <a:endParaRPr lang="en-GB" sz="3200" dirty="0"/>
          </a:p>
          <a:p>
            <a:pPr lvl="0"/>
            <a:endParaRPr lang="en-GB" sz="3200" dirty="0"/>
          </a:p>
          <a:p>
            <a:pPr lvl="0"/>
            <a:endParaRPr lang="en-GB" sz="3200" dirty="0"/>
          </a:p>
          <a:p>
            <a:endParaRPr lang="en-GB" sz="3200" dirty="0"/>
          </a:p>
        </p:txBody>
      </p:sp>
    </p:spTree>
    <p:extLst>
      <p:ext uri="{BB962C8B-B14F-4D97-AF65-F5344CB8AC3E}">
        <p14:creationId xmlns:p14="http://schemas.microsoft.com/office/powerpoint/2010/main" val="39516358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Considerations regarding Rel-17 RAN features</a:t>
            </a:r>
          </a:p>
        </p:txBody>
      </p:sp>
      <p:sp>
        <p:nvSpPr>
          <p:cNvPr id="3" name="Content Placeholder 2"/>
          <p:cNvSpPr>
            <a:spLocks noGrp="1"/>
          </p:cNvSpPr>
          <p:nvPr>
            <p:ph idx="1"/>
          </p:nvPr>
        </p:nvSpPr>
        <p:spPr>
          <a:xfrm>
            <a:off x="838199" y="1582549"/>
            <a:ext cx="10959353" cy="4690929"/>
          </a:xfrm>
        </p:spPr>
        <p:txBody>
          <a:bodyPr>
            <a:normAutofit fontScale="62500" lnSpcReduction="20000"/>
          </a:bodyPr>
          <a:lstStyle/>
          <a:p>
            <a:pPr hangingPunct="0"/>
            <a:r>
              <a:rPr lang="en-GB" sz="3200" b="1" dirty="0"/>
              <a:t>Solutions</a:t>
            </a:r>
            <a:r>
              <a:rPr lang="en-GB" sz="3200" dirty="0"/>
              <a:t> in 3GPP NR should facilitate forward compatibility such as e.g. </a:t>
            </a:r>
            <a:r>
              <a:rPr lang="en-GB" sz="3200" b="1" dirty="0"/>
              <a:t>100% broadcast/multicast carrier operation and free-to-air.</a:t>
            </a:r>
          </a:p>
          <a:p>
            <a:pPr hangingPunct="0"/>
            <a:endParaRPr lang="en-GB" sz="3200" b="1" dirty="0"/>
          </a:p>
          <a:p>
            <a:pPr hangingPunct="0"/>
            <a:r>
              <a:rPr lang="en-GB" sz="3200" b="1" dirty="0"/>
              <a:t>Specify </a:t>
            </a:r>
            <a:r>
              <a:rPr lang="en-GB" sz="3200" dirty="0"/>
              <a:t>multicast/broadcast in 3GPP NR to deliver point-to-multipoint audio/video services with appropriate QoS and at scale.</a:t>
            </a:r>
          </a:p>
          <a:p>
            <a:pPr lvl="1" hangingPunct="0"/>
            <a:r>
              <a:rPr lang="en-GB" sz="2800" dirty="0"/>
              <a:t>Spectrally efficient multiplexing of multicast and unicast;</a:t>
            </a:r>
          </a:p>
          <a:p>
            <a:pPr lvl="1" hangingPunct="0"/>
            <a:r>
              <a:rPr lang="en-GB" sz="2800" dirty="0"/>
              <a:t>Realise point-to-multipoint delivery enabling multiple UEs to receive common traffic;</a:t>
            </a:r>
          </a:p>
          <a:p>
            <a:pPr lvl="1" hangingPunct="0"/>
            <a:r>
              <a:rPr lang="en-GB" sz="2800" dirty="0"/>
              <a:t>Concurrent reception of unicast and multicast;</a:t>
            </a:r>
          </a:p>
          <a:p>
            <a:pPr lvl="1" hangingPunct="0"/>
            <a:r>
              <a:rPr lang="en-GB" sz="2800" dirty="0"/>
              <a:t>Reusing Unicast transport channels, control channels and signals where possible;</a:t>
            </a:r>
          </a:p>
          <a:p>
            <a:pPr hangingPunct="0"/>
            <a:endParaRPr lang="en-GB" sz="3200" dirty="0"/>
          </a:p>
          <a:p>
            <a:pPr hangingPunct="0"/>
            <a:r>
              <a:rPr lang="en-GB" sz="3200" b="1" dirty="0"/>
              <a:t>Study</a:t>
            </a:r>
            <a:r>
              <a:rPr lang="en-GB" sz="3200" dirty="0"/>
              <a:t> solutions to maximize spectral efficiency and coverage areas for mixed multicast/broadcast carriers and/or a combination of mixed multicast/broadcast carriers and unicast carriers in different parts of the network, in particular to guarantee service continuity across large areas and sustained QoS between adjacent cells. In particular, considering interference management solutions such as:</a:t>
            </a:r>
          </a:p>
          <a:p>
            <a:pPr lvl="1" hangingPunct="0"/>
            <a:r>
              <a:rPr lang="en-GB" sz="2800" dirty="0"/>
              <a:t>Single Frequency Network (SFN) over small number of cells; and/or</a:t>
            </a:r>
          </a:p>
          <a:p>
            <a:pPr lvl="1" hangingPunct="0"/>
            <a:r>
              <a:rPr lang="en-GB" sz="2800" dirty="0"/>
              <a:t>Coordinated MultiPoint transmissions (</a:t>
            </a:r>
            <a:r>
              <a:rPr lang="en-GB" sz="2800" dirty="0" err="1"/>
              <a:t>CoMP</a:t>
            </a:r>
            <a:r>
              <a:rPr lang="en-GB" sz="2800" dirty="0"/>
              <a:t>); and/or</a:t>
            </a:r>
          </a:p>
          <a:p>
            <a:pPr lvl="1" hangingPunct="0"/>
            <a:r>
              <a:rPr lang="en-GB" sz="2800" dirty="0"/>
              <a:t>Any other techniques that might prove beneficial in the scope of this study</a:t>
            </a:r>
          </a:p>
        </p:txBody>
      </p:sp>
      <p:sp>
        <p:nvSpPr>
          <p:cNvPr id="4" name="Rechteck 3">
            <a:extLst>
              <a:ext uri="{FF2B5EF4-FFF2-40B4-BE49-F238E27FC236}">
                <a16:creationId xmlns:a16="http://schemas.microsoft.com/office/drawing/2014/main" id="{318B2787-70FE-4020-8B5C-2EBB260CE9EC}"/>
              </a:ext>
            </a:extLst>
          </p:cNvPr>
          <p:cNvSpPr/>
          <p:nvPr/>
        </p:nvSpPr>
        <p:spPr>
          <a:xfrm>
            <a:off x="838199" y="6273478"/>
            <a:ext cx="10031657" cy="369332"/>
          </a:xfrm>
          <a:prstGeom prst="rect">
            <a:avLst/>
          </a:prstGeom>
        </p:spPr>
        <p:txBody>
          <a:bodyPr wrap="none">
            <a:spAutoFit/>
          </a:bodyPr>
          <a:lstStyle/>
          <a:p>
            <a:r>
              <a:rPr lang="en-GB" dirty="0"/>
              <a:t>Note: All these requirements have been specified in 3GPP TS 22.101, clause 32 and TR 38.913, clause 9.1 </a:t>
            </a:r>
            <a:endParaRPr lang="de-DE" dirty="0"/>
          </a:p>
        </p:txBody>
      </p:sp>
    </p:spTree>
    <p:extLst>
      <p:ext uri="{BB962C8B-B14F-4D97-AF65-F5344CB8AC3E}">
        <p14:creationId xmlns:p14="http://schemas.microsoft.com/office/powerpoint/2010/main" val="18096878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Conclusions</a:t>
            </a:r>
          </a:p>
        </p:txBody>
      </p:sp>
      <p:sp>
        <p:nvSpPr>
          <p:cNvPr id="3" name="Content Placeholder 2"/>
          <p:cNvSpPr>
            <a:spLocks noGrp="1"/>
          </p:cNvSpPr>
          <p:nvPr>
            <p:ph idx="1"/>
          </p:nvPr>
        </p:nvSpPr>
        <p:spPr>
          <a:xfrm>
            <a:off x="838200" y="1825625"/>
            <a:ext cx="11144250" cy="4351338"/>
          </a:xfrm>
        </p:spPr>
        <p:txBody>
          <a:bodyPr>
            <a:normAutofit/>
          </a:bodyPr>
          <a:lstStyle/>
          <a:p>
            <a:r>
              <a:rPr lang="en-GB" sz="3200" dirty="0"/>
              <a:t>Include broadcast/multicast as a feature in Rel-17 NR</a:t>
            </a:r>
          </a:p>
          <a:p>
            <a:endParaRPr lang="en-GB" sz="3200" dirty="0"/>
          </a:p>
          <a:p>
            <a:r>
              <a:rPr lang="en-GB" sz="3200" dirty="0"/>
              <a:t>Include delivery of audio/video services in the scope of any Work or Study Items relating to this feature</a:t>
            </a:r>
          </a:p>
          <a:p>
            <a:endParaRPr lang="en-GB" sz="3200" dirty="0"/>
          </a:p>
          <a:p>
            <a:r>
              <a:rPr lang="en-GB" sz="3200" dirty="0"/>
              <a:t>We support an 18-month time period for Release 17</a:t>
            </a:r>
          </a:p>
          <a:p>
            <a:endParaRPr lang="en-GB" sz="3200" dirty="0"/>
          </a:p>
        </p:txBody>
      </p:sp>
    </p:spTree>
    <p:extLst>
      <p:ext uri="{BB962C8B-B14F-4D97-AF65-F5344CB8AC3E}">
        <p14:creationId xmlns:p14="http://schemas.microsoft.com/office/powerpoint/2010/main" val="106198688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394</Words>
  <Application>Microsoft Office PowerPoint</Application>
  <PresentationFormat>Breitbild</PresentationFormat>
  <Paragraphs>41</Paragraphs>
  <Slides>8</Slides>
  <Notes>1</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8</vt:i4>
      </vt:variant>
    </vt:vector>
  </HeadingPairs>
  <TitlesOfParts>
    <vt:vector size="13" baseType="lpstr">
      <vt:lpstr>Arial</vt:lpstr>
      <vt:lpstr>Arial Black</vt:lpstr>
      <vt:lpstr>Calibri</vt:lpstr>
      <vt:lpstr>Calibri Light</vt:lpstr>
      <vt:lpstr>Office Theme</vt:lpstr>
      <vt:lpstr>Efficient Delivery of Public Service Media Content &amp; Services over 3GPP Networks</vt:lpstr>
      <vt:lpstr>Background</vt:lpstr>
      <vt:lpstr>Examples of OTT portals from broadcasters</vt:lpstr>
      <vt:lpstr>PowerPoint-Präsentation</vt:lpstr>
      <vt:lpstr>PowerPoint-Präsentation</vt:lpstr>
      <vt:lpstr>Requirements</vt:lpstr>
      <vt:lpstr>Considerations regarding Rel-17 RAN features</vt:lpstr>
      <vt:lpstr>Conclusions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Darko Ratkaj</dc:creator>
  <cp:lastModifiedBy>Dr. Roland Beutler</cp:lastModifiedBy>
  <cp:revision>79</cp:revision>
  <dcterms:created xsi:type="dcterms:W3CDTF">2019-09-10T13:47:04Z</dcterms:created>
  <dcterms:modified xsi:type="dcterms:W3CDTF">2019-12-02T10:28:35Z</dcterms:modified>
</cp:coreProperties>
</file>