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482" r:id="rId3"/>
    <p:sldId id="483" r:id="rId4"/>
    <p:sldId id="484" r:id="rId5"/>
    <p:sldId id="485" r:id="rId6"/>
  </p:sldIdLst>
  <p:sldSz cx="9144000" cy="6858000" type="screen4x3"/>
  <p:notesSz cx="6797675" cy="9926638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4F81B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7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04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A861F707-D4ED-4F6F-AF37-80504893B13A}" type="datetimeFigureOut">
              <a:rPr lang="zh-CN" altLang="en-US"/>
              <a:pPr>
                <a:defRPr/>
              </a:pPr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B42EAB60-31AF-4376-9B83-95A1916EA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43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algun Gothic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72029737-D206-4A00-9492-0C9521239E9A}" type="datetime1">
              <a:rPr lang="ko-KR" altLang="en-US" smtClean="0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96FA3536-BEB5-4BC5-92CD-A9EA9506B87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87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5ACF3-5E73-4129-AF31-01E682A0D53F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C6699-C857-40F8-A9D6-BEDDF4013EE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91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E0E0-B1F4-4B20-A697-B1AA7A858807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9AC89-017E-440E-86FA-C8F17CE74ED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078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200"/>
            </a:lvl1pPr>
            <a:lvl2pPr>
              <a:defRPr sz="180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1D51E-78D7-480E-9507-D8C3942DCAFD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A8740-950C-48AE-9C49-AB0CF8620C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427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D4A2-2473-4DFA-B349-1E50EC88D2D0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612AF-9B7B-43A0-A484-FBE59CE196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17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A5C4D-47C5-4854-889C-D02ADA622FF9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F6391-F46C-4722-A222-1B8F178863D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22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0F288-28C6-43CB-8666-ED3E7049D9F7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ECECE-4706-48BA-BA9E-5CA00797F7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02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A0B04-7EA5-497B-9B51-77E4711806F2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9049C-4119-4CD0-AD45-797F365A64E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617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46C18-69C9-489E-B6A9-DB5B2F380897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072C8-313B-4D5F-A66B-36D7719BEC6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86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D9597-5CDA-469E-B32D-67BC7CE7CD11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371C-FF2F-4FA3-B6E2-965817AC6AD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273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D22CD-91B4-4437-AA95-DE4FF94E90F2}" type="datetime1">
              <a:rPr lang="ko-KR" altLang="en-US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DD924-BF6C-439D-8EED-AD461A3AEA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6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B268DB6C-1A8F-4255-8683-DEFC440D4A2E}" type="datetime1">
              <a:rPr lang="ko-KR" altLang="en-US" smtClean="0"/>
              <a:pPr>
                <a:defRPr/>
              </a:pPr>
              <a:t>2019-12-03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algun Gothic" pitchFamily="34" charset="-127"/>
                <a:cs typeface="Calibri" panose="020F0502020204030204" pitchFamily="34" charset="0"/>
              </a:defRPr>
            </a:lvl1pPr>
          </a:lstStyle>
          <a:p>
            <a:pPr>
              <a:defRPr/>
            </a:pPr>
            <a:fld id="{2C8BE944-B16A-438D-81B9-2BAE5AD6EEC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Malgun Gothic" pitchFamily="34" charset="-127"/>
          <a:ea typeface="Malgun Gothic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Calibri" panose="020F0502020204030204" pitchFamily="34" charset="0"/>
          <a:ea typeface="Malgun Gothic" pitchFamily="34" charset="-127"/>
          <a:cs typeface="Calibri" panose="020F0502020204030204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/>
              <a:t>Title: </a:t>
            </a:r>
            <a:r>
              <a:rPr lang="en-US" altLang="ko-KR" dirty="0" err="1" smtClean="0"/>
              <a:t>MakeBeforeBreak</a:t>
            </a:r>
            <a:r>
              <a:rPr lang="en-US" altLang="ko-KR" dirty="0" smtClean="0"/>
              <a:t> support in NR</a:t>
            </a:r>
            <a:endParaRPr lang="ko-KR" altLang="en-US" dirty="0" smtClean="0"/>
          </a:p>
        </p:txBody>
      </p:sp>
      <p:sp>
        <p:nvSpPr>
          <p:cNvPr id="2051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solidFill>
                  <a:srgbClr val="898989"/>
                </a:solidFill>
              </a:rPr>
              <a:t>Sep 2019, RAN #86</a:t>
            </a:r>
          </a:p>
          <a:p>
            <a:pPr eaLnBrk="1" hangingPunct="1"/>
            <a:r>
              <a:rPr lang="en-US" altLang="ko-KR" dirty="0" smtClean="0">
                <a:solidFill>
                  <a:srgbClr val="898989"/>
                </a:solidFill>
              </a:rPr>
              <a:t>Source: Samsung, KDDI, Verizon</a:t>
            </a:r>
            <a:endParaRPr lang="ko-KR" altLang="en-US" dirty="0" smtClean="0">
              <a:solidFill>
                <a:srgbClr val="89898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77600" y="-7200"/>
            <a:ext cx="296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/>
              <a:t>RP-192438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MakeBeforBreak</a:t>
            </a:r>
            <a:r>
              <a:rPr lang="en-US" altLang="ko-KR" dirty="0" smtClean="0"/>
              <a:t> is a simple protocol centric enhancement to reduce the handover interruption time.</a:t>
            </a:r>
          </a:p>
          <a:p>
            <a:r>
              <a:rPr lang="en-US" altLang="ko-KR" dirty="0" smtClean="0"/>
              <a:t>LTE supports MBB since Release 14. </a:t>
            </a:r>
          </a:p>
          <a:p>
            <a:r>
              <a:rPr lang="en-US" altLang="ko-KR" dirty="0" smtClean="0"/>
              <a:t>NR enhance mobility with Release 16 WI mobility enhancement.</a:t>
            </a:r>
          </a:p>
          <a:p>
            <a:r>
              <a:rPr lang="en-US" altLang="ko-KR" dirty="0" smtClean="0"/>
              <a:t>NR mobility enhancement does not support MBB with the understanding that </a:t>
            </a:r>
          </a:p>
          <a:p>
            <a:pPr lvl="1"/>
            <a:r>
              <a:rPr lang="en-US" altLang="ko-KR" dirty="0" smtClean="0"/>
              <a:t>Dual Active Protocol Stack achieves better performance.</a:t>
            </a:r>
          </a:p>
          <a:p>
            <a:pPr lvl="1"/>
            <a:r>
              <a:rPr lang="en-US" altLang="ko-KR" dirty="0" smtClean="0"/>
              <a:t>DAPS is frequency agnostic (i.e. applicable to both FR1 and FR2) </a:t>
            </a:r>
          </a:p>
          <a:p>
            <a:r>
              <a:rPr lang="en-US" altLang="ko-KR" dirty="0" smtClean="0"/>
              <a:t>DAPS requires simultaneous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/Rx both with the source node and the target </a:t>
            </a:r>
            <a:r>
              <a:rPr lang="en-US" altLang="ko-KR" dirty="0" smtClean="0"/>
              <a:t>node. </a:t>
            </a:r>
            <a:r>
              <a:rPr lang="en-US" altLang="ko-KR" dirty="0" smtClean="0"/>
              <a:t>It</a:t>
            </a:r>
            <a:r>
              <a:rPr lang="en-US" altLang="ko-KR" dirty="0" smtClean="0"/>
              <a:t> later </a:t>
            </a:r>
            <a:r>
              <a:rPr lang="en-US" altLang="ko-KR" dirty="0" smtClean="0"/>
              <a:t>turned out not applicable to FR2.</a:t>
            </a:r>
          </a:p>
          <a:p>
            <a:r>
              <a:rPr lang="en-US" altLang="ko-KR" dirty="0" smtClean="0"/>
              <a:t>Since DAPS is only solution to be defined for NR mobility enhancement in terms of handover interruption reduction, FR2 is left without any enhancement for this aspect. </a:t>
            </a:r>
          </a:p>
          <a:p>
            <a:pPr marL="457200" lvl="1" indent="0">
              <a:buNone/>
            </a:pP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09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Make Before Break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4027769"/>
            <a:ext cx="8229600" cy="2636152"/>
          </a:xfrm>
        </p:spPr>
        <p:txBody>
          <a:bodyPr/>
          <a:lstStyle/>
          <a:p>
            <a:r>
              <a:rPr lang="en-US" altLang="ko-KR" dirty="0" smtClean="0"/>
              <a:t>In the conventional handover, UE tear down the source link immediately upon receiving Handover Command. PRACH periodicity is up to 160 m sec in FR2. Hence UE may need to wait 160 m sec before transmitting the preamble in the target node.</a:t>
            </a:r>
          </a:p>
          <a:p>
            <a:r>
              <a:rPr lang="en-US" altLang="ko-KR" dirty="0" smtClean="0"/>
              <a:t>In MBB, UE maintains the source link until it transmits the first preamble in the target. Hence 160 m sec interruption is removed.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897774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직선 연결선 6"/>
          <p:cNvCxnSpPr>
            <a:stCxn id="5" idx="2"/>
          </p:cNvCxnSpPr>
          <p:nvPr/>
        </p:nvCxnSpPr>
        <p:spPr>
          <a:xfrm>
            <a:off x="1134687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2912225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직선 연결선 8"/>
          <p:cNvCxnSpPr>
            <a:stCxn id="8" idx="2"/>
          </p:cNvCxnSpPr>
          <p:nvPr/>
        </p:nvCxnSpPr>
        <p:spPr>
          <a:xfrm>
            <a:off x="3149138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/>
          <p:cNvSpPr/>
          <p:nvPr/>
        </p:nvSpPr>
        <p:spPr>
          <a:xfrm>
            <a:off x="3688080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>
            <a:stCxn id="10" idx="2"/>
          </p:cNvCxnSpPr>
          <p:nvPr/>
        </p:nvCxnSpPr>
        <p:spPr>
          <a:xfrm>
            <a:off x="3924993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>
          <a:xfrm flipH="1">
            <a:off x="1134687" y="2011680"/>
            <a:ext cx="20144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99755" y="1765459"/>
            <a:ext cx="1379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Handover Command</a:t>
            </a:r>
            <a:endParaRPr lang="ko-KR" altLang="en-US" sz="1000" dirty="0"/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1134688" y="3075709"/>
            <a:ext cx="27903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451956" y="2817316"/>
            <a:ext cx="1379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PRACH preamble</a:t>
            </a:r>
            <a:endParaRPr lang="ko-KR" altLang="en-US" sz="1000" dirty="0"/>
          </a:p>
        </p:txBody>
      </p:sp>
      <p:cxnSp>
        <p:nvCxnSpPr>
          <p:cNvPr id="21" name="직선 연결선 20"/>
          <p:cNvCxnSpPr/>
          <p:nvPr/>
        </p:nvCxnSpPr>
        <p:spPr>
          <a:xfrm>
            <a:off x="773084" y="2011680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775856" y="2222271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953885" y="2011680"/>
            <a:ext cx="0" cy="210591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773083" y="3075709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953884" y="2222271"/>
            <a:ext cx="0" cy="85343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4958" y="1830062"/>
            <a:ext cx="997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solidFill>
                  <a:srgbClr val="3333CC"/>
                </a:solidFill>
              </a:rPr>
              <a:t>Break the source link</a:t>
            </a:r>
            <a:endParaRPr lang="ko-KR" altLang="en-US" sz="800" b="1" i="1" dirty="0">
              <a:solidFill>
                <a:srgbClr val="3333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7259" y="2006828"/>
            <a:ext cx="7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i="1" dirty="0" smtClean="0">
                <a:solidFill>
                  <a:srgbClr val="FF0000"/>
                </a:solidFill>
              </a:rPr>
              <a:t>DL synch </a:t>
            </a:r>
            <a:endParaRPr lang="ko-KR" altLang="en-US" sz="800" i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9171" y="2457545"/>
            <a:ext cx="1933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i="1" dirty="0" smtClean="0">
                <a:solidFill>
                  <a:srgbClr val="FF0000"/>
                </a:solidFill>
              </a:rPr>
              <a:t>Wait until the first PRACH occasion (could be 160 </a:t>
            </a:r>
            <a:r>
              <a:rPr lang="en-US" altLang="ko-KR" sz="800" i="1" dirty="0" err="1" smtClean="0">
                <a:solidFill>
                  <a:srgbClr val="FF0000"/>
                </a:solidFill>
              </a:rPr>
              <a:t>msec</a:t>
            </a:r>
            <a:r>
              <a:rPr lang="en-US" altLang="ko-KR" sz="800" i="1" dirty="0" smtClean="0">
                <a:solidFill>
                  <a:srgbClr val="FF0000"/>
                </a:solidFill>
              </a:rPr>
              <a:t> in FR2)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34686" y="980902"/>
            <a:ext cx="2553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&lt;Handover&gt;</a:t>
            </a:r>
            <a:endParaRPr lang="ko-KR" altLang="en-US" dirty="0"/>
          </a:p>
        </p:txBody>
      </p:sp>
      <p:sp>
        <p:nvSpPr>
          <p:cNvPr id="33" name="직사각형 32"/>
          <p:cNvSpPr/>
          <p:nvPr/>
        </p:nvSpPr>
        <p:spPr>
          <a:xfrm>
            <a:off x="5462845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직선 연결선 33"/>
          <p:cNvCxnSpPr>
            <a:stCxn id="33" idx="2"/>
          </p:cNvCxnSpPr>
          <p:nvPr/>
        </p:nvCxnSpPr>
        <p:spPr>
          <a:xfrm>
            <a:off x="5699758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7477296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직선 연결선 35"/>
          <p:cNvCxnSpPr>
            <a:stCxn id="35" idx="2"/>
          </p:cNvCxnSpPr>
          <p:nvPr/>
        </p:nvCxnSpPr>
        <p:spPr>
          <a:xfrm>
            <a:off x="7714209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>
          <a:xfrm>
            <a:off x="8253151" y="1512917"/>
            <a:ext cx="473826" cy="191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endParaRPr lang="ko-KR" alt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직선 연결선 37"/>
          <p:cNvCxnSpPr>
            <a:stCxn id="37" idx="2"/>
          </p:cNvCxnSpPr>
          <p:nvPr/>
        </p:nvCxnSpPr>
        <p:spPr>
          <a:xfrm>
            <a:off x="8490064" y="1704109"/>
            <a:ext cx="4156" cy="182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H="1">
            <a:off x="5699758" y="2011680"/>
            <a:ext cx="20144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64826" y="1765459"/>
            <a:ext cx="1379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Handover Command</a:t>
            </a:r>
            <a:endParaRPr lang="ko-KR" altLang="en-US" sz="1000" dirty="0"/>
          </a:p>
        </p:txBody>
      </p:sp>
      <p:cxnSp>
        <p:nvCxnSpPr>
          <p:cNvPr id="41" name="직선 화살표 연결선 40"/>
          <p:cNvCxnSpPr/>
          <p:nvPr/>
        </p:nvCxnSpPr>
        <p:spPr>
          <a:xfrm>
            <a:off x="5699759" y="3075709"/>
            <a:ext cx="27903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017027" y="2817316"/>
            <a:ext cx="1379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PRACH preamble</a:t>
            </a:r>
            <a:endParaRPr lang="ko-KR" altLang="en-US" sz="1000" dirty="0"/>
          </a:p>
        </p:txBody>
      </p:sp>
      <p:cxnSp>
        <p:nvCxnSpPr>
          <p:cNvPr id="43" name="직선 연결선 42"/>
          <p:cNvCxnSpPr/>
          <p:nvPr/>
        </p:nvCxnSpPr>
        <p:spPr>
          <a:xfrm>
            <a:off x="5338155" y="2011680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5340927" y="2222271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5518956" y="2011680"/>
            <a:ext cx="0" cy="210591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5338154" y="3075709"/>
            <a:ext cx="361603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5518955" y="2222271"/>
            <a:ext cx="0" cy="85343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774968" y="2903409"/>
            <a:ext cx="905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solidFill>
                  <a:srgbClr val="3333CC"/>
                </a:solidFill>
              </a:rPr>
              <a:t>Break the source link</a:t>
            </a:r>
            <a:endParaRPr lang="ko-KR" altLang="en-US" sz="800" b="1" i="1" dirty="0">
              <a:solidFill>
                <a:srgbClr val="3333CC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02330" y="2006828"/>
            <a:ext cx="7481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i="1" dirty="0" smtClean="0">
                <a:solidFill>
                  <a:srgbClr val="FF0000"/>
                </a:solidFill>
              </a:rPr>
              <a:t>DL synch </a:t>
            </a:r>
            <a:endParaRPr lang="ko-KR" altLang="en-US" sz="800" i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44242" y="2457545"/>
            <a:ext cx="1933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i="1" dirty="0" smtClean="0">
                <a:solidFill>
                  <a:srgbClr val="FF0000"/>
                </a:solidFill>
              </a:rPr>
              <a:t>Wait until the first PRACH occasion (could be 160 </a:t>
            </a:r>
            <a:r>
              <a:rPr lang="en-US" altLang="ko-KR" sz="800" i="1" dirty="0" err="1" smtClean="0">
                <a:solidFill>
                  <a:srgbClr val="FF0000"/>
                </a:solidFill>
              </a:rPr>
              <a:t>msec</a:t>
            </a:r>
            <a:r>
              <a:rPr lang="en-US" altLang="ko-KR" sz="800" i="1" dirty="0" smtClean="0">
                <a:solidFill>
                  <a:srgbClr val="FF0000"/>
                </a:solidFill>
              </a:rPr>
              <a:t> in FR2)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699757" y="980902"/>
            <a:ext cx="2553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&lt;Make Before Break&gt;</a:t>
            </a:r>
            <a:endParaRPr lang="ko-KR" alt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830386" y="1838151"/>
            <a:ext cx="905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i="1" dirty="0" smtClean="0">
                <a:solidFill>
                  <a:srgbClr val="3333CC"/>
                </a:solidFill>
              </a:rPr>
              <a:t>Not break the source link</a:t>
            </a:r>
            <a:endParaRPr lang="ko-KR" altLang="en-US" sz="800" b="1" i="1" dirty="0">
              <a:solidFill>
                <a:srgbClr val="3333CC"/>
              </a:solidFill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2912225" y="2006828"/>
            <a:ext cx="0" cy="1068881"/>
          </a:xfrm>
          <a:prstGeom prst="line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 rot="5400000">
            <a:off x="2576594" y="2465628"/>
            <a:ext cx="905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i="1" dirty="0" smtClean="0">
                <a:solidFill>
                  <a:srgbClr val="FF0000"/>
                </a:solidFill>
              </a:rPr>
              <a:t>Interruption</a:t>
            </a:r>
            <a:endParaRPr lang="ko-KR" altLang="en-US" sz="1000" b="1" i="1" dirty="0">
              <a:solidFill>
                <a:srgbClr val="FF0000"/>
              </a:solidFill>
            </a:endParaRPr>
          </a:p>
        </p:txBody>
      </p:sp>
      <p:cxnSp>
        <p:nvCxnSpPr>
          <p:cNvPr id="56" name="직선 연결선 55"/>
          <p:cNvCxnSpPr/>
          <p:nvPr/>
        </p:nvCxnSpPr>
        <p:spPr>
          <a:xfrm>
            <a:off x="7470220" y="2009362"/>
            <a:ext cx="0" cy="1068881"/>
          </a:xfrm>
          <a:prstGeom prst="line">
            <a:avLst/>
          </a:prstGeom>
          <a:ln w="19050">
            <a:solidFill>
              <a:srgbClr val="3333CC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rot="5400000">
            <a:off x="7217719" y="2382905"/>
            <a:ext cx="905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i="1" dirty="0" smtClean="0">
                <a:solidFill>
                  <a:srgbClr val="3333CC"/>
                </a:solidFill>
              </a:rPr>
              <a:t>No interruption</a:t>
            </a:r>
            <a:endParaRPr lang="ko-KR" altLang="en-US" sz="1000" b="1" i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2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MBB is protocol centric enhancement. Spec impact is minimal</a:t>
            </a:r>
            <a:r>
              <a:rPr lang="en-US" altLang="ko-KR" dirty="0" smtClean="0"/>
              <a:t>. No H/W impact.   </a:t>
            </a:r>
            <a:endParaRPr lang="ko-KR" altLang="en-US" dirty="0"/>
          </a:p>
          <a:p>
            <a:r>
              <a:rPr lang="en-US" altLang="ko-KR" dirty="0" smtClean="0"/>
              <a:t>NR RRC CR for MBB [1], which is just mirror of LTE MBB CR, has been around for many RAN2 meetings. </a:t>
            </a:r>
          </a:p>
          <a:p>
            <a:r>
              <a:rPr lang="en-US" altLang="ko-KR" dirty="0"/>
              <a:t>RAN2 has one meeting remaining to complete NR mobility enhancement.</a:t>
            </a:r>
          </a:p>
          <a:p>
            <a:r>
              <a:rPr lang="en-US" altLang="ko-KR" dirty="0" smtClean="0"/>
              <a:t>It may be challenging but not impossible to introduce MBB in Release 16. </a:t>
            </a:r>
          </a:p>
          <a:p>
            <a:r>
              <a:rPr lang="en-US" altLang="ko-KR" dirty="0" smtClean="0"/>
              <a:t>If MBB is not specified, FR2 is left with no enhancement on interruption reduction even though interruption is more sever in FR2.</a:t>
            </a:r>
          </a:p>
          <a:p>
            <a:pPr marL="0" indent="0">
              <a:buNone/>
            </a:pPr>
            <a:r>
              <a:rPr lang="en-US" altLang="ko-KR" b="1" dirty="0" smtClean="0"/>
              <a:t>Proposal</a:t>
            </a:r>
            <a:r>
              <a:rPr lang="en-US" altLang="ko-KR" dirty="0" smtClean="0"/>
              <a:t>: RAN task RAN2 to specify LTE MBB like enhancement under NR mobility enhancement WI.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3314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[1] </a:t>
            </a:r>
            <a:r>
              <a:rPr lang="en-GB" altLang="ko-KR" dirty="0"/>
              <a:t>R2-1916087	Introducing Make-Before-Break in NR	Samsung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BA8740-950C-48AE-9C49-AB0CF8620C1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213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21035</TotalTime>
  <Words>399</Words>
  <Application>Microsoft Office PowerPoint</Application>
  <PresentationFormat>화면 슬라이드 쇼(4:3)</PresentationFormat>
  <Paragraphs>51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宋体</vt:lpstr>
      <vt:lpstr>Malgun Gothic</vt:lpstr>
      <vt:lpstr>Malgun Gothic</vt:lpstr>
      <vt:lpstr>Arial</vt:lpstr>
      <vt:lpstr>Calibri</vt:lpstr>
      <vt:lpstr>Office 테마</vt:lpstr>
      <vt:lpstr>Title: MakeBeforeBreak support in NR</vt:lpstr>
      <vt:lpstr>Introduction</vt:lpstr>
      <vt:lpstr>Make Before Break</vt:lpstr>
      <vt:lpstr>Suggestion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Pre-RAN #61 Coordination</dc:title>
  <dc:creator>rentpc</dc:creator>
  <cp:keywords>CTPClassification=CTP_NT</cp:keywords>
  <cp:lastModifiedBy>kimsh23</cp:lastModifiedBy>
  <cp:revision>656</cp:revision>
  <cp:lastPrinted>2017-02-27T01:29:30Z</cp:lastPrinted>
  <dcterms:created xsi:type="dcterms:W3CDTF">2013-08-21T10:50:05Z</dcterms:created>
  <dcterms:modified xsi:type="dcterms:W3CDTF">2019-12-02T23:38:32Z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0F4A130F017B08D95FA8A2641D5B5D4D18BC4F1F364C6E31B02FC04FA5A36ABA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C:\Users\sec\AppData\Local\Microsoft\Windows\Temporary Internet Files\Content.Outlook\SFZED47Y\2017-12_Samsung_pre-RAN78_v1_AS.pptx</vt:lpwstr>
  </property>
  <property fmtid="{D5CDD505-2E9C-101B-9397-08002B2CF9AE}" pid="4" name="TitusGUID">
    <vt:lpwstr>9dc2b214-b159-4606-b051-5aac79a22f66</vt:lpwstr>
  </property>
  <property fmtid="{D5CDD505-2E9C-101B-9397-08002B2CF9AE}" pid="5" name="CTP_TimeStamp">
    <vt:lpwstr>2019-08-28 14:52:30Z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