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8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7A65-080F-44D7-839A-B5907E54643B}" type="datetimeFigureOut">
              <a:rPr lang="en-IN" smtClean="0"/>
              <a:t>02-12-2019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7DB4-221C-4B2B-988D-58B976B62A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26702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7A65-080F-44D7-839A-B5907E54643B}" type="datetimeFigureOut">
              <a:rPr lang="en-IN" smtClean="0"/>
              <a:t>02-12-2019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7DB4-221C-4B2B-988D-58B976B62A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1391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7A65-080F-44D7-839A-B5907E54643B}" type="datetimeFigureOut">
              <a:rPr lang="en-IN" smtClean="0"/>
              <a:t>02-12-2019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7DB4-221C-4B2B-988D-58B976B62A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50693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7A65-080F-44D7-839A-B5907E54643B}" type="datetimeFigureOut">
              <a:rPr lang="en-IN" smtClean="0"/>
              <a:t>02-12-2019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7DB4-221C-4B2B-988D-58B976B62A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1166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7A65-080F-44D7-839A-B5907E54643B}" type="datetimeFigureOut">
              <a:rPr lang="en-IN" smtClean="0"/>
              <a:t>02-12-2019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7DB4-221C-4B2B-988D-58B976B62A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77143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7A65-080F-44D7-839A-B5907E54643B}" type="datetimeFigureOut">
              <a:rPr lang="en-IN" smtClean="0"/>
              <a:t>02-12-2019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7DB4-221C-4B2B-988D-58B976B62A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6831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7A65-080F-44D7-839A-B5907E54643B}" type="datetimeFigureOut">
              <a:rPr lang="en-IN" smtClean="0"/>
              <a:t>02-12-2019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7DB4-221C-4B2B-988D-58B976B62A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8786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7A65-080F-44D7-839A-B5907E54643B}" type="datetimeFigureOut">
              <a:rPr lang="en-IN" smtClean="0"/>
              <a:t>02-12-2019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7DB4-221C-4B2B-988D-58B976B62A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92436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7A65-080F-44D7-839A-B5907E54643B}" type="datetimeFigureOut">
              <a:rPr lang="en-IN" smtClean="0"/>
              <a:t>02-12-2019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7DB4-221C-4B2B-988D-58B976B62A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81758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7A65-080F-44D7-839A-B5907E54643B}" type="datetimeFigureOut">
              <a:rPr lang="en-IN" smtClean="0"/>
              <a:t>02-12-2019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7DB4-221C-4B2B-988D-58B976B62A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70467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7A65-080F-44D7-839A-B5907E54643B}" type="datetimeFigureOut">
              <a:rPr lang="en-IN" smtClean="0"/>
              <a:t>02-12-2019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7DB4-221C-4B2B-988D-58B976B62A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29748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37A65-080F-44D7-839A-B5907E54643B}" type="datetimeFigureOut">
              <a:rPr lang="en-IN" smtClean="0"/>
              <a:t>02-12-2019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77DB4-221C-4B2B-988D-58B976B62A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662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022912"/>
            <a:ext cx="12192000" cy="2387600"/>
          </a:xfrm>
        </p:spPr>
        <p:txBody>
          <a:bodyPr>
            <a:normAutofit fontScale="90000"/>
          </a:bodyPr>
          <a:lstStyle/>
          <a:p>
            <a:r>
              <a:rPr lang="en-IN" b="1" dirty="0"/>
              <a:t>On pi/2 BPSK waveform generation</a:t>
            </a:r>
            <a:br>
              <a:rPr lang="en-IN" b="1" dirty="0"/>
            </a:br>
            <a:br>
              <a:rPr lang="en-IN" dirty="0"/>
            </a:br>
            <a:r>
              <a:rPr lang="en-IN" sz="4400" dirty="0"/>
              <a:t>RP-192403</a:t>
            </a:r>
            <a:br>
              <a:rPr lang="en-IN" dirty="0"/>
            </a:br>
            <a:r>
              <a:rPr lang="en-IN" sz="4400" dirty="0"/>
              <a:t>IITH, Reliance </a:t>
            </a:r>
            <a:r>
              <a:rPr lang="en-IN" sz="4400" dirty="0" err="1"/>
              <a:t>Jio</a:t>
            </a:r>
            <a:r>
              <a:rPr lang="en-IN" sz="4400" dirty="0"/>
              <a:t>, IITM, CEWIT, </a:t>
            </a:r>
            <a:r>
              <a:rPr lang="en-IN" sz="4400" dirty="0" err="1"/>
              <a:t>Tejas</a:t>
            </a:r>
            <a:r>
              <a:rPr lang="en-IN" sz="4400" dirty="0"/>
              <a:t> Networks</a:t>
            </a:r>
          </a:p>
        </p:txBody>
      </p:sp>
    </p:spTree>
    <p:extLst>
      <p:ext uri="{BB962C8B-B14F-4D97-AF65-F5344CB8AC3E}">
        <p14:creationId xmlns:p14="http://schemas.microsoft.com/office/powerpoint/2010/main" val="3111480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5C0E6-7835-4316-8A70-07886D3F6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Background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86313-143B-4E55-8CDF-2728E741C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49000" cy="4351338"/>
          </a:xfrm>
        </p:spPr>
        <p:txBody>
          <a:bodyPr>
            <a:normAutofit lnSpcReduction="10000"/>
          </a:bodyPr>
          <a:lstStyle/>
          <a:p>
            <a:r>
              <a:rPr lang="en-IN" dirty="0"/>
              <a:t>Rel-15 and Rel-16 support pi/2 BPSK transmission in UL</a:t>
            </a:r>
          </a:p>
          <a:p>
            <a:r>
              <a:rPr lang="en-IN" dirty="0"/>
              <a:t>PUSCH supports multiple-port transmission in Rel-15 and Rel-16</a:t>
            </a:r>
          </a:p>
          <a:p>
            <a:r>
              <a:rPr lang="en-IN" dirty="0"/>
              <a:t>Rel-15 uses ZC sequence as DMRS</a:t>
            </a:r>
          </a:p>
          <a:p>
            <a:r>
              <a:rPr lang="en-IN" dirty="0"/>
              <a:t>Rel-16 uses low PAPR pi/2 BPSK based sequences for DMRS</a:t>
            </a:r>
          </a:p>
          <a:p>
            <a:r>
              <a:rPr lang="en-IN" dirty="0"/>
              <a:t>Spectrum shaping/filtering is optional and is described in RAN4 specifications. No mention in RAN1 specifications</a:t>
            </a:r>
          </a:p>
          <a:p>
            <a:r>
              <a:rPr lang="en-IN" b="1" dirty="0"/>
              <a:t>Problem: </a:t>
            </a:r>
          </a:p>
          <a:p>
            <a:pPr lvl="1"/>
            <a:r>
              <a:rPr lang="en-IN" dirty="0"/>
              <a:t>There is UE TX spec ambiguity for PUSCH transmissions for both Rel-15 and Rel-16</a:t>
            </a:r>
          </a:p>
          <a:p>
            <a:pPr lvl="1"/>
            <a:r>
              <a:rPr lang="en-IN" dirty="0"/>
              <a:t>Unless resolved, pi/2 BPSK PUSCH feature remains broken in 3GPP Rel-15 and 16 specifications</a:t>
            </a:r>
          </a:p>
        </p:txBody>
      </p:sp>
    </p:spTree>
    <p:extLst>
      <p:ext uri="{BB962C8B-B14F-4D97-AF65-F5344CB8AC3E}">
        <p14:creationId xmlns:p14="http://schemas.microsoft.com/office/powerpoint/2010/main" val="2142672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7E8D1-DDA1-4B28-9A53-920B4565D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644" y="378078"/>
            <a:ext cx="10515600" cy="1325563"/>
          </a:xfrm>
        </p:spPr>
        <p:txBody>
          <a:bodyPr/>
          <a:lstStyle/>
          <a:p>
            <a:r>
              <a:rPr lang="en-IN" b="1" dirty="0"/>
              <a:t>Typical pi/2 BPSK PUSCH Chain with Filtering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7910A66-262F-4AE0-B71D-EF61C1173907}"/>
              </a:ext>
            </a:extLst>
          </p:cNvPr>
          <p:cNvGrpSpPr/>
          <p:nvPr/>
        </p:nvGrpSpPr>
        <p:grpSpPr>
          <a:xfrm>
            <a:off x="475644" y="2358662"/>
            <a:ext cx="11240711" cy="951054"/>
            <a:chOff x="307911" y="2361314"/>
            <a:chExt cx="11240711" cy="95105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1ED036F-67E6-464C-BCB1-D43E84D8F179}"/>
                </a:ext>
              </a:extLst>
            </p:cNvPr>
            <p:cNvSpPr/>
            <p:nvPr/>
          </p:nvSpPr>
          <p:spPr>
            <a:xfrm>
              <a:off x="307911" y="2361314"/>
              <a:ext cx="1204361" cy="951054"/>
            </a:xfrm>
            <a:prstGeom prst="rect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Binary Data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BA8A0AA8-586C-4192-9373-CEAA8715A5BD}"/>
                    </a:ext>
                  </a:extLst>
                </p:cNvPr>
                <p:cNvSpPr/>
                <p:nvPr/>
              </p:nvSpPr>
              <p:spPr>
                <a:xfrm>
                  <a:off x="1913727" y="2361314"/>
                  <a:ext cx="1311650" cy="951054"/>
                </a:xfrm>
                <a:prstGeom prst="rect">
                  <a:avLst/>
                </a:prstGeom>
                <a:ln w="28575"/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/2</m:t>
                      </m:r>
                    </m:oMath>
                  </a14:m>
                  <a:r>
                    <a:rPr lang="en-US" dirty="0"/>
                    <a:t> BPSK Modulation</a:t>
                  </a:r>
                </a:p>
              </p:txBody>
            </p:sp>
          </mc:Choice>
          <mc:Fallback xmlns="">
            <p:sp>
              <p:nvSpPr>
                <p:cNvPr id="5" name="Rectangle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13727" y="2361314"/>
                  <a:ext cx="1311650" cy="951054"/>
                </a:xfrm>
                <a:prstGeom prst="rect">
                  <a:avLst/>
                </a:prstGeom>
                <a:blipFill>
                  <a:blip r:embed="rId2"/>
                  <a:stretch>
                    <a:fillRect l="-1810" r="-1357"/>
                  </a:stretch>
                </a:blipFill>
                <a:ln w="28575"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796D513-8310-43BC-93C2-AEC279918CC0}"/>
                </a:ext>
              </a:extLst>
            </p:cNvPr>
            <p:cNvSpPr/>
            <p:nvPr/>
          </p:nvSpPr>
          <p:spPr>
            <a:xfrm>
              <a:off x="3519543" y="2361314"/>
              <a:ext cx="1204361" cy="951054"/>
            </a:xfrm>
            <a:prstGeom prst="rect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Filter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C05AF1B-59A1-46B8-BED0-832825D39709}"/>
                </a:ext>
              </a:extLst>
            </p:cNvPr>
            <p:cNvSpPr/>
            <p:nvPr/>
          </p:nvSpPr>
          <p:spPr>
            <a:xfrm>
              <a:off x="5125359" y="2361314"/>
              <a:ext cx="1204361" cy="951054"/>
            </a:xfrm>
            <a:prstGeom prst="rect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DFT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F5EB320-1A61-48E9-A273-3F547494F384}"/>
                </a:ext>
              </a:extLst>
            </p:cNvPr>
            <p:cNvSpPr/>
            <p:nvPr/>
          </p:nvSpPr>
          <p:spPr>
            <a:xfrm>
              <a:off x="6731174" y="2361314"/>
              <a:ext cx="1204361" cy="951054"/>
            </a:xfrm>
            <a:prstGeom prst="rect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Subcarrier Mapping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FAA8C70-E607-4FE7-AE63-BF0EE20F70BD}"/>
                </a:ext>
              </a:extLst>
            </p:cNvPr>
            <p:cNvSpPr/>
            <p:nvPr/>
          </p:nvSpPr>
          <p:spPr>
            <a:xfrm>
              <a:off x="8336990" y="2361314"/>
              <a:ext cx="1204361" cy="951054"/>
            </a:xfrm>
            <a:prstGeom prst="rect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IFFT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9570738-8777-436D-BFC9-7AC10487F84D}"/>
                </a:ext>
              </a:extLst>
            </p:cNvPr>
            <p:cNvSpPr/>
            <p:nvPr/>
          </p:nvSpPr>
          <p:spPr>
            <a:xfrm>
              <a:off x="9942806" y="2361314"/>
              <a:ext cx="1204361" cy="951054"/>
            </a:xfrm>
            <a:prstGeom prst="rect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CP Addition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6E5F6321-A590-4AE1-BD4B-852B005ADD6D}"/>
                </a:ext>
              </a:extLst>
            </p:cNvPr>
            <p:cNvCxnSpPr>
              <a:stCxn id="5" idx="3"/>
              <a:endCxn id="6" idx="1"/>
            </p:cNvCxnSpPr>
            <p:nvPr/>
          </p:nvCxnSpPr>
          <p:spPr>
            <a:xfrm>
              <a:off x="1512272" y="2836841"/>
              <a:ext cx="401455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stealt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D2E45043-AB56-4266-8C32-8502B8CE84CD}"/>
                </a:ext>
              </a:extLst>
            </p:cNvPr>
            <p:cNvCxnSpPr>
              <a:stCxn id="6" idx="3"/>
              <a:endCxn id="7" idx="1"/>
            </p:cNvCxnSpPr>
            <p:nvPr/>
          </p:nvCxnSpPr>
          <p:spPr>
            <a:xfrm>
              <a:off x="3225378" y="2836841"/>
              <a:ext cx="294166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stealt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8E3367B-6145-41EA-B335-3EF6408C38FD}"/>
                </a:ext>
              </a:extLst>
            </p:cNvPr>
            <p:cNvCxnSpPr>
              <a:stCxn id="7" idx="3"/>
              <a:endCxn id="8" idx="1"/>
            </p:cNvCxnSpPr>
            <p:nvPr/>
          </p:nvCxnSpPr>
          <p:spPr>
            <a:xfrm>
              <a:off x="4723904" y="2836841"/>
              <a:ext cx="401455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stealt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A1657B60-EA78-41BD-A7CB-292AA3E4E5C2}"/>
                </a:ext>
              </a:extLst>
            </p:cNvPr>
            <p:cNvCxnSpPr>
              <a:stCxn id="8" idx="3"/>
              <a:endCxn id="9" idx="1"/>
            </p:cNvCxnSpPr>
            <p:nvPr/>
          </p:nvCxnSpPr>
          <p:spPr>
            <a:xfrm>
              <a:off x="6329720" y="2836841"/>
              <a:ext cx="401455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stealt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770DD71E-CF33-42F5-ACB7-0F56A1CB9844}"/>
                </a:ext>
              </a:extLst>
            </p:cNvPr>
            <p:cNvCxnSpPr>
              <a:stCxn id="9" idx="3"/>
              <a:endCxn id="10" idx="1"/>
            </p:cNvCxnSpPr>
            <p:nvPr/>
          </p:nvCxnSpPr>
          <p:spPr>
            <a:xfrm>
              <a:off x="7935536" y="2836841"/>
              <a:ext cx="401455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stealt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BA94B3E6-A738-46E7-86F0-9E1B26A22FA5}"/>
                </a:ext>
              </a:extLst>
            </p:cNvPr>
            <p:cNvCxnSpPr>
              <a:stCxn id="10" idx="3"/>
              <a:endCxn id="11" idx="1"/>
            </p:cNvCxnSpPr>
            <p:nvPr/>
          </p:nvCxnSpPr>
          <p:spPr>
            <a:xfrm>
              <a:off x="9541352" y="2836841"/>
              <a:ext cx="401455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stealt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053AB7AB-F777-41EE-A317-F7C638650F2C}"/>
                </a:ext>
              </a:extLst>
            </p:cNvPr>
            <p:cNvCxnSpPr/>
            <p:nvPr/>
          </p:nvCxnSpPr>
          <p:spPr>
            <a:xfrm>
              <a:off x="11147167" y="2847275"/>
              <a:ext cx="401455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stealt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B2C7313-ACBA-434F-876F-3ABC7287392B}"/>
              </a:ext>
            </a:extLst>
          </p:cNvPr>
          <p:cNvCxnSpPr/>
          <p:nvPr/>
        </p:nvCxnSpPr>
        <p:spPr>
          <a:xfrm flipH="1">
            <a:off x="3254928" y="3309716"/>
            <a:ext cx="432348" cy="16985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051AF46-E478-47AE-960C-03AFCFB545A7}"/>
              </a:ext>
            </a:extLst>
          </p:cNvPr>
          <p:cNvCxnSpPr>
            <a:cxnSpLocks/>
          </p:cNvCxnSpPr>
          <p:nvPr/>
        </p:nvCxnSpPr>
        <p:spPr>
          <a:xfrm>
            <a:off x="4891637" y="3309716"/>
            <a:ext cx="720598" cy="17320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ED80467-9301-4428-AE6E-4655E02D8554}"/>
              </a:ext>
            </a:extLst>
          </p:cNvPr>
          <p:cNvSpPr txBox="1"/>
          <p:nvPr/>
        </p:nvSpPr>
        <p:spPr>
          <a:xfrm>
            <a:off x="2483119" y="5095285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This filter is transparent in the spec; </a:t>
            </a:r>
          </a:p>
          <a:p>
            <a:r>
              <a:rPr lang="en-IN" dirty="0"/>
              <a:t>only spectrum flatness is defined in RAN4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50273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1BB2F-3E01-4590-9AEB-B98F04472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915" y="163789"/>
            <a:ext cx="10515600" cy="1325563"/>
          </a:xfrm>
        </p:spPr>
        <p:txBody>
          <a:bodyPr/>
          <a:lstStyle/>
          <a:p>
            <a:r>
              <a:rPr lang="en-IN" b="1" dirty="0"/>
              <a:t>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55F448-C824-4356-AE86-08ED258C76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914" y="1699788"/>
            <a:ext cx="11745286" cy="5070127"/>
          </a:xfrm>
        </p:spPr>
        <p:txBody>
          <a:bodyPr>
            <a:normAutofit fontScale="92500" lnSpcReduction="20000"/>
          </a:bodyPr>
          <a:lstStyle/>
          <a:p>
            <a:r>
              <a:rPr lang="en-IN" dirty="0"/>
              <a:t>Let </a:t>
            </a:r>
            <a:r>
              <a:rPr lang="en-IN" b="1" dirty="0"/>
              <a:t>f</a:t>
            </a:r>
            <a:r>
              <a:rPr lang="en-IN" dirty="0"/>
              <a:t> be the filter e.g. [0.28  1  0.28] or [1  1]</a:t>
            </a:r>
          </a:p>
          <a:p>
            <a:pPr lvl="1">
              <a:lnSpc>
                <a:spcPct val="110000"/>
              </a:lnSpc>
            </a:pPr>
            <a:r>
              <a:rPr lang="en-IN" dirty="0"/>
              <a:t>The exact filter coefficients are out of spec scope. </a:t>
            </a:r>
          </a:p>
          <a:p>
            <a:pPr>
              <a:lnSpc>
                <a:spcPct val="110000"/>
              </a:lnSpc>
            </a:pPr>
            <a:endParaRPr lang="en-IN" dirty="0"/>
          </a:p>
          <a:p>
            <a:pPr>
              <a:lnSpc>
                <a:spcPct val="110000"/>
              </a:lnSpc>
            </a:pPr>
            <a:r>
              <a:rPr lang="en-IN" dirty="0"/>
              <a:t>Consider 1 PRB transmission of PUSCH i.e., 12 tones</a:t>
            </a:r>
          </a:p>
          <a:p>
            <a:pPr lvl="1">
              <a:lnSpc>
                <a:spcPct val="110000"/>
              </a:lnSpc>
            </a:pPr>
            <a:r>
              <a:rPr lang="en-IN" dirty="0"/>
              <a:t>DMRS length = 6 tones</a:t>
            </a:r>
          </a:p>
          <a:p>
            <a:pPr>
              <a:lnSpc>
                <a:spcPct val="110000"/>
              </a:lnSpc>
            </a:pPr>
            <a:endParaRPr lang="en-IN" dirty="0"/>
          </a:p>
          <a:p>
            <a:pPr>
              <a:lnSpc>
                <a:spcPct val="110000"/>
              </a:lnSpc>
            </a:pPr>
            <a:r>
              <a:rPr lang="en-IN" dirty="0"/>
              <a:t>Spec supports 2-port transmission on port-0 and port-1                                                for PUSCH</a:t>
            </a:r>
          </a:p>
          <a:p>
            <a:endParaRPr lang="en-IN" dirty="0"/>
          </a:p>
          <a:p>
            <a:endParaRPr lang="en-IN" dirty="0"/>
          </a:p>
          <a:p>
            <a:r>
              <a:rPr lang="en-IN" dirty="0"/>
              <a:t>Identical Filter must be used on data and DMRS for correct data detection for all ports</a:t>
            </a:r>
          </a:p>
          <a:p>
            <a:endParaRPr lang="en-IN" dirty="0"/>
          </a:p>
          <a:p>
            <a:endParaRPr lang="en-IN" dirty="0"/>
          </a:p>
          <a:p>
            <a:endParaRPr lang="en-IN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6EC98B-CCA0-4D31-883C-FA2C8123CB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32" t="7892" r="6020" b="5507"/>
          <a:stretch/>
        </p:blipFill>
        <p:spPr>
          <a:xfrm>
            <a:off x="7998300" y="3092899"/>
            <a:ext cx="4193700" cy="228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664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5CED1-66B1-4E74-8746-7CA762AF0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918" y="356736"/>
            <a:ext cx="11543950" cy="1325563"/>
          </a:xfrm>
        </p:spPr>
        <p:txBody>
          <a:bodyPr/>
          <a:lstStyle/>
          <a:p>
            <a:r>
              <a:rPr lang="en-IN" b="1" dirty="0"/>
              <a:t>Illustration of the Problem for length=12 allocation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4F29DF-CEA9-4AAE-B3EC-1068CCD74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918" y="1817236"/>
            <a:ext cx="10515600" cy="4835234"/>
          </a:xfrm>
        </p:spPr>
        <p:txBody>
          <a:bodyPr>
            <a:normAutofit fontScale="85000" lnSpcReduction="20000"/>
          </a:bodyPr>
          <a:lstStyle/>
          <a:p>
            <a:r>
              <a:rPr lang="en-IN" dirty="0"/>
              <a:t>Let </a:t>
            </a:r>
            <a:r>
              <a:rPr lang="en-IN" b="1" dirty="0"/>
              <a:t>F </a:t>
            </a:r>
            <a:r>
              <a:rPr lang="en-IN" dirty="0"/>
              <a:t>be the frequency domain representation of </a:t>
            </a:r>
            <a:r>
              <a:rPr lang="en-IN" b="1" dirty="0"/>
              <a:t>f </a:t>
            </a:r>
          </a:p>
          <a:p>
            <a:pPr lvl="1"/>
            <a:r>
              <a:rPr lang="en-IN" dirty="0"/>
              <a:t>For 1 PRB transmission, length of </a:t>
            </a:r>
            <a:r>
              <a:rPr lang="en-IN" b="1" dirty="0"/>
              <a:t>F</a:t>
            </a:r>
            <a:r>
              <a:rPr lang="en-IN" dirty="0"/>
              <a:t> is 12</a:t>
            </a:r>
          </a:p>
          <a:p>
            <a:pPr lvl="1"/>
            <a:r>
              <a:rPr lang="en-IN" b="1" dirty="0"/>
              <a:t>F = </a:t>
            </a:r>
            <a:r>
              <a:rPr lang="en-IN" dirty="0"/>
              <a:t>[F</a:t>
            </a:r>
            <a:r>
              <a:rPr lang="en-IN" baseline="-25000" dirty="0"/>
              <a:t>0</a:t>
            </a:r>
            <a:r>
              <a:rPr lang="en-IN" dirty="0"/>
              <a:t>, F</a:t>
            </a:r>
            <a:r>
              <a:rPr lang="en-IN" baseline="-25000" dirty="0"/>
              <a:t>1</a:t>
            </a:r>
            <a:r>
              <a:rPr lang="en-IN" dirty="0"/>
              <a:t>, F</a:t>
            </a:r>
            <a:r>
              <a:rPr lang="en-IN" baseline="-25000" dirty="0"/>
              <a:t>2</a:t>
            </a:r>
            <a:r>
              <a:rPr lang="en-IN" dirty="0"/>
              <a:t>, F</a:t>
            </a:r>
            <a:r>
              <a:rPr lang="en-IN" baseline="-25000" dirty="0"/>
              <a:t>3</a:t>
            </a:r>
            <a:r>
              <a:rPr lang="en-IN" dirty="0"/>
              <a:t>, ………, F</a:t>
            </a:r>
            <a:r>
              <a:rPr lang="en-IN" baseline="-25000" dirty="0"/>
              <a:t>11</a:t>
            </a:r>
            <a:r>
              <a:rPr lang="en-IN" dirty="0"/>
              <a:t> ]</a:t>
            </a:r>
          </a:p>
          <a:p>
            <a:pPr lvl="1"/>
            <a:r>
              <a:rPr lang="en-IN" dirty="0"/>
              <a:t>Define </a:t>
            </a:r>
            <a:r>
              <a:rPr lang="en-IN" b="1" dirty="0" err="1"/>
              <a:t>F</a:t>
            </a:r>
            <a:r>
              <a:rPr lang="en-IN" b="1" baseline="-25000" dirty="0" err="1"/>
              <a:t>even</a:t>
            </a:r>
            <a:r>
              <a:rPr lang="en-IN" b="1" baseline="-25000" dirty="0"/>
              <a:t> </a:t>
            </a:r>
            <a:r>
              <a:rPr lang="en-IN" dirty="0"/>
              <a:t>= [F</a:t>
            </a:r>
            <a:r>
              <a:rPr lang="en-IN" baseline="-25000" dirty="0"/>
              <a:t>0</a:t>
            </a:r>
            <a:r>
              <a:rPr lang="en-IN" dirty="0"/>
              <a:t>, F</a:t>
            </a:r>
            <a:r>
              <a:rPr lang="en-IN" baseline="-25000" dirty="0"/>
              <a:t>2</a:t>
            </a:r>
            <a:r>
              <a:rPr lang="en-IN" dirty="0"/>
              <a:t>, F</a:t>
            </a:r>
            <a:r>
              <a:rPr lang="en-IN" baseline="-25000" dirty="0"/>
              <a:t>4</a:t>
            </a:r>
            <a:r>
              <a:rPr lang="en-IN" dirty="0"/>
              <a:t>, F</a:t>
            </a:r>
            <a:r>
              <a:rPr lang="en-IN" baseline="-25000" dirty="0"/>
              <a:t>6,</a:t>
            </a:r>
            <a:r>
              <a:rPr lang="en-IN" dirty="0"/>
              <a:t> F</a:t>
            </a:r>
            <a:r>
              <a:rPr lang="en-IN" baseline="-25000" dirty="0"/>
              <a:t>8</a:t>
            </a:r>
            <a:r>
              <a:rPr lang="en-IN" dirty="0"/>
              <a:t>, F</a:t>
            </a:r>
            <a:r>
              <a:rPr lang="en-IN" baseline="-25000" dirty="0"/>
              <a:t>10</a:t>
            </a:r>
            <a:r>
              <a:rPr lang="en-IN" dirty="0"/>
              <a:t>] and </a:t>
            </a:r>
            <a:r>
              <a:rPr lang="en-IN" b="1" dirty="0" err="1"/>
              <a:t>F</a:t>
            </a:r>
            <a:r>
              <a:rPr lang="en-IN" b="1" baseline="-25000" dirty="0" err="1"/>
              <a:t>odd</a:t>
            </a:r>
            <a:r>
              <a:rPr lang="en-IN" b="1" baseline="-25000" dirty="0"/>
              <a:t> </a:t>
            </a:r>
            <a:r>
              <a:rPr lang="en-IN" dirty="0"/>
              <a:t>= [F</a:t>
            </a:r>
            <a:r>
              <a:rPr lang="en-IN" baseline="-25000" dirty="0"/>
              <a:t>1</a:t>
            </a:r>
            <a:r>
              <a:rPr lang="en-IN" dirty="0"/>
              <a:t>, F</a:t>
            </a:r>
            <a:r>
              <a:rPr lang="en-IN" baseline="-25000" dirty="0"/>
              <a:t>3</a:t>
            </a:r>
            <a:r>
              <a:rPr lang="en-IN" dirty="0"/>
              <a:t>, F</a:t>
            </a:r>
            <a:r>
              <a:rPr lang="en-IN" baseline="-25000" dirty="0"/>
              <a:t>5</a:t>
            </a:r>
            <a:r>
              <a:rPr lang="en-IN" dirty="0"/>
              <a:t>, F</a:t>
            </a:r>
            <a:r>
              <a:rPr lang="en-IN" baseline="-25000" dirty="0"/>
              <a:t>7,</a:t>
            </a:r>
            <a:r>
              <a:rPr lang="en-IN" dirty="0"/>
              <a:t> F</a:t>
            </a:r>
            <a:r>
              <a:rPr lang="en-IN" baseline="-25000" dirty="0"/>
              <a:t>9</a:t>
            </a:r>
            <a:r>
              <a:rPr lang="en-IN" dirty="0"/>
              <a:t>, F</a:t>
            </a:r>
            <a:r>
              <a:rPr lang="en-IN" baseline="-25000" dirty="0"/>
              <a:t>11</a:t>
            </a:r>
            <a:r>
              <a:rPr lang="en-IN" dirty="0"/>
              <a:t>] </a:t>
            </a:r>
          </a:p>
          <a:p>
            <a:endParaRPr lang="en-IN" dirty="0"/>
          </a:p>
          <a:p>
            <a:r>
              <a:rPr lang="en-IN" dirty="0"/>
              <a:t>Data uses </a:t>
            </a:r>
            <a:r>
              <a:rPr lang="en-IN" b="1" dirty="0"/>
              <a:t>F </a:t>
            </a:r>
            <a:r>
              <a:rPr lang="en-IN" dirty="0"/>
              <a:t>on 12 allocated tones</a:t>
            </a:r>
          </a:p>
          <a:p>
            <a:endParaRPr lang="en-IN" dirty="0"/>
          </a:p>
          <a:p>
            <a:r>
              <a:rPr lang="en-IN" dirty="0"/>
              <a:t>DMRS with length=6 on Port-0 transmission may use </a:t>
            </a:r>
            <a:r>
              <a:rPr lang="en-IN" b="1" dirty="0" err="1"/>
              <a:t>F</a:t>
            </a:r>
            <a:r>
              <a:rPr lang="en-IN" b="1" baseline="-25000" dirty="0" err="1"/>
              <a:t>even</a:t>
            </a:r>
            <a:endParaRPr lang="en-IN" b="1" baseline="-25000" dirty="0"/>
          </a:p>
          <a:p>
            <a:endParaRPr lang="en-IN" dirty="0"/>
          </a:p>
          <a:p>
            <a:r>
              <a:rPr lang="en-IN" b="1" dirty="0">
                <a:solidFill>
                  <a:srgbClr val="FF0000"/>
                </a:solidFill>
              </a:rPr>
              <a:t>Question: Should DMRS Port-1 transmission use </a:t>
            </a:r>
            <a:r>
              <a:rPr lang="en-IN" b="1" dirty="0" err="1">
                <a:solidFill>
                  <a:srgbClr val="FF0000"/>
                </a:solidFill>
              </a:rPr>
              <a:t>F</a:t>
            </a:r>
            <a:r>
              <a:rPr lang="en-IN" b="1" baseline="-25000" dirty="0" err="1">
                <a:solidFill>
                  <a:srgbClr val="FF0000"/>
                </a:solidFill>
              </a:rPr>
              <a:t>even</a:t>
            </a:r>
            <a:r>
              <a:rPr lang="en-IN" b="1" baseline="-25000" dirty="0">
                <a:solidFill>
                  <a:srgbClr val="FF0000"/>
                </a:solidFill>
              </a:rPr>
              <a:t> </a:t>
            </a:r>
            <a:r>
              <a:rPr lang="en-IN" b="1" dirty="0">
                <a:solidFill>
                  <a:srgbClr val="FF0000"/>
                </a:solidFill>
              </a:rPr>
              <a:t>or </a:t>
            </a:r>
            <a:r>
              <a:rPr lang="en-IN" b="1" dirty="0" err="1">
                <a:solidFill>
                  <a:srgbClr val="FF0000"/>
                </a:solidFill>
              </a:rPr>
              <a:t>F</a:t>
            </a:r>
            <a:r>
              <a:rPr lang="en-IN" b="1" baseline="-25000" dirty="0" err="1">
                <a:solidFill>
                  <a:srgbClr val="FF0000"/>
                </a:solidFill>
              </a:rPr>
              <a:t>odd</a:t>
            </a:r>
            <a:r>
              <a:rPr lang="en-IN" b="1" baseline="-25000" dirty="0">
                <a:solidFill>
                  <a:srgbClr val="FF0000"/>
                </a:solidFill>
              </a:rPr>
              <a:t> </a:t>
            </a:r>
            <a:r>
              <a:rPr lang="en-IN" b="1" dirty="0">
                <a:solidFill>
                  <a:srgbClr val="FF0000"/>
                </a:solidFill>
              </a:rPr>
              <a:t>???</a:t>
            </a:r>
          </a:p>
          <a:p>
            <a:pPr lvl="1"/>
            <a:r>
              <a:rPr lang="en-IN" dirty="0">
                <a:solidFill>
                  <a:srgbClr val="FF0000"/>
                </a:solidFill>
              </a:rPr>
              <a:t>What if different UE vendors use different filters for port-0 and port-1?</a:t>
            </a:r>
          </a:p>
          <a:p>
            <a:pPr lvl="1"/>
            <a:r>
              <a:rPr lang="en-IN" dirty="0">
                <a:solidFill>
                  <a:srgbClr val="FF0000"/>
                </a:solidFill>
              </a:rPr>
              <a:t>What should gNB receiver do?</a:t>
            </a:r>
          </a:p>
          <a:p>
            <a:endParaRPr lang="en-IN" dirty="0">
              <a:solidFill>
                <a:srgbClr val="FF0000"/>
              </a:solidFill>
            </a:endParaRPr>
          </a:p>
          <a:p>
            <a:r>
              <a:rPr lang="en-IN" b="1" dirty="0">
                <a:solidFill>
                  <a:srgbClr val="00B050"/>
                </a:solidFill>
              </a:rPr>
              <a:t>Spec needs to bring clarity for correct demodulation</a:t>
            </a:r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61245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2946</TotalTime>
  <Words>352</Words>
  <Application>Microsoft Office PowerPoint</Application>
  <PresentationFormat>Widescreen</PresentationFormat>
  <Paragraphs>47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Office Theme</vt:lpstr>
      <vt:lpstr>On pi/2 BPSK waveform generation  RP-192403 IITH, Reliance Jio, IITM, CEWIT, Tejas Networks</vt:lpstr>
      <vt:lpstr>Background </vt:lpstr>
      <vt:lpstr>Typical pi/2 BPSK PUSCH Chain with Filtering</vt:lpstr>
      <vt:lpstr>Principles</vt:lpstr>
      <vt:lpstr>Illustration of the Problem for length=12 allocation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Koteswara Rao</dc:creator>
  <cp:lastModifiedBy>Sai Dhiraj Amuru</cp:lastModifiedBy>
  <cp:revision>368</cp:revision>
  <dcterms:created xsi:type="dcterms:W3CDTF">2019-04-08T08:45:16Z</dcterms:created>
  <dcterms:modified xsi:type="dcterms:W3CDTF">2019-12-02T07:45:09Z</dcterms:modified>
</cp:coreProperties>
</file>