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3"/>
  </p:notesMasterIdLst>
  <p:handoutMasterIdLst>
    <p:handoutMasterId r:id="rId14"/>
  </p:handoutMasterIdLst>
  <p:sldIdLst>
    <p:sldId id="362" r:id="rId2"/>
    <p:sldId id="383" r:id="rId3"/>
    <p:sldId id="386" r:id="rId4"/>
    <p:sldId id="387" r:id="rId5"/>
    <p:sldId id="388" r:id="rId6"/>
    <p:sldId id="389" r:id="rId7"/>
    <p:sldId id="379" r:id="rId8"/>
    <p:sldId id="380" r:id="rId9"/>
    <p:sldId id="382" r:id="rId10"/>
    <p:sldId id="378" r:id="rId11"/>
    <p:sldId id="381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63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DD4D1BA4-21DB-475C-9C62-A7089F1D69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D3D413DA-8365-4518-A521-FB1D3C17C8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C5230B2-FCA4-47DF-9EEB-F1A758954A1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05870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xmlns="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980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TSG RAN#85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5/Docs/SP-190600.zip" TargetMode="External"/><Relationship Id="rId7" Type="http://schemas.openxmlformats.org/officeDocument/2006/relationships/hyperlink" Target="https://www.3gpp.org/ftp/tsg_sa/TSG_SA/TSGS_85/Docs/SP-190721.zip" TargetMode="External"/><Relationship Id="rId2" Type="http://schemas.openxmlformats.org/officeDocument/2006/relationships/hyperlink" Target="https://www.3gpp.org/ftp/tsg_sa/TSG_SA/TSGS_85/Docs/SP-19088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85/Docs/SP-190717.zip" TargetMode="External"/><Relationship Id="rId5" Type="http://schemas.openxmlformats.org/officeDocument/2006/relationships/hyperlink" Target="https://www.3gpp.org/ftp/tsg_sa/TSG_SA/TSGS_85/Docs/SP-190637.zip" TargetMode="External"/><Relationship Id="rId4" Type="http://schemas.openxmlformats.org/officeDocument/2006/relationships/hyperlink" Target="https://www.3gpp.org/ftp/tsg_sa/TSG_SA/TSGS_85/Docs/SP-190715.zip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georg.mayer@huawei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4/Docs/SP-190394.zip" TargetMode="External"/><Relationship Id="rId2" Type="http://schemas.openxmlformats.org/officeDocument/2006/relationships/hyperlink" Target="http://www.3gpp.org/ftp/tsg_sa/TSG_SA/TSGS_80/Docs/SP-180581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s://www.3gpp.org/ftp/tsg_sa/TSG_SA/TSGS_84/Docs/SP-190511.zip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5/Docs/SP-190843.zip" TargetMode="External"/><Relationship Id="rId2" Type="http://schemas.openxmlformats.org/officeDocument/2006/relationships/hyperlink" Target="https://www.3gpp.org/ftp/tsg_sa/TSG_SA/TSGS_85/Docs/SP-19084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85/Docs/SP-190842.zip" TargetMode="External"/><Relationship Id="rId5" Type="http://schemas.openxmlformats.org/officeDocument/2006/relationships/hyperlink" Target="https://www.3gpp.org/ftp/tsg_sa/TSG_SA/TSGS_85/Docs/SP-190675.zip" TargetMode="External"/><Relationship Id="rId4" Type="http://schemas.openxmlformats.org/officeDocument/2006/relationships/hyperlink" Target="https://www.3gpp.org/ftp/tsg_sa/TSG_SA/TSGS_85/Docs/SP-190844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887413" y="2324558"/>
            <a:ext cx="10874183" cy="216079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TSG SA Chair’s Report to TSG RAN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xmlns="" id="{65109CE4-3B5E-4CA5-887C-00ECE79A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 smtClean="0"/>
              <a:t>Georg Mayer</a:t>
            </a:r>
            <a:br>
              <a:rPr lang="en-GB" altLang="en-US" dirty="0" smtClean="0"/>
            </a:br>
            <a:r>
              <a:rPr lang="en-GB" altLang="en-US" dirty="0" smtClean="0"/>
              <a:t>3GPP TSG SA Chairman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5563"/>
            <a:ext cx="96377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91519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91519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 Meeting 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#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85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en-GB" altLang="en-US" sz="1200" b="1" dirty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RP-192294</a:t>
            </a:r>
            <a:endParaRPr lang="en-US" altLang="en-US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16-20 September 2019, Newport Beach, USA	</a:t>
            </a:r>
            <a:r>
              <a:rPr lang="en-GB" altLang="en-US" sz="12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was RP-191626</a:t>
            </a:r>
            <a:r>
              <a:rPr lang="en-GB" altLang="en-US" sz="1200" b="1" dirty="0" smtClean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ome more SA </a:t>
            </a:r>
            <a:r>
              <a:rPr lang="en-US" dirty="0" err="1" smtClean="0"/>
              <a:t>tdocs</a:t>
            </a:r>
            <a:r>
              <a:rPr lang="en-US" dirty="0" smtClean="0"/>
              <a:t> 4 Your Attention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66700" indent="-266700"/>
            <a:r>
              <a:rPr lang="en-US" sz="1800" dirty="0" smtClean="0"/>
              <a:t>SA1 Report </a:t>
            </a:r>
            <a:r>
              <a:rPr lang="en-US" sz="1800" dirty="0"/>
              <a:t>– </a:t>
            </a:r>
            <a:r>
              <a:rPr lang="en-US" sz="1800" dirty="0">
                <a:hlinkClick r:id="rId2"/>
              </a:rPr>
              <a:t>https</a:t>
            </a:r>
            <a:r>
              <a:rPr lang="en-US" sz="1800">
                <a:hlinkClick r:id="rId2"/>
              </a:rPr>
              <a:t>://</a:t>
            </a:r>
            <a:r>
              <a:rPr lang="en-US" sz="1800" smtClean="0">
                <a:hlinkClick r:id="rId2"/>
              </a:rPr>
              <a:t>www.3gpp.org/ftp/tsg_sa/TSG_SA/TSGS_85/Docs/SP-190882.zip</a:t>
            </a:r>
            <a:r>
              <a:rPr lang="en-US" sz="1800" smtClean="0"/>
              <a:t>  </a:t>
            </a:r>
            <a:endParaRPr lang="en-US" sz="1800" dirty="0" smtClean="0"/>
          </a:p>
          <a:p>
            <a:pPr marL="266700" indent="-266700"/>
            <a:r>
              <a:rPr lang="en-US" sz="1800" dirty="0" smtClean="0"/>
              <a:t>SA2 Report </a:t>
            </a:r>
            <a:r>
              <a:rPr lang="en-US" sz="1800" dirty="0"/>
              <a:t>– </a:t>
            </a:r>
            <a:r>
              <a:rPr lang="en-US" sz="1800" dirty="0">
                <a:hlinkClick r:id="rId3"/>
              </a:rPr>
              <a:t>https://</a:t>
            </a:r>
            <a:r>
              <a:rPr lang="en-US" sz="1800" dirty="0" smtClean="0">
                <a:hlinkClick r:id="rId3"/>
              </a:rPr>
              <a:t>www.3gpp.org/ftp/tsg_sa/TSG_SA/TSGS_85/Docs/SP-190600.zip</a:t>
            </a:r>
            <a:r>
              <a:rPr lang="en-US" sz="1800" dirty="0" smtClean="0"/>
              <a:t> 	</a:t>
            </a:r>
          </a:p>
          <a:p>
            <a:pPr marL="266700" indent="-266700"/>
            <a:r>
              <a:rPr lang="en-US" sz="1800" dirty="0" smtClean="0"/>
              <a:t>SA3 Report </a:t>
            </a:r>
            <a:r>
              <a:rPr lang="en-US" sz="1800" dirty="0"/>
              <a:t>– </a:t>
            </a:r>
            <a:r>
              <a:rPr lang="en-US" sz="1800" dirty="0">
                <a:hlinkClick r:id="rId4"/>
              </a:rPr>
              <a:t>https://</a:t>
            </a:r>
            <a:r>
              <a:rPr lang="en-US" sz="1800" dirty="0" smtClean="0">
                <a:hlinkClick r:id="rId4"/>
              </a:rPr>
              <a:t>www.3gpp.org/ftp/tsg_sa/TSG_SA/TSGS_85/Docs/SP-190715.zip</a:t>
            </a:r>
            <a:r>
              <a:rPr lang="en-US" sz="1800" dirty="0" smtClean="0"/>
              <a:t> </a:t>
            </a:r>
          </a:p>
          <a:p>
            <a:pPr marL="266700" indent="-266700"/>
            <a:r>
              <a:rPr lang="en-US" sz="1800" dirty="0" smtClean="0"/>
              <a:t>SA4 Report </a:t>
            </a:r>
            <a:r>
              <a:rPr lang="en-US" sz="1800" dirty="0"/>
              <a:t>– </a:t>
            </a:r>
            <a:r>
              <a:rPr lang="en-US" sz="1800" dirty="0">
                <a:hlinkClick r:id="rId5"/>
              </a:rPr>
              <a:t>https://</a:t>
            </a:r>
            <a:r>
              <a:rPr lang="en-US" sz="1800" dirty="0" smtClean="0">
                <a:hlinkClick r:id="rId5"/>
              </a:rPr>
              <a:t>www.3gpp.org/ftp/tsg_sa/TSG_SA/TSGS_85/Docs/SP-190637.zip</a:t>
            </a:r>
            <a:r>
              <a:rPr lang="en-US" sz="1800" dirty="0" smtClean="0"/>
              <a:t> </a:t>
            </a:r>
          </a:p>
          <a:p>
            <a:pPr marL="266700" indent="-266700"/>
            <a:r>
              <a:rPr lang="en-US" sz="1800" dirty="0" smtClean="0"/>
              <a:t>SA5 Report </a:t>
            </a:r>
            <a:r>
              <a:rPr lang="en-US" sz="1800" dirty="0"/>
              <a:t>– </a:t>
            </a:r>
            <a:r>
              <a:rPr lang="en-US" sz="1800" dirty="0">
                <a:hlinkClick r:id="rId6"/>
              </a:rPr>
              <a:t>https://</a:t>
            </a:r>
            <a:r>
              <a:rPr lang="en-US" sz="1800" dirty="0" smtClean="0">
                <a:hlinkClick r:id="rId6"/>
              </a:rPr>
              <a:t>www.3gpp.org/ftp/tsg_sa/TSG_SA/TSGS_85/Docs/SP-190717.zip</a:t>
            </a:r>
            <a:r>
              <a:rPr lang="en-US" sz="1800" dirty="0" smtClean="0"/>
              <a:t> </a:t>
            </a:r>
          </a:p>
          <a:p>
            <a:pPr marL="266700" indent="-266700"/>
            <a:r>
              <a:rPr lang="en-US" sz="1800" dirty="0" smtClean="0"/>
              <a:t>SA6 Report </a:t>
            </a:r>
            <a:r>
              <a:rPr lang="en-US" sz="1800" dirty="0"/>
              <a:t>– </a:t>
            </a:r>
            <a:r>
              <a:rPr lang="en-US" sz="1800" dirty="0">
                <a:hlinkClick r:id="rId7"/>
              </a:rPr>
              <a:t>https://</a:t>
            </a:r>
            <a:r>
              <a:rPr lang="en-US" sz="1800" dirty="0" smtClean="0">
                <a:hlinkClick r:id="rId7"/>
              </a:rPr>
              <a:t>www.3gpp.org/ftp/tsg_sa/TSG_SA/TSGS_85/Docs/SP-190721.zip</a:t>
            </a:r>
            <a:r>
              <a:rPr lang="en-US" sz="1800" dirty="0" smtClean="0"/>
              <a:t> </a:t>
            </a:r>
          </a:p>
          <a:p>
            <a:pPr marL="266700" indent="-266700"/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8944396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Georg Mayer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3GPP SA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mail: </a:t>
            </a:r>
            <a:r>
              <a:rPr lang="en-US" altLang="en-US" sz="1600" smtClean="0">
                <a:hlinkClick r:id="rId2"/>
              </a:rPr>
              <a:t>georg.mayer@huawei.com</a:t>
            </a:r>
            <a:r>
              <a:rPr lang="en-US" altLang="en-US" sz="1600" smtClean="0"/>
              <a:t>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phone: +43 699 1900 5758</a:t>
            </a:r>
          </a:p>
          <a:p>
            <a:pPr marL="0" indent="0">
              <a:buFontTx/>
              <a:buNone/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546037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/>
          <p:cNvCxnSpPr/>
          <p:nvPr/>
        </p:nvCxnSpPr>
        <p:spPr>
          <a:xfrm flipH="1">
            <a:off x="1677988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668588" y="2546350"/>
            <a:ext cx="33337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657600" y="2546350"/>
            <a:ext cx="33338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4646613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5635625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6624638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7613650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8637588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9591675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20638" y="371475"/>
            <a:ext cx="10958512" cy="1325563"/>
          </a:xfrm>
        </p:spPr>
        <p:txBody>
          <a:bodyPr/>
          <a:lstStyle/>
          <a:p>
            <a:r>
              <a:rPr lang="en-US" altLang="en-US" smtClean="0"/>
              <a:t>Current Release Schedule Overview (SA/CT)</a:t>
            </a:r>
          </a:p>
        </p:txBody>
      </p:sp>
      <p:sp>
        <p:nvSpPr>
          <p:cNvPr id="10252" name="TextBox 7"/>
          <p:cNvSpPr txBox="1">
            <a:spLocks noChangeArrowheads="1"/>
          </p:cNvSpPr>
          <p:nvPr/>
        </p:nvSpPr>
        <p:spPr bwMode="auto">
          <a:xfrm>
            <a:off x="1277938" y="2022475"/>
            <a:ext cx="869950" cy="523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400" dirty="0" smtClean="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400" dirty="0" smtClean="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/>
          <p:cNvSpPr txBox="1">
            <a:spLocks noChangeArrowheads="1"/>
          </p:cNvSpPr>
          <p:nvPr/>
        </p:nvSpPr>
        <p:spPr bwMode="auto">
          <a:xfrm>
            <a:off x="2270125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/>
          <p:cNvSpPr txBox="1">
            <a:spLocks noChangeArrowheads="1"/>
          </p:cNvSpPr>
          <p:nvPr/>
        </p:nvSpPr>
        <p:spPr bwMode="auto">
          <a:xfrm>
            <a:off x="3262313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/>
          <p:cNvSpPr txBox="1">
            <a:spLocks noChangeArrowheads="1"/>
          </p:cNvSpPr>
          <p:nvPr/>
        </p:nvSpPr>
        <p:spPr bwMode="auto">
          <a:xfrm>
            <a:off x="4254500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/>
          <p:cNvSpPr txBox="1">
            <a:spLocks noChangeArrowheads="1"/>
          </p:cNvSpPr>
          <p:nvPr/>
        </p:nvSpPr>
        <p:spPr bwMode="auto">
          <a:xfrm>
            <a:off x="5246688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/>
          <p:cNvSpPr txBox="1">
            <a:spLocks noChangeArrowheads="1"/>
          </p:cNvSpPr>
          <p:nvPr/>
        </p:nvSpPr>
        <p:spPr bwMode="auto">
          <a:xfrm>
            <a:off x="6238875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7229475" y="202247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8221663" y="2022475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277938" y="2671763"/>
            <a:ext cx="825500" cy="80486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254500" y="2671763"/>
            <a:ext cx="823913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246688" y="2671763"/>
            <a:ext cx="823912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262313" y="4560888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1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230938" y="4560888"/>
            <a:ext cx="823912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80513" y="4560888"/>
            <a:ext cx="823912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270125" y="4560888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~ 80%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9213850" y="202247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2270125" y="366553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RAN/SA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277938" y="3665538"/>
            <a:ext cx="825500" cy="8032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17463" y="4559300"/>
            <a:ext cx="10366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Rel-17  </a:t>
            </a:r>
            <a:br>
              <a:rPr lang="en-US" altLang="en-US" sz="1200">
                <a:latin typeface="Arial" panose="020B0604020202020204" pitchFamily="34" charset="0"/>
              </a:rPr>
            </a:br>
            <a:r>
              <a:rPr lang="en-US" altLang="en-US" sz="1200">
                <a:latin typeface="Arial" panose="020B0604020202020204" pitchFamily="34" charset="0"/>
              </a:rPr>
              <a:t>Schedule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(preliminary)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262313" y="366553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timeline</a:t>
            </a:r>
          </a:p>
          <a:p>
            <a:pPr algn="ctr">
              <a:defRPr/>
            </a:pPr>
            <a:r>
              <a:rPr lang="en-US" sz="1200" dirty="0"/>
              <a:t>fix</a:t>
            </a:r>
          </a:p>
        </p:txBody>
      </p:sp>
      <p:sp>
        <p:nvSpPr>
          <p:cNvPr id="8224" name="TextBox 32"/>
          <p:cNvSpPr txBox="1">
            <a:spLocks noChangeArrowheads="1"/>
          </p:cNvSpPr>
          <p:nvPr/>
        </p:nvSpPr>
        <p:spPr bwMode="auto">
          <a:xfrm>
            <a:off x="17463" y="2767013"/>
            <a:ext cx="866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Rel-16 </a:t>
            </a:r>
            <a:br>
              <a:rPr lang="en-US" altLang="en-US" sz="1200">
                <a:latin typeface="Arial" panose="020B0604020202020204" pitchFamily="34" charset="0"/>
              </a:rPr>
            </a:br>
            <a:r>
              <a:rPr lang="en-US" altLang="en-US" sz="1200">
                <a:latin typeface="Arial" panose="020B0604020202020204" pitchFamily="34" charset="0"/>
              </a:rPr>
              <a:t>Schedule 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497263" y="5621338"/>
            <a:ext cx="1392237" cy="8048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R18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Initial input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17463" y="5672138"/>
            <a:ext cx="9001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/>
          <p:cNvCxnSpPr>
            <a:stCxn id="32" idx="3"/>
            <a:endCxn id="25" idx="0"/>
          </p:cNvCxnSpPr>
          <p:nvPr/>
        </p:nvCxnSpPr>
        <p:spPr>
          <a:xfrm>
            <a:off x="4087813" y="4067175"/>
            <a:ext cx="2554287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>
            <a:stCxn id="32" idx="3"/>
            <a:endCxn id="26" idx="0"/>
          </p:cNvCxnSpPr>
          <p:nvPr/>
        </p:nvCxnSpPr>
        <p:spPr>
          <a:xfrm>
            <a:off x="4087813" y="4067175"/>
            <a:ext cx="5503862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/>
          <p:cNvCxnSpPr>
            <a:stCxn id="32" idx="3"/>
            <a:endCxn id="59" idx="0"/>
          </p:cNvCxnSpPr>
          <p:nvPr/>
        </p:nvCxnSpPr>
        <p:spPr>
          <a:xfrm>
            <a:off x="4087813" y="4067175"/>
            <a:ext cx="6456362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0" name="TextBox 61"/>
          <p:cNvSpPr txBox="1">
            <a:spLocks noChangeArrowheads="1"/>
          </p:cNvSpPr>
          <p:nvPr/>
        </p:nvSpPr>
        <p:spPr bwMode="auto">
          <a:xfrm>
            <a:off x="17463" y="3752850"/>
            <a:ext cx="779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Rel-17 </a:t>
            </a:r>
            <a:br>
              <a:rPr lang="en-US" altLang="en-US" sz="1200">
                <a:latin typeface="Arial" panose="020B0604020202020204" pitchFamily="34" charset="0"/>
              </a:rPr>
            </a:br>
            <a:r>
              <a:rPr lang="en-US" altLang="en-US" sz="1200">
                <a:latin typeface="Arial" panose="020B0604020202020204" pitchFamily="34" charset="0"/>
              </a:rPr>
              <a:t>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25650" y="2886075"/>
            <a:ext cx="1020763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exceptions</a:t>
            </a:r>
            <a:endParaRPr lang="en-US" sz="2400" dirty="0"/>
          </a:p>
        </p:txBody>
      </p:sp>
      <p:sp>
        <p:nvSpPr>
          <p:cNvPr id="41" name="Rounded Rectangle 40"/>
          <p:cNvSpPr/>
          <p:nvPr/>
        </p:nvSpPr>
        <p:spPr>
          <a:xfrm>
            <a:off x="1074738" y="4560888"/>
            <a:ext cx="1135062" cy="8032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start/ ongoing:</a:t>
            </a:r>
          </a:p>
          <a:p>
            <a:pPr algn="ctr">
              <a:defRPr/>
            </a:pPr>
            <a:r>
              <a:rPr lang="en-US" sz="1200" dirty="0"/>
              <a:t>S1 normative</a:t>
            </a:r>
          </a:p>
          <a:p>
            <a:pPr algn="ctr">
              <a:defRPr/>
            </a:pPr>
            <a:r>
              <a:rPr lang="en-US" sz="1200" dirty="0"/>
              <a:t>S2 studies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0604500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/>
          <p:cNvSpPr txBox="1">
            <a:spLocks noChangeArrowheads="1"/>
          </p:cNvSpPr>
          <p:nvPr/>
        </p:nvSpPr>
        <p:spPr bwMode="auto">
          <a:xfrm>
            <a:off x="10226675" y="202247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Q3/2021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0131425" y="4560888"/>
            <a:ext cx="825500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8236" name="TextBox 2"/>
          <p:cNvSpPr txBox="1">
            <a:spLocks noChangeArrowheads="1"/>
          </p:cNvSpPr>
          <p:nvPr/>
        </p:nvSpPr>
        <p:spPr bwMode="auto">
          <a:xfrm rot="-1208279">
            <a:off x="2392363" y="1741488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9/19</a:t>
            </a:r>
          </a:p>
        </p:txBody>
      </p:sp>
      <p:sp>
        <p:nvSpPr>
          <p:cNvPr id="8237" name="TextBox 44"/>
          <p:cNvSpPr txBox="1">
            <a:spLocks noChangeArrowheads="1"/>
          </p:cNvSpPr>
          <p:nvPr/>
        </p:nvSpPr>
        <p:spPr bwMode="auto">
          <a:xfrm rot="-1208279">
            <a:off x="3341688" y="1752600"/>
            <a:ext cx="631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12/19</a:t>
            </a:r>
          </a:p>
        </p:txBody>
      </p:sp>
      <p:sp>
        <p:nvSpPr>
          <p:cNvPr id="8238" name="TextBox 53"/>
          <p:cNvSpPr txBox="1">
            <a:spLocks noChangeArrowheads="1"/>
          </p:cNvSpPr>
          <p:nvPr/>
        </p:nvSpPr>
        <p:spPr bwMode="auto">
          <a:xfrm rot="-1208279">
            <a:off x="4498975" y="1751013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3/20</a:t>
            </a:r>
          </a:p>
        </p:txBody>
      </p:sp>
      <p:sp>
        <p:nvSpPr>
          <p:cNvPr id="8239" name="TextBox 55"/>
          <p:cNvSpPr txBox="1">
            <a:spLocks noChangeArrowheads="1"/>
          </p:cNvSpPr>
          <p:nvPr/>
        </p:nvSpPr>
        <p:spPr bwMode="auto">
          <a:xfrm rot="-1208279">
            <a:off x="5497513" y="1762125"/>
            <a:ext cx="5318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6/20</a:t>
            </a:r>
          </a:p>
        </p:txBody>
      </p:sp>
      <p:sp>
        <p:nvSpPr>
          <p:cNvPr id="8240" name="TextBox 59"/>
          <p:cNvSpPr txBox="1">
            <a:spLocks noChangeArrowheads="1"/>
          </p:cNvSpPr>
          <p:nvPr/>
        </p:nvSpPr>
        <p:spPr bwMode="auto">
          <a:xfrm rot="-1208279">
            <a:off x="6361113" y="1738313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9/20</a:t>
            </a:r>
          </a:p>
        </p:txBody>
      </p:sp>
      <p:sp>
        <p:nvSpPr>
          <p:cNvPr id="8241" name="TextBox 60"/>
          <p:cNvSpPr txBox="1">
            <a:spLocks noChangeArrowheads="1"/>
          </p:cNvSpPr>
          <p:nvPr/>
        </p:nvSpPr>
        <p:spPr bwMode="auto">
          <a:xfrm rot="-1208279">
            <a:off x="7335838" y="1800225"/>
            <a:ext cx="631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12/20</a:t>
            </a:r>
          </a:p>
        </p:txBody>
      </p:sp>
      <p:sp>
        <p:nvSpPr>
          <p:cNvPr id="8242" name="TextBox 61"/>
          <p:cNvSpPr txBox="1">
            <a:spLocks noChangeArrowheads="1"/>
          </p:cNvSpPr>
          <p:nvPr/>
        </p:nvSpPr>
        <p:spPr bwMode="auto">
          <a:xfrm rot="-1208279">
            <a:off x="8467725" y="1747838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3/21</a:t>
            </a:r>
          </a:p>
        </p:txBody>
      </p:sp>
      <p:sp>
        <p:nvSpPr>
          <p:cNvPr id="8243" name="TextBox 62"/>
          <p:cNvSpPr txBox="1">
            <a:spLocks noChangeArrowheads="1"/>
          </p:cNvSpPr>
          <p:nvPr/>
        </p:nvSpPr>
        <p:spPr bwMode="auto">
          <a:xfrm rot="-1208279">
            <a:off x="10414000" y="1770063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9/21</a:t>
            </a:r>
          </a:p>
        </p:txBody>
      </p:sp>
      <p:sp>
        <p:nvSpPr>
          <p:cNvPr id="8244" name="TextBox 64"/>
          <p:cNvSpPr txBox="1">
            <a:spLocks noChangeArrowheads="1"/>
          </p:cNvSpPr>
          <p:nvPr/>
        </p:nvSpPr>
        <p:spPr bwMode="auto">
          <a:xfrm rot="-1208279">
            <a:off x="9429750" y="1762125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6/21</a:t>
            </a:r>
          </a:p>
        </p:txBody>
      </p:sp>
      <p:sp>
        <p:nvSpPr>
          <p:cNvPr id="8245" name="TextBox 65"/>
          <p:cNvSpPr txBox="1">
            <a:spLocks noChangeArrowheads="1"/>
          </p:cNvSpPr>
          <p:nvPr/>
        </p:nvSpPr>
        <p:spPr bwMode="auto">
          <a:xfrm rot="-1208279">
            <a:off x="1522413" y="1779588"/>
            <a:ext cx="5318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6/19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11625263" y="2555875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11247438" y="2032000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-1208279">
            <a:off x="11385550" y="1779588"/>
            <a:ext cx="6318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12/21</a:t>
            </a:r>
          </a:p>
        </p:txBody>
      </p:sp>
    </p:spTree>
    <p:extLst>
      <p:ext uri="{BB962C8B-B14F-4D97-AF65-F5344CB8AC3E}">
        <p14:creationId xmlns:p14="http://schemas.microsoft.com/office/powerpoint/2010/main" val="223391269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1175" y="3492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R17 </a:t>
            </a:r>
            <a:r>
              <a:rPr lang="en-US" altLang="en-US" dirty="0" err="1" smtClean="0"/>
              <a:t>Prio</a:t>
            </a:r>
            <a:r>
              <a:rPr lang="en-US" altLang="en-US" dirty="0" smtClean="0"/>
              <a:t>: Working Assumptions 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30175" y="1790700"/>
            <a:ext cx="11947525" cy="4351338"/>
          </a:xfrm>
        </p:spPr>
        <p:txBody>
          <a:bodyPr/>
          <a:lstStyle/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The following list is taken as the current working assumption.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Green items are </a:t>
            </a:r>
            <a:r>
              <a:rPr lang="en-US" altLang="en-US" sz="2000" b="1" i="1" dirty="0" smtClean="0"/>
              <a:t>in</a:t>
            </a:r>
            <a:r>
              <a:rPr lang="en-US" altLang="en-US" sz="2000" dirty="0" smtClean="0"/>
              <a:t>. Yellow items are </a:t>
            </a:r>
            <a:r>
              <a:rPr lang="en-US" altLang="en-US" sz="2000" b="1" i="1" dirty="0" smtClean="0"/>
              <a:t>maybe</a:t>
            </a:r>
            <a:r>
              <a:rPr lang="en-US" altLang="en-US" sz="2000" dirty="0" smtClean="0"/>
              <a:t>. Red items are </a:t>
            </a:r>
            <a:r>
              <a:rPr lang="en-US" altLang="en-US" sz="2000" b="1" i="1" dirty="0" smtClean="0"/>
              <a:t>out</a:t>
            </a:r>
            <a:r>
              <a:rPr lang="en-US" altLang="en-US" sz="2000" dirty="0" smtClean="0"/>
              <a:t>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/>
              <a:t>out</a:t>
            </a:r>
            <a:r>
              <a:rPr lang="en-US" altLang="en-US" sz="2000" dirty="0" smtClean="0"/>
              <a:t> will not be progressed in Rel-17 by SA2.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can be worked on in Q4 by SA2. </a:t>
            </a:r>
            <a:endParaRPr lang="en-US" altLang="en-US" sz="2000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/>
              <a:t>maybe</a:t>
            </a:r>
            <a:r>
              <a:rPr lang="en-US" altLang="en-US" sz="2000" dirty="0" smtClean="0"/>
              <a:t> should not be worked on in Q4 by SA2.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Planning will be done based on max 3 TUs per item per SA2 meeting. This doesn’t preclude that SA2 could assign more than 3 TUs at a specific meeting due to available time, starting from SA#85.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/>
              <a:t> </a:t>
            </a:r>
            <a:r>
              <a:rPr lang="en-US" altLang="en-US" sz="2000" b="1" i="1" dirty="0" smtClean="0"/>
              <a:t>in</a:t>
            </a:r>
            <a:r>
              <a:rPr lang="en-US" altLang="en-US" sz="2000" dirty="0" smtClean="0"/>
              <a:t> &amp; </a:t>
            </a:r>
            <a:r>
              <a:rPr lang="en-US" altLang="en-US" sz="2000" b="1" i="1" dirty="0"/>
              <a:t>maybe</a:t>
            </a:r>
            <a:r>
              <a:rPr lang="en-US" altLang="en-US" sz="2000" dirty="0" smtClean="0"/>
              <a:t> items should be broken down into work tasks by SA2 in Q4. Each work task should be in the form of a headline + an assigned TU estimation.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SA2 will NOT do any down-scoping of any items in Q4.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SA#86 will prioritize the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work tasks until sufficient TUs are freed to cover all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items in R17. If more TUs are freed (or more time is available) then SA#86 will select the work tasks of </a:t>
            </a:r>
            <a:r>
              <a:rPr lang="en-US" altLang="en-US" sz="2000" b="1" i="1" dirty="0" smtClean="0"/>
              <a:t>maybe</a:t>
            </a:r>
            <a:r>
              <a:rPr lang="en-US" altLang="en-US" sz="2000" dirty="0" smtClean="0"/>
              <a:t> items.</a:t>
            </a:r>
            <a:endParaRPr lang="en-US" altLang="en-US" sz="20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altLang="en-US" sz="2000" dirty="0"/>
          </a:p>
          <a:p>
            <a:pPr marL="539750" indent="-539750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  <a:p>
            <a:pPr marL="804863" lvl="1" indent="-265113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060266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 SA#85 Prioritized Items List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100138" y="1747838"/>
            <a:ext cx="8763000" cy="2922587"/>
            <a:chOff x="693" y="1101"/>
            <a:chExt cx="5520" cy="1841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693" y="1101"/>
              <a:ext cx="5516" cy="1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713" y="1271"/>
              <a:ext cx="496" cy="163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837" y="1112"/>
              <a:ext cx="587" cy="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Acronym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1484" y="1112"/>
              <a:ext cx="411" cy="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Name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904" y="1281"/>
              <a:ext cx="429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enh_EC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1481" y="1281"/>
              <a:ext cx="260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enhancement of support for Edge Computing in 5GC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5921" y="1281"/>
              <a:ext cx="15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946" y="1430"/>
              <a:ext cx="338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eNPN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1481" y="1430"/>
              <a:ext cx="213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enhanced support of Non-Public Networks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5921" y="1430"/>
              <a:ext cx="15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946" y="1578"/>
              <a:ext cx="34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5MBS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1481" y="1578"/>
              <a:ext cx="3178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Architectural enhancements for 5G multicast-broadcast services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5921" y="1578"/>
              <a:ext cx="15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865" y="1726"/>
              <a:ext cx="513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eNA_Ph2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1481" y="1726"/>
              <a:ext cx="250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Enablers for Network Automation for 5G - phase 2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5921" y="1726"/>
              <a:ext cx="15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855" y="1875"/>
              <a:ext cx="541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5G_ProSe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1481" y="1875"/>
              <a:ext cx="2727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System enhancement for Proximity based Services in 5GS 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5921" y="1875"/>
              <a:ext cx="15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872" y="2023"/>
              <a:ext cx="499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eNS_Ph2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1481" y="2023"/>
              <a:ext cx="2043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Enhancement of Network Slicing Phase 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5921" y="2023"/>
              <a:ext cx="15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992" y="2171"/>
              <a:ext cx="243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IIoT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1481" y="2171"/>
              <a:ext cx="3104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Enhanced support of Industrial IoT - TSC/URLLC enhancements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5921" y="2171"/>
              <a:ext cx="15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915" y="2320"/>
              <a:ext cx="41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5G_AIS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1481" y="2320"/>
              <a:ext cx="2918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 System Enhancement for Advanced Interactive Services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5921" y="2320"/>
              <a:ext cx="15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907" y="2468"/>
              <a:ext cx="429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MUSIM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1481" y="2468"/>
              <a:ext cx="1607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Support for Multi-USIM Devices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5921" y="2468"/>
              <a:ext cx="15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770" y="2616"/>
              <a:ext cx="714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5GSAT_ARCH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1481" y="2616"/>
              <a:ext cx="1853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Integration of Satellite in 5G Systems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5921" y="2616"/>
              <a:ext cx="15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753" y="2765"/>
              <a:ext cx="756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eV2XARC_Ph2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1481" y="2765"/>
              <a:ext cx="3997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Architecture enhancements for 3GPP support of advanced V2X services - Phase 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5921" y="2765"/>
              <a:ext cx="15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auto">
            <a:xfrm>
              <a:off x="693" y="1101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693" y="1101"/>
              <a:ext cx="5020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auto">
            <a:xfrm>
              <a:off x="5713" y="1101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5713" y="110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Line 46"/>
            <p:cNvSpPr>
              <a:spLocks noChangeShapeType="1"/>
            </p:cNvSpPr>
            <p:nvPr/>
          </p:nvSpPr>
          <p:spPr bwMode="auto">
            <a:xfrm>
              <a:off x="5717" y="1101"/>
              <a:ext cx="492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7"/>
            <p:cNvSpPr>
              <a:spLocks noChangeArrowheads="1"/>
            </p:cNvSpPr>
            <p:nvPr/>
          </p:nvSpPr>
          <p:spPr bwMode="auto">
            <a:xfrm>
              <a:off x="5717" y="1101"/>
              <a:ext cx="49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Line 48"/>
            <p:cNvSpPr>
              <a:spLocks noChangeShapeType="1"/>
            </p:cNvSpPr>
            <p:nvPr/>
          </p:nvSpPr>
          <p:spPr bwMode="auto">
            <a:xfrm>
              <a:off x="6205" y="1101"/>
              <a:ext cx="0" cy="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6205" y="110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auto">
            <a:xfrm>
              <a:off x="693" y="1271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693" y="1271"/>
              <a:ext cx="5020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auto">
            <a:xfrm>
              <a:off x="5713" y="1105"/>
              <a:ext cx="0" cy="166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5713" y="1105"/>
              <a:ext cx="4" cy="16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54"/>
            <p:cNvSpPr>
              <a:spLocks noChangeShapeType="1"/>
            </p:cNvSpPr>
            <p:nvPr/>
          </p:nvSpPr>
          <p:spPr bwMode="auto">
            <a:xfrm>
              <a:off x="6205" y="1105"/>
              <a:ext cx="0" cy="166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6205" y="1105"/>
              <a:ext cx="4" cy="166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Line 56"/>
            <p:cNvSpPr>
              <a:spLocks noChangeShapeType="1"/>
            </p:cNvSpPr>
            <p:nvPr/>
          </p:nvSpPr>
          <p:spPr bwMode="auto">
            <a:xfrm>
              <a:off x="693" y="1419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57"/>
            <p:cNvSpPr>
              <a:spLocks noChangeArrowheads="1"/>
            </p:cNvSpPr>
            <p:nvPr/>
          </p:nvSpPr>
          <p:spPr bwMode="auto">
            <a:xfrm>
              <a:off x="693" y="1419"/>
              <a:ext cx="5020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Line 58"/>
            <p:cNvSpPr>
              <a:spLocks noChangeShapeType="1"/>
            </p:cNvSpPr>
            <p:nvPr/>
          </p:nvSpPr>
          <p:spPr bwMode="auto">
            <a:xfrm>
              <a:off x="693" y="1567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59"/>
            <p:cNvSpPr>
              <a:spLocks noChangeArrowheads="1"/>
            </p:cNvSpPr>
            <p:nvPr/>
          </p:nvSpPr>
          <p:spPr bwMode="auto">
            <a:xfrm>
              <a:off x="693" y="1567"/>
              <a:ext cx="5020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Line 60"/>
            <p:cNvSpPr>
              <a:spLocks noChangeShapeType="1"/>
            </p:cNvSpPr>
            <p:nvPr/>
          </p:nvSpPr>
          <p:spPr bwMode="auto">
            <a:xfrm>
              <a:off x="693" y="1716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61"/>
            <p:cNvSpPr>
              <a:spLocks noChangeArrowheads="1"/>
            </p:cNvSpPr>
            <p:nvPr/>
          </p:nvSpPr>
          <p:spPr bwMode="auto">
            <a:xfrm>
              <a:off x="693" y="1716"/>
              <a:ext cx="5020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Line 62"/>
            <p:cNvSpPr>
              <a:spLocks noChangeShapeType="1"/>
            </p:cNvSpPr>
            <p:nvPr/>
          </p:nvSpPr>
          <p:spPr bwMode="auto">
            <a:xfrm>
              <a:off x="693" y="1864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693" y="1864"/>
              <a:ext cx="5020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Line 64"/>
            <p:cNvSpPr>
              <a:spLocks noChangeShapeType="1"/>
            </p:cNvSpPr>
            <p:nvPr/>
          </p:nvSpPr>
          <p:spPr bwMode="auto">
            <a:xfrm>
              <a:off x="693" y="2012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693" y="2012"/>
              <a:ext cx="5020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Line 66"/>
            <p:cNvSpPr>
              <a:spLocks noChangeShapeType="1"/>
            </p:cNvSpPr>
            <p:nvPr/>
          </p:nvSpPr>
          <p:spPr bwMode="auto">
            <a:xfrm>
              <a:off x="693" y="2161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693" y="2161"/>
              <a:ext cx="5020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68"/>
            <p:cNvSpPr>
              <a:spLocks noChangeShapeType="1"/>
            </p:cNvSpPr>
            <p:nvPr/>
          </p:nvSpPr>
          <p:spPr bwMode="auto">
            <a:xfrm>
              <a:off x="693" y="2309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69"/>
            <p:cNvSpPr>
              <a:spLocks noChangeArrowheads="1"/>
            </p:cNvSpPr>
            <p:nvPr/>
          </p:nvSpPr>
          <p:spPr bwMode="auto">
            <a:xfrm>
              <a:off x="693" y="2309"/>
              <a:ext cx="5020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Line 70"/>
            <p:cNvSpPr>
              <a:spLocks noChangeShapeType="1"/>
            </p:cNvSpPr>
            <p:nvPr/>
          </p:nvSpPr>
          <p:spPr bwMode="auto">
            <a:xfrm>
              <a:off x="693" y="2457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71"/>
            <p:cNvSpPr>
              <a:spLocks noChangeArrowheads="1"/>
            </p:cNvSpPr>
            <p:nvPr/>
          </p:nvSpPr>
          <p:spPr bwMode="auto">
            <a:xfrm>
              <a:off x="693" y="2457"/>
              <a:ext cx="5020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Line 72"/>
            <p:cNvSpPr>
              <a:spLocks noChangeShapeType="1"/>
            </p:cNvSpPr>
            <p:nvPr/>
          </p:nvSpPr>
          <p:spPr bwMode="auto">
            <a:xfrm>
              <a:off x="693" y="2606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73"/>
            <p:cNvSpPr>
              <a:spLocks noChangeArrowheads="1"/>
            </p:cNvSpPr>
            <p:nvPr/>
          </p:nvSpPr>
          <p:spPr bwMode="auto">
            <a:xfrm>
              <a:off x="693" y="2606"/>
              <a:ext cx="5020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Line 74"/>
            <p:cNvSpPr>
              <a:spLocks noChangeShapeType="1"/>
            </p:cNvSpPr>
            <p:nvPr/>
          </p:nvSpPr>
          <p:spPr bwMode="auto">
            <a:xfrm>
              <a:off x="693" y="2754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693" y="2754"/>
              <a:ext cx="5020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Line 76"/>
            <p:cNvSpPr>
              <a:spLocks noChangeShapeType="1"/>
            </p:cNvSpPr>
            <p:nvPr/>
          </p:nvSpPr>
          <p:spPr bwMode="auto">
            <a:xfrm>
              <a:off x="693" y="2902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693" y="2902"/>
              <a:ext cx="5020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Line 78"/>
            <p:cNvSpPr>
              <a:spLocks noChangeShapeType="1"/>
            </p:cNvSpPr>
            <p:nvPr/>
          </p:nvSpPr>
          <p:spPr bwMode="auto">
            <a:xfrm>
              <a:off x="693" y="1101"/>
              <a:ext cx="1" cy="1805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693" y="1101"/>
              <a:ext cx="4" cy="180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Line 80"/>
            <p:cNvSpPr>
              <a:spLocks noChangeShapeType="1"/>
            </p:cNvSpPr>
            <p:nvPr/>
          </p:nvSpPr>
          <p:spPr bwMode="auto">
            <a:xfrm>
              <a:off x="1463" y="1101"/>
              <a:ext cx="1" cy="1805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Rectangle 81"/>
            <p:cNvSpPr>
              <a:spLocks noChangeArrowheads="1"/>
            </p:cNvSpPr>
            <p:nvPr/>
          </p:nvSpPr>
          <p:spPr bwMode="auto">
            <a:xfrm>
              <a:off x="1463" y="1101"/>
              <a:ext cx="3" cy="1808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Line 82"/>
            <p:cNvSpPr>
              <a:spLocks noChangeShapeType="1"/>
            </p:cNvSpPr>
            <p:nvPr/>
          </p:nvSpPr>
          <p:spPr bwMode="auto">
            <a:xfrm>
              <a:off x="5713" y="1271"/>
              <a:ext cx="1" cy="16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83"/>
            <p:cNvSpPr>
              <a:spLocks noChangeArrowheads="1"/>
            </p:cNvSpPr>
            <p:nvPr/>
          </p:nvSpPr>
          <p:spPr bwMode="auto">
            <a:xfrm>
              <a:off x="5713" y="1271"/>
              <a:ext cx="4" cy="16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Line 84"/>
            <p:cNvSpPr>
              <a:spLocks noChangeShapeType="1"/>
            </p:cNvSpPr>
            <p:nvPr/>
          </p:nvSpPr>
          <p:spPr bwMode="auto">
            <a:xfrm>
              <a:off x="6205" y="1271"/>
              <a:ext cx="1" cy="163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85"/>
            <p:cNvSpPr>
              <a:spLocks noChangeArrowheads="1"/>
            </p:cNvSpPr>
            <p:nvPr/>
          </p:nvSpPr>
          <p:spPr bwMode="auto">
            <a:xfrm>
              <a:off x="6205" y="1271"/>
              <a:ext cx="4" cy="16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Line 86"/>
            <p:cNvSpPr>
              <a:spLocks noChangeShapeType="1"/>
            </p:cNvSpPr>
            <p:nvPr/>
          </p:nvSpPr>
          <p:spPr bwMode="auto">
            <a:xfrm>
              <a:off x="6209" y="110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6209" y="1101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Line 88"/>
            <p:cNvSpPr>
              <a:spLocks noChangeShapeType="1"/>
            </p:cNvSpPr>
            <p:nvPr/>
          </p:nvSpPr>
          <p:spPr bwMode="auto">
            <a:xfrm>
              <a:off x="6209" y="127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6209" y="1271"/>
              <a:ext cx="4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Line 90"/>
            <p:cNvSpPr>
              <a:spLocks noChangeShapeType="1"/>
            </p:cNvSpPr>
            <p:nvPr/>
          </p:nvSpPr>
          <p:spPr bwMode="auto">
            <a:xfrm>
              <a:off x="6209" y="1419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91"/>
            <p:cNvSpPr>
              <a:spLocks noChangeArrowheads="1"/>
            </p:cNvSpPr>
            <p:nvPr/>
          </p:nvSpPr>
          <p:spPr bwMode="auto">
            <a:xfrm>
              <a:off x="6209" y="1419"/>
              <a:ext cx="4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Line 92"/>
            <p:cNvSpPr>
              <a:spLocks noChangeShapeType="1"/>
            </p:cNvSpPr>
            <p:nvPr/>
          </p:nvSpPr>
          <p:spPr bwMode="auto">
            <a:xfrm>
              <a:off x="6209" y="156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93"/>
            <p:cNvSpPr>
              <a:spLocks noChangeArrowheads="1"/>
            </p:cNvSpPr>
            <p:nvPr/>
          </p:nvSpPr>
          <p:spPr bwMode="auto">
            <a:xfrm>
              <a:off x="6209" y="1567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Line 94"/>
            <p:cNvSpPr>
              <a:spLocks noChangeShapeType="1"/>
            </p:cNvSpPr>
            <p:nvPr/>
          </p:nvSpPr>
          <p:spPr bwMode="auto">
            <a:xfrm>
              <a:off x="6209" y="1716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95"/>
            <p:cNvSpPr>
              <a:spLocks noChangeArrowheads="1"/>
            </p:cNvSpPr>
            <p:nvPr/>
          </p:nvSpPr>
          <p:spPr bwMode="auto">
            <a:xfrm>
              <a:off x="6209" y="1716"/>
              <a:ext cx="4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Line 96"/>
            <p:cNvSpPr>
              <a:spLocks noChangeShapeType="1"/>
            </p:cNvSpPr>
            <p:nvPr/>
          </p:nvSpPr>
          <p:spPr bwMode="auto">
            <a:xfrm>
              <a:off x="6209" y="186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97"/>
            <p:cNvSpPr>
              <a:spLocks noChangeArrowheads="1"/>
            </p:cNvSpPr>
            <p:nvPr/>
          </p:nvSpPr>
          <p:spPr bwMode="auto">
            <a:xfrm>
              <a:off x="6209" y="1864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Line 98"/>
            <p:cNvSpPr>
              <a:spLocks noChangeShapeType="1"/>
            </p:cNvSpPr>
            <p:nvPr/>
          </p:nvSpPr>
          <p:spPr bwMode="auto">
            <a:xfrm>
              <a:off x="6209" y="2012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99"/>
            <p:cNvSpPr>
              <a:spLocks noChangeArrowheads="1"/>
            </p:cNvSpPr>
            <p:nvPr/>
          </p:nvSpPr>
          <p:spPr bwMode="auto">
            <a:xfrm>
              <a:off x="6209" y="2012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Line 100"/>
            <p:cNvSpPr>
              <a:spLocks noChangeShapeType="1"/>
            </p:cNvSpPr>
            <p:nvPr/>
          </p:nvSpPr>
          <p:spPr bwMode="auto">
            <a:xfrm>
              <a:off x="6209" y="2161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6209" y="2161"/>
              <a:ext cx="4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Line 102"/>
            <p:cNvSpPr>
              <a:spLocks noChangeShapeType="1"/>
            </p:cNvSpPr>
            <p:nvPr/>
          </p:nvSpPr>
          <p:spPr bwMode="auto">
            <a:xfrm>
              <a:off x="6209" y="2309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03"/>
            <p:cNvSpPr>
              <a:spLocks noChangeArrowheads="1"/>
            </p:cNvSpPr>
            <p:nvPr/>
          </p:nvSpPr>
          <p:spPr bwMode="auto">
            <a:xfrm>
              <a:off x="6209" y="2309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Line 104"/>
            <p:cNvSpPr>
              <a:spLocks noChangeShapeType="1"/>
            </p:cNvSpPr>
            <p:nvPr/>
          </p:nvSpPr>
          <p:spPr bwMode="auto">
            <a:xfrm>
              <a:off x="6209" y="245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105"/>
            <p:cNvSpPr>
              <a:spLocks noChangeArrowheads="1"/>
            </p:cNvSpPr>
            <p:nvPr/>
          </p:nvSpPr>
          <p:spPr bwMode="auto">
            <a:xfrm>
              <a:off x="6209" y="2457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Line 106"/>
            <p:cNvSpPr>
              <a:spLocks noChangeShapeType="1"/>
            </p:cNvSpPr>
            <p:nvPr/>
          </p:nvSpPr>
          <p:spPr bwMode="auto">
            <a:xfrm>
              <a:off x="6209" y="2606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Rectangle 107"/>
            <p:cNvSpPr>
              <a:spLocks noChangeArrowheads="1"/>
            </p:cNvSpPr>
            <p:nvPr/>
          </p:nvSpPr>
          <p:spPr bwMode="auto">
            <a:xfrm>
              <a:off x="6209" y="2606"/>
              <a:ext cx="4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Line 108"/>
            <p:cNvSpPr>
              <a:spLocks noChangeShapeType="1"/>
            </p:cNvSpPr>
            <p:nvPr/>
          </p:nvSpPr>
          <p:spPr bwMode="auto">
            <a:xfrm>
              <a:off x="6209" y="275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09"/>
            <p:cNvSpPr>
              <a:spLocks noChangeArrowheads="1"/>
            </p:cNvSpPr>
            <p:nvPr/>
          </p:nvSpPr>
          <p:spPr bwMode="auto">
            <a:xfrm>
              <a:off x="6209" y="2754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Line 110"/>
            <p:cNvSpPr>
              <a:spLocks noChangeShapeType="1"/>
            </p:cNvSpPr>
            <p:nvPr/>
          </p:nvSpPr>
          <p:spPr bwMode="auto">
            <a:xfrm>
              <a:off x="6209" y="2902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Rectangle 111"/>
            <p:cNvSpPr>
              <a:spLocks noChangeArrowheads="1"/>
            </p:cNvSpPr>
            <p:nvPr/>
          </p:nvSpPr>
          <p:spPr bwMode="auto">
            <a:xfrm>
              <a:off x="6209" y="2902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4" name="Group 114"/>
          <p:cNvGrpSpPr>
            <a:grpSpLocks noChangeAspect="1"/>
          </p:cNvGrpSpPr>
          <p:nvPr/>
        </p:nvGrpSpPr>
        <p:grpSpPr bwMode="auto">
          <a:xfrm>
            <a:off x="1101987" y="4602372"/>
            <a:ext cx="8763000" cy="1712913"/>
            <a:chOff x="693" y="2906"/>
            <a:chExt cx="5520" cy="1079"/>
          </a:xfrm>
        </p:grpSpPr>
        <p:sp>
          <p:nvSpPr>
            <p:cNvPr id="115" name="AutoShape 113"/>
            <p:cNvSpPr>
              <a:spLocks noChangeAspect="1" noChangeArrowheads="1" noTextEdit="1"/>
            </p:cNvSpPr>
            <p:nvPr/>
          </p:nvSpPr>
          <p:spPr bwMode="auto">
            <a:xfrm>
              <a:off x="693" y="2906"/>
              <a:ext cx="5516" cy="1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Rectangle 115"/>
            <p:cNvSpPr>
              <a:spLocks noChangeArrowheads="1"/>
            </p:cNvSpPr>
            <p:nvPr/>
          </p:nvSpPr>
          <p:spPr bwMode="auto">
            <a:xfrm>
              <a:off x="5713" y="2906"/>
              <a:ext cx="496" cy="104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911" y="2917"/>
              <a:ext cx="41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eATSSS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8" name="Rectangle 117"/>
            <p:cNvSpPr>
              <a:spLocks noChangeArrowheads="1"/>
            </p:cNvSpPr>
            <p:nvPr/>
          </p:nvSpPr>
          <p:spPr bwMode="auto">
            <a:xfrm>
              <a:off x="1481" y="2917"/>
              <a:ext cx="4514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Extended Access Traffic Steering, Switch and Splitting support in the 5G system architecture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" name="Rectangle 118"/>
            <p:cNvSpPr>
              <a:spLocks noChangeArrowheads="1"/>
            </p:cNvSpPr>
            <p:nvPr/>
          </p:nvSpPr>
          <p:spPr bwMode="auto">
            <a:xfrm>
              <a:off x="5808" y="2917"/>
              <a:ext cx="39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maybe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0" name="Rectangle 119"/>
            <p:cNvSpPr>
              <a:spLocks noChangeArrowheads="1"/>
            </p:cNvSpPr>
            <p:nvPr/>
          </p:nvSpPr>
          <p:spPr bwMode="auto">
            <a:xfrm>
              <a:off x="922" y="3065"/>
              <a:ext cx="39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UPCAS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1" name="Rectangle 120"/>
            <p:cNvSpPr>
              <a:spLocks noChangeArrowheads="1"/>
            </p:cNvSpPr>
            <p:nvPr/>
          </p:nvSpPr>
          <p:spPr bwMode="auto">
            <a:xfrm>
              <a:off x="1481" y="3065"/>
              <a:ext cx="1927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UPF enhancement for control and SBA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2" name="Rectangle 121"/>
            <p:cNvSpPr>
              <a:spLocks noChangeArrowheads="1"/>
            </p:cNvSpPr>
            <p:nvPr/>
          </p:nvSpPr>
          <p:spPr bwMode="auto">
            <a:xfrm>
              <a:off x="5808" y="3065"/>
              <a:ext cx="39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maybe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3" name="Rectangle 122"/>
            <p:cNvSpPr>
              <a:spLocks noChangeArrowheads="1"/>
            </p:cNvSpPr>
            <p:nvPr/>
          </p:nvSpPr>
          <p:spPr bwMode="auto">
            <a:xfrm>
              <a:off x="806" y="3214"/>
              <a:ext cx="64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5GLAN_enh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4" name="Rectangle 123"/>
            <p:cNvSpPr>
              <a:spLocks noChangeArrowheads="1"/>
            </p:cNvSpPr>
            <p:nvPr/>
          </p:nvSpPr>
          <p:spPr bwMode="auto">
            <a:xfrm>
              <a:off x="1481" y="3214"/>
              <a:ext cx="244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Enhancement of support for 5G LAN-type service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5" name="Rectangle 124"/>
            <p:cNvSpPr>
              <a:spLocks noChangeArrowheads="1"/>
            </p:cNvSpPr>
            <p:nvPr/>
          </p:nvSpPr>
          <p:spPr bwMode="auto">
            <a:xfrm>
              <a:off x="5808" y="3214"/>
              <a:ext cx="39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maybe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6" name="Rectangle 125"/>
            <p:cNvSpPr>
              <a:spLocks noChangeArrowheads="1"/>
            </p:cNvSpPr>
            <p:nvPr/>
          </p:nvSpPr>
          <p:spPr bwMode="auto">
            <a:xfrm>
              <a:off x="855" y="3362"/>
              <a:ext cx="538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eLCS_ph2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7" name="Rectangle 126"/>
            <p:cNvSpPr>
              <a:spLocks noChangeArrowheads="1"/>
            </p:cNvSpPr>
            <p:nvPr/>
          </p:nvSpPr>
          <p:spPr bwMode="auto">
            <a:xfrm>
              <a:off x="1481" y="3362"/>
              <a:ext cx="257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Enhancement to the 5GC LoCation Services-Phase 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8" name="Rectangle 127"/>
            <p:cNvSpPr>
              <a:spLocks noChangeArrowheads="1"/>
            </p:cNvSpPr>
            <p:nvPr/>
          </p:nvSpPr>
          <p:spPr bwMode="auto">
            <a:xfrm>
              <a:off x="5808" y="3362"/>
              <a:ext cx="39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maybe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9" name="Rectangle 128"/>
            <p:cNvSpPr>
              <a:spLocks noChangeArrowheads="1"/>
            </p:cNvSpPr>
            <p:nvPr/>
          </p:nvSpPr>
          <p:spPr bwMode="auto">
            <a:xfrm>
              <a:off x="915" y="3511"/>
              <a:ext cx="404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ID-UAS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0" name="Rectangle 129"/>
            <p:cNvSpPr>
              <a:spLocks noChangeArrowheads="1"/>
            </p:cNvSpPr>
            <p:nvPr/>
          </p:nvSpPr>
          <p:spPr bwMode="auto">
            <a:xfrm>
              <a:off x="1481" y="3511"/>
              <a:ext cx="365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Supporting Unmanned Aerial Systems Connectivity, Identification, and Tracking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1" name="Rectangle 130"/>
            <p:cNvSpPr>
              <a:spLocks noChangeArrowheads="1"/>
            </p:cNvSpPr>
            <p:nvPr/>
          </p:nvSpPr>
          <p:spPr bwMode="auto">
            <a:xfrm>
              <a:off x="5808" y="3511"/>
              <a:ext cx="39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maybe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2" name="Rectangle 131"/>
            <p:cNvSpPr>
              <a:spLocks noChangeArrowheads="1"/>
            </p:cNvSpPr>
            <p:nvPr/>
          </p:nvSpPr>
          <p:spPr bwMode="auto">
            <a:xfrm>
              <a:off x="806" y="3659"/>
              <a:ext cx="647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5WWC_enh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3" name="Rectangle 132"/>
            <p:cNvSpPr>
              <a:spLocks noChangeArrowheads="1"/>
            </p:cNvSpPr>
            <p:nvPr/>
          </p:nvSpPr>
          <p:spPr bwMode="auto">
            <a:xfrm>
              <a:off x="1481" y="3659"/>
              <a:ext cx="2257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Study on enhancement of support for 5WWC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4" name="Rectangle 133"/>
            <p:cNvSpPr>
              <a:spLocks noChangeArrowheads="1"/>
            </p:cNvSpPr>
            <p:nvPr/>
          </p:nvSpPr>
          <p:spPr bwMode="auto">
            <a:xfrm>
              <a:off x="5808" y="3659"/>
              <a:ext cx="39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maybe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5" name="Rectangle 134"/>
            <p:cNvSpPr>
              <a:spLocks noChangeArrowheads="1"/>
            </p:cNvSpPr>
            <p:nvPr/>
          </p:nvSpPr>
          <p:spPr bwMode="auto">
            <a:xfrm>
              <a:off x="946" y="3808"/>
              <a:ext cx="345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MPS2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6" name="Rectangle 135"/>
            <p:cNvSpPr>
              <a:spLocks noChangeArrowheads="1"/>
            </p:cNvSpPr>
            <p:nvPr/>
          </p:nvSpPr>
          <p:spPr bwMode="auto">
            <a:xfrm>
              <a:off x="1481" y="3808"/>
              <a:ext cx="2102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Multimedia Priority Service (MPS) Phase 2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7" name="Rectangle 136"/>
            <p:cNvSpPr>
              <a:spLocks noChangeArrowheads="1"/>
            </p:cNvSpPr>
            <p:nvPr/>
          </p:nvSpPr>
          <p:spPr bwMode="auto">
            <a:xfrm>
              <a:off x="5808" y="3808"/>
              <a:ext cx="390" cy="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maybe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8" name="Line 137"/>
            <p:cNvSpPr>
              <a:spLocks noChangeShapeType="1"/>
            </p:cNvSpPr>
            <p:nvPr/>
          </p:nvSpPr>
          <p:spPr bwMode="auto">
            <a:xfrm>
              <a:off x="693" y="2906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Rectangle 138"/>
            <p:cNvSpPr>
              <a:spLocks noChangeArrowheads="1"/>
            </p:cNvSpPr>
            <p:nvPr/>
          </p:nvSpPr>
          <p:spPr bwMode="auto">
            <a:xfrm>
              <a:off x="693" y="2906"/>
              <a:ext cx="5020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Line 139"/>
            <p:cNvSpPr>
              <a:spLocks noChangeShapeType="1"/>
            </p:cNvSpPr>
            <p:nvPr/>
          </p:nvSpPr>
          <p:spPr bwMode="auto">
            <a:xfrm>
              <a:off x="693" y="3055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Rectangle 140"/>
            <p:cNvSpPr>
              <a:spLocks noChangeArrowheads="1"/>
            </p:cNvSpPr>
            <p:nvPr/>
          </p:nvSpPr>
          <p:spPr bwMode="auto">
            <a:xfrm>
              <a:off x="693" y="3055"/>
              <a:ext cx="5020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Line 141"/>
            <p:cNvSpPr>
              <a:spLocks noChangeShapeType="1"/>
            </p:cNvSpPr>
            <p:nvPr/>
          </p:nvSpPr>
          <p:spPr bwMode="auto">
            <a:xfrm>
              <a:off x="693" y="3203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Rectangle 142"/>
            <p:cNvSpPr>
              <a:spLocks noChangeArrowheads="1"/>
            </p:cNvSpPr>
            <p:nvPr/>
          </p:nvSpPr>
          <p:spPr bwMode="auto">
            <a:xfrm>
              <a:off x="693" y="3203"/>
              <a:ext cx="5020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Line 143"/>
            <p:cNvSpPr>
              <a:spLocks noChangeShapeType="1"/>
            </p:cNvSpPr>
            <p:nvPr/>
          </p:nvSpPr>
          <p:spPr bwMode="auto">
            <a:xfrm>
              <a:off x="693" y="3352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Rectangle 144"/>
            <p:cNvSpPr>
              <a:spLocks noChangeArrowheads="1"/>
            </p:cNvSpPr>
            <p:nvPr/>
          </p:nvSpPr>
          <p:spPr bwMode="auto">
            <a:xfrm>
              <a:off x="693" y="3352"/>
              <a:ext cx="5020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Line 145"/>
            <p:cNvSpPr>
              <a:spLocks noChangeShapeType="1"/>
            </p:cNvSpPr>
            <p:nvPr/>
          </p:nvSpPr>
          <p:spPr bwMode="auto">
            <a:xfrm>
              <a:off x="693" y="3500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Rectangle 146"/>
            <p:cNvSpPr>
              <a:spLocks noChangeArrowheads="1"/>
            </p:cNvSpPr>
            <p:nvPr/>
          </p:nvSpPr>
          <p:spPr bwMode="auto">
            <a:xfrm>
              <a:off x="693" y="3500"/>
              <a:ext cx="5020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Line 147"/>
            <p:cNvSpPr>
              <a:spLocks noChangeShapeType="1"/>
            </p:cNvSpPr>
            <p:nvPr/>
          </p:nvSpPr>
          <p:spPr bwMode="auto">
            <a:xfrm>
              <a:off x="693" y="3649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Rectangle 148"/>
            <p:cNvSpPr>
              <a:spLocks noChangeArrowheads="1"/>
            </p:cNvSpPr>
            <p:nvPr/>
          </p:nvSpPr>
          <p:spPr bwMode="auto">
            <a:xfrm>
              <a:off x="693" y="3649"/>
              <a:ext cx="5020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Line 149"/>
            <p:cNvSpPr>
              <a:spLocks noChangeShapeType="1"/>
            </p:cNvSpPr>
            <p:nvPr/>
          </p:nvSpPr>
          <p:spPr bwMode="auto">
            <a:xfrm>
              <a:off x="693" y="3797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Rectangle 150"/>
            <p:cNvSpPr>
              <a:spLocks noChangeArrowheads="1"/>
            </p:cNvSpPr>
            <p:nvPr/>
          </p:nvSpPr>
          <p:spPr bwMode="auto">
            <a:xfrm>
              <a:off x="693" y="3797"/>
              <a:ext cx="5020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Line 151"/>
            <p:cNvSpPr>
              <a:spLocks noChangeShapeType="1"/>
            </p:cNvSpPr>
            <p:nvPr/>
          </p:nvSpPr>
          <p:spPr bwMode="auto">
            <a:xfrm>
              <a:off x="693" y="3945"/>
              <a:ext cx="5020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Rectangle 152"/>
            <p:cNvSpPr>
              <a:spLocks noChangeArrowheads="1"/>
            </p:cNvSpPr>
            <p:nvPr/>
          </p:nvSpPr>
          <p:spPr bwMode="auto">
            <a:xfrm>
              <a:off x="693" y="3945"/>
              <a:ext cx="5020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Line 153"/>
            <p:cNvSpPr>
              <a:spLocks noChangeShapeType="1"/>
            </p:cNvSpPr>
            <p:nvPr/>
          </p:nvSpPr>
          <p:spPr bwMode="auto">
            <a:xfrm>
              <a:off x="693" y="2906"/>
              <a:ext cx="1" cy="1043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Rectangle 154"/>
            <p:cNvSpPr>
              <a:spLocks noChangeArrowheads="1"/>
            </p:cNvSpPr>
            <p:nvPr/>
          </p:nvSpPr>
          <p:spPr bwMode="auto">
            <a:xfrm>
              <a:off x="693" y="2906"/>
              <a:ext cx="4" cy="1047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Line 155"/>
            <p:cNvSpPr>
              <a:spLocks noChangeShapeType="1"/>
            </p:cNvSpPr>
            <p:nvPr/>
          </p:nvSpPr>
          <p:spPr bwMode="auto">
            <a:xfrm>
              <a:off x="1463" y="2906"/>
              <a:ext cx="1" cy="1043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Rectangle 156"/>
            <p:cNvSpPr>
              <a:spLocks noChangeArrowheads="1"/>
            </p:cNvSpPr>
            <p:nvPr/>
          </p:nvSpPr>
          <p:spPr bwMode="auto">
            <a:xfrm>
              <a:off x="1463" y="2906"/>
              <a:ext cx="3" cy="1047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Line 157"/>
            <p:cNvSpPr>
              <a:spLocks noChangeShapeType="1"/>
            </p:cNvSpPr>
            <p:nvPr/>
          </p:nvSpPr>
          <p:spPr bwMode="auto">
            <a:xfrm>
              <a:off x="5713" y="2906"/>
              <a:ext cx="1" cy="10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Rectangle 158"/>
            <p:cNvSpPr>
              <a:spLocks noChangeArrowheads="1"/>
            </p:cNvSpPr>
            <p:nvPr/>
          </p:nvSpPr>
          <p:spPr bwMode="auto">
            <a:xfrm>
              <a:off x="5713" y="2906"/>
              <a:ext cx="4" cy="104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Line 159"/>
            <p:cNvSpPr>
              <a:spLocks noChangeShapeType="1"/>
            </p:cNvSpPr>
            <p:nvPr/>
          </p:nvSpPr>
          <p:spPr bwMode="auto">
            <a:xfrm>
              <a:off x="6205" y="2906"/>
              <a:ext cx="1" cy="10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1" name="Rectangle 160"/>
            <p:cNvSpPr>
              <a:spLocks noChangeArrowheads="1"/>
            </p:cNvSpPr>
            <p:nvPr/>
          </p:nvSpPr>
          <p:spPr bwMode="auto">
            <a:xfrm>
              <a:off x="6205" y="2906"/>
              <a:ext cx="4" cy="104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Line 161"/>
            <p:cNvSpPr>
              <a:spLocks noChangeShapeType="1"/>
            </p:cNvSpPr>
            <p:nvPr/>
          </p:nvSpPr>
          <p:spPr bwMode="auto">
            <a:xfrm>
              <a:off x="6209" y="2906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Rectangle 162"/>
            <p:cNvSpPr>
              <a:spLocks noChangeArrowheads="1"/>
            </p:cNvSpPr>
            <p:nvPr/>
          </p:nvSpPr>
          <p:spPr bwMode="auto">
            <a:xfrm>
              <a:off x="6209" y="2906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Line 163"/>
            <p:cNvSpPr>
              <a:spLocks noChangeShapeType="1"/>
            </p:cNvSpPr>
            <p:nvPr/>
          </p:nvSpPr>
          <p:spPr bwMode="auto">
            <a:xfrm>
              <a:off x="6209" y="3055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Rectangle 164"/>
            <p:cNvSpPr>
              <a:spLocks noChangeArrowheads="1"/>
            </p:cNvSpPr>
            <p:nvPr/>
          </p:nvSpPr>
          <p:spPr bwMode="auto">
            <a:xfrm>
              <a:off x="6209" y="3055"/>
              <a:ext cx="4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Line 165"/>
            <p:cNvSpPr>
              <a:spLocks noChangeShapeType="1"/>
            </p:cNvSpPr>
            <p:nvPr/>
          </p:nvSpPr>
          <p:spPr bwMode="auto">
            <a:xfrm>
              <a:off x="6209" y="3203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Rectangle 166"/>
            <p:cNvSpPr>
              <a:spLocks noChangeArrowheads="1"/>
            </p:cNvSpPr>
            <p:nvPr/>
          </p:nvSpPr>
          <p:spPr bwMode="auto">
            <a:xfrm>
              <a:off x="6209" y="3203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Line 167"/>
            <p:cNvSpPr>
              <a:spLocks noChangeShapeType="1"/>
            </p:cNvSpPr>
            <p:nvPr/>
          </p:nvSpPr>
          <p:spPr bwMode="auto">
            <a:xfrm>
              <a:off x="6209" y="3352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Rectangle 168"/>
            <p:cNvSpPr>
              <a:spLocks noChangeArrowheads="1"/>
            </p:cNvSpPr>
            <p:nvPr/>
          </p:nvSpPr>
          <p:spPr bwMode="auto">
            <a:xfrm>
              <a:off x="6209" y="3352"/>
              <a:ext cx="4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Line 169"/>
            <p:cNvSpPr>
              <a:spLocks noChangeShapeType="1"/>
            </p:cNvSpPr>
            <p:nvPr/>
          </p:nvSpPr>
          <p:spPr bwMode="auto">
            <a:xfrm>
              <a:off x="6209" y="3500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Rectangle 170"/>
            <p:cNvSpPr>
              <a:spLocks noChangeArrowheads="1"/>
            </p:cNvSpPr>
            <p:nvPr/>
          </p:nvSpPr>
          <p:spPr bwMode="auto">
            <a:xfrm>
              <a:off x="6209" y="3500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Line 171"/>
            <p:cNvSpPr>
              <a:spLocks noChangeShapeType="1"/>
            </p:cNvSpPr>
            <p:nvPr/>
          </p:nvSpPr>
          <p:spPr bwMode="auto">
            <a:xfrm>
              <a:off x="6209" y="3649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Rectangle 172"/>
            <p:cNvSpPr>
              <a:spLocks noChangeArrowheads="1"/>
            </p:cNvSpPr>
            <p:nvPr/>
          </p:nvSpPr>
          <p:spPr bwMode="auto">
            <a:xfrm>
              <a:off x="6209" y="3649"/>
              <a:ext cx="4" cy="3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4" name="Line 173"/>
            <p:cNvSpPr>
              <a:spLocks noChangeShapeType="1"/>
            </p:cNvSpPr>
            <p:nvPr/>
          </p:nvSpPr>
          <p:spPr bwMode="auto">
            <a:xfrm>
              <a:off x="6209" y="3797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5" name="Rectangle 174"/>
            <p:cNvSpPr>
              <a:spLocks noChangeArrowheads="1"/>
            </p:cNvSpPr>
            <p:nvPr/>
          </p:nvSpPr>
          <p:spPr bwMode="auto">
            <a:xfrm>
              <a:off x="6209" y="3797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6" name="Line 175"/>
            <p:cNvSpPr>
              <a:spLocks noChangeShapeType="1"/>
            </p:cNvSpPr>
            <p:nvPr/>
          </p:nvSpPr>
          <p:spPr bwMode="auto">
            <a:xfrm>
              <a:off x="6209" y="3945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Rectangle 176"/>
            <p:cNvSpPr>
              <a:spLocks noChangeArrowheads="1"/>
            </p:cNvSpPr>
            <p:nvPr/>
          </p:nvSpPr>
          <p:spPr bwMode="auto">
            <a:xfrm>
              <a:off x="6209" y="3945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618699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 SA#85 Out-List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466725" y="2435225"/>
            <a:ext cx="10101263" cy="3041650"/>
            <a:chOff x="294" y="1534"/>
            <a:chExt cx="6363" cy="1916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/>
          </p:nvSpPr>
          <p:spPr bwMode="auto">
            <a:xfrm>
              <a:off x="294" y="1534"/>
              <a:ext cx="6323" cy="1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6049" y="1704"/>
              <a:ext cx="568" cy="85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6049" y="2725"/>
              <a:ext cx="568" cy="68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532" y="1546"/>
              <a:ext cx="51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eIMS5G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197" y="1546"/>
              <a:ext cx="1926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Enhanced IMS to 5GC Integration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6266" y="1546"/>
              <a:ext cx="214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604" y="1716"/>
              <a:ext cx="351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UUI5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1197" y="1716"/>
              <a:ext cx="263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the Usage of User Identifiers in the 5G System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6242" y="1716"/>
              <a:ext cx="26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out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552" y="1886"/>
              <a:ext cx="459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eUEPO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197" y="1886"/>
              <a:ext cx="1717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enhancement of 5G UE Policy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6242" y="1886"/>
              <a:ext cx="26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out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59" y="2056"/>
              <a:ext cx="661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5G_MCIoT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1197" y="2056"/>
              <a:ext cx="2527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Cellular IoT enhancement for the 5G System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6242" y="2056"/>
              <a:ext cx="26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out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411" y="2227"/>
              <a:ext cx="754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AAI_LTE_NR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1197" y="2227"/>
              <a:ext cx="3268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Application Awareness Interworking between LTE and NR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6242" y="2227"/>
              <a:ext cx="26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out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560" y="2397"/>
              <a:ext cx="443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FLADN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1197" y="2397"/>
              <a:ext cx="2555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Supporting Flexible Local Area Data Network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6242" y="2397"/>
              <a:ext cx="26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out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629" y="2567"/>
              <a:ext cx="298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EAV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1197" y="2567"/>
              <a:ext cx="1378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5G Enhancement for UAVs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6101" y="2567"/>
              <a:ext cx="556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ID-UAS?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592" y="2737"/>
              <a:ext cx="379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MINT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1197" y="2737"/>
              <a:ext cx="2521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Support for Minimization of service Interruption</a:t>
              </a:r>
              <a:endParaRPr kumimoji="0" lang="en-US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6242" y="2737"/>
              <a:ext cx="26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out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520" y="2907"/>
              <a:ext cx="528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NG_RTC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1197" y="2907"/>
              <a:ext cx="4195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System architecture for next generation real time communication services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6242" y="2907"/>
              <a:ext cx="26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out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524" y="3077"/>
              <a:ext cx="520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SB_SMS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1197" y="3077"/>
              <a:ext cx="2164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service-based support for SMS in 5GC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6242" y="3077"/>
              <a:ext cx="26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out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629" y="3247"/>
              <a:ext cx="294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SUP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1197" y="3247"/>
              <a:ext cx="1149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Smarter User Plane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6242" y="3247"/>
              <a:ext cx="262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out</a:t>
              </a:r>
              <a:endPara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294" y="1534"/>
              <a:ext cx="5755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294" y="1534"/>
              <a:ext cx="5755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>
              <a:off x="294" y="1704"/>
              <a:ext cx="5755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294" y="1704"/>
              <a:ext cx="5755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294" y="1874"/>
              <a:ext cx="5755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46"/>
            <p:cNvSpPr>
              <a:spLocks noChangeArrowheads="1"/>
            </p:cNvSpPr>
            <p:nvPr/>
          </p:nvSpPr>
          <p:spPr bwMode="auto">
            <a:xfrm>
              <a:off x="294" y="1874"/>
              <a:ext cx="5755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294" y="2044"/>
              <a:ext cx="5755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294" y="2044"/>
              <a:ext cx="5755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>
              <a:off x="294" y="2214"/>
              <a:ext cx="5755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50"/>
            <p:cNvSpPr>
              <a:spLocks noChangeArrowheads="1"/>
            </p:cNvSpPr>
            <p:nvPr/>
          </p:nvSpPr>
          <p:spPr bwMode="auto">
            <a:xfrm>
              <a:off x="294" y="2214"/>
              <a:ext cx="5755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Line 51"/>
            <p:cNvSpPr>
              <a:spLocks noChangeShapeType="1"/>
            </p:cNvSpPr>
            <p:nvPr/>
          </p:nvSpPr>
          <p:spPr bwMode="auto">
            <a:xfrm>
              <a:off x="294" y="2385"/>
              <a:ext cx="5755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294" y="2385"/>
              <a:ext cx="5755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Line 53"/>
            <p:cNvSpPr>
              <a:spLocks noChangeShapeType="1"/>
            </p:cNvSpPr>
            <p:nvPr/>
          </p:nvSpPr>
          <p:spPr bwMode="auto">
            <a:xfrm>
              <a:off x="294" y="2555"/>
              <a:ext cx="5755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294" y="2555"/>
              <a:ext cx="5755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>
              <a:off x="294" y="2725"/>
              <a:ext cx="5755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56"/>
            <p:cNvSpPr>
              <a:spLocks noChangeArrowheads="1"/>
            </p:cNvSpPr>
            <p:nvPr/>
          </p:nvSpPr>
          <p:spPr bwMode="auto">
            <a:xfrm>
              <a:off x="294" y="2725"/>
              <a:ext cx="5755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>
              <a:off x="294" y="2895"/>
              <a:ext cx="5755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58"/>
            <p:cNvSpPr>
              <a:spLocks noChangeArrowheads="1"/>
            </p:cNvSpPr>
            <p:nvPr/>
          </p:nvSpPr>
          <p:spPr bwMode="auto">
            <a:xfrm>
              <a:off x="294" y="2895"/>
              <a:ext cx="5755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Line 59"/>
            <p:cNvSpPr>
              <a:spLocks noChangeShapeType="1"/>
            </p:cNvSpPr>
            <p:nvPr/>
          </p:nvSpPr>
          <p:spPr bwMode="auto">
            <a:xfrm>
              <a:off x="294" y="3065"/>
              <a:ext cx="5755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60"/>
            <p:cNvSpPr>
              <a:spLocks noChangeArrowheads="1"/>
            </p:cNvSpPr>
            <p:nvPr/>
          </p:nvSpPr>
          <p:spPr bwMode="auto">
            <a:xfrm>
              <a:off x="294" y="3065"/>
              <a:ext cx="5755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>
              <a:off x="294" y="3235"/>
              <a:ext cx="5755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62"/>
            <p:cNvSpPr>
              <a:spLocks noChangeArrowheads="1"/>
            </p:cNvSpPr>
            <p:nvPr/>
          </p:nvSpPr>
          <p:spPr bwMode="auto">
            <a:xfrm>
              <a:off x="294" y="3235"/>
              <a:ext cx="5755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Line 63"/>
            <p:cNvSpPr>
              <a:spLocks noChangeShapeType="1"/>
            </p:cNvSpPr>
            <p:nvPr/>
          </p:nvSpPr>
          <p:spPr bwMode="auto">
            <a:xfrm>
              <a:off x="294" y="3405"/>
              <a:ext cx="5755" cy="0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64"/>
            <p:cNvSpPr>
              <a:spLocks noChangeArrowheads="1"/>
            </p:cNvSpPr>
            <p:nvPr/>
          </p:nvSpPr>
          <p:spPr bwMode="auto">
            <a:xfrm>
              <a:off x="294" y="3405"/>
              <a:ext cx="5755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>
              <a:off x="294" y="1534"/>
              <a:ext cx="1" cy="1875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66"/>
            <p:cNvSpPr>
              <a:spLocks noChangeArrowheads="1"/>
            </p:cNvSpPr>
            <p:nvPr/>
          </p:nvSpPr>
          <p:spPr bwMode="auto">
            <a:xfrm>
              <a:off x="294" y="1534"/>
              <a:ext cx="4" cy="1879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Line 67"/>
            <p:cNvSpPr>
              <a:spLocks noChangeShapeType="1"/>
            </p:cNvSpPr>
            <p:nvPr/>
          </p:nvSpPr>
          <p:spPr bwMode="auto">
            <a:xfrm>
              <a:off x="1177" y="1534"/>
              <a:ext cx="1" cy="1875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1177" y="1534"/>
              <a:ext cx="4" cy="1879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Line 69"/>
            <p:cNvSpPr>
              <a:spLocks noChangeShapeType="1"/>
            </p:cNvSpPr>
            <p:nvPr/>
          </p:nvSpPr>
          <p:spPr bwMode="auto">
            <a:xfrm>
              <a:off x="6049" y="1534"/>
              <a:ext cx="1" cy="1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Rectangle 70"/>
            <p:cNvSpPr>
              <a:spLocks noChangeArrowheads="1"/>
            </p:cNvSpPr>
            <p:nvPr/>
          </p:nvSpPr>
          <p:spPr bwMode="auto">
            <a:xfrm>
              <a:off x="6049" y="1534"/>
              <a:ext cx="4" cy="187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>
              <a:off x="6613" y="1534"/>
              <a:ext cx="1" cy="187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Rectangle 72"/>
            <p:cNvSpPr>
              <a:spLocks noChangeArrowheads="1"/>
            </p:cNvSpPr>
            <p:nvPr/>
          </p:nvSpPr>
          <p:spPr bwMode="auto">
            <a:xfrm>
              <a:off x="6613" y="1534"/>
              <a:ext cx="4" cy="187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Line 73"/>
            <p:cNvSpPr>
              <a:spLocks noChangeShapeType="1"/>
            </p:cNvSpPr>
            <p:nvPr/>
          </p:nvSpPr>
          <p:spPr bwMode="auto">
            <a:xfrm>
              <a:off x="6617" y="153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74"/>
            <p:cNvSpPr>
              <a:spLocks noChangeArrowheads="1"/>
            </p:cNvSpPr>
            <p:nvPr/>
          </p:nvSpPr>
          <p:spPr bwMode="auto">
            <a:xfrm>
              <a:off x="6617" y="1534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Line 75"/>
            <p:cNvSpPr>
              <a:spLocks noChangeShapeType="1"/>
            </p:cNvSpPr>
            <p:nvPr/>
          </p:nvSpPr>
          <p:spPr bwMode="auto">
            <a:xfrm>
              <a:off x="6617" y="170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Rectangle 76"/>
            <p:cNvSpPr>
              <a:spLocks noChangeArrowheads="1"/>
            </p:cNvSpPr>
            <p:nvPr/>
          </p:nvSpPr>
          <p:spPr bwMode="auto">
            <a:xfrm>
              <a:off x="6617" y="1704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Line 77"/>
            <p:cNvSpPr>
              <a:spLocks noChangeShapeType="1"/>
            </p:cNvSpPr>
            <p:nvPr/>
          </p:nvSpPr>
          <p:spPr bwMode="auto">
            <a:xfrm>
              <a:off x="6617" y="187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78"/>
            <p:cNvSpPr>
              <a:spLocks noChangeArrowheads="1"/>
            </p:cNvSpPr>
            <p:nvPr/>
          </p:nvSpPr>
          <p:spPr bwMode="auto">
            <a:xfrm>
              <a:off x="6617" y="1874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Line 79"/>
            <p:cNvSpPr>
              <a:spLocks noChangeShapeType="1"/>
            </p:cNvSpPr>
            <p:nvPr/>
          </p:nvSpPr>
          <p:spPr bwMode="auto">
            <a:xfrm>
              <a:off x="6617" y="204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80"/>
            <p:cNvSpPr>
              <a:spLocks noChangeArrowheads="1"/>
            </p:cNvSpPr>
            <p:nvPr/>
          </p:nvSpPr>
          <p:spPr bwMode="auto">
            <a:xfrm>
              <a:off x="6617" y="2044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Line 81"/>
            <p:cNvSpPr>
              <a:spLocks noChangeShapeType="1"/>
            </p:cNvSpPr>
            <p:nvPr/>
          </p:nvSpPr>
          <p:spPr bwMode="auto">
            <a:xfrm>
              <a:off x="6617" y="2214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Rectangle 82"/>
            <p:cNvSpPr>
              <a:spLocks noChangeArrowheads="1"/>
            </p:cNvSpPr>
            <p:nvPr/>
          </p:nvSpPr>
          <p:spPr bwMode="auto">
            <a:xfrm>
              <a:off x="6617" y="2214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Line 83"/>
            <p:cNvSpPr>
              <a:spLocks noChangeShapeType="1"/>
            </p:cNvSpPr>
            <p:nvPr/>
          </p:nvSpPr>
          <p:spPr bwMode="auto">
            <a:xfrm>
              <a:off x="6617" y="2385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84"/>
            <p:cNvSpPr>
              <a:spLocks noChangeArrowheads="1"/>
            </p:cNvSpPr>
            <p:nvPr/>
          </p:nvSpPr>
          <p:spPr bwMode="auto">
            <a:xfrm>
              <a:off x="6617" y="2385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Line 85"/>
            <p:cNvSpPr>
              <a:spLocks noChangeShapeType="1"/>
            </p:cNvSpPr>
            <p:nvPr/>
          </p:nvSpPr>
          <p:spPr bwMode="auto">
            <a:xfrm>
              <a:off x="6617" y="2555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86"/>
            <p:cNvSpPr>
              <a:spLocks noChangeArrowheads="1"/>
            </p:cNvSpPr>
            <p:nvPr/>
          </p:nvSpPr>
          <p:spPr bwMode="auto">
            <a:xfrm>
              <a:off x="6617" y="2555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Line 87"/>
            <p:cNvSpPr>
              <a:spLocks noChangeShapeType="1"/>
            </p:cNvSpPr>
            <p:nvPr/>
          </p:nvSpPr>
          <p:spPr bwMode="auto">
            <a:xfrm>
              <a:off x="6617" y="2725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88"/>
            <p:cNvSpPr>
              <a:spLocks noChangeArrowheads="1"/>
            </p:cNvSpPr>
            <p:nvPr/>
          </p:nvSpPr>
          <p:spPr bwMode="auto">
            <a:xfrm>
              <a:off x="6617" y="2725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Line 89"/>
            <p:cNvSpPr>
              <a:spLocks noChangeShapeType="1"/>
            </p:cNvSpPr>
            <p:nvPr/>
          </p:nvSpPr>
          <p:spPr bwMode="auto">
            <a:xfrm>
              <a:off x="6617" y="2895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90"/>
            <p:cNvSpPr>
              <a:spLocks noChangeArrowheads="1"/>
            </p:cNvSpPr>
            <p:nvPr/>
          </p:nvSpPr>
          <p:spPr bwMode="auto">
            <a:xfrm>
              <a:off x="6617" y="2895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Line 91"/>
            <p:cNvSpPr>
              <a:spLocks noChangeShapeType="1"/>
            </p:cNvSpPr>
            <p:nvPr/>
          </p:nvSpPr>
          <p:spPr bwMode="auto">
            <a:xfrm>
              <a:off x="6617" y="3065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92"/>
            <p:cNvSpPr>
              <a:spLocks noChangeArrowheads="1"/>
            </p:cNvSpPr>
            <p:nvPr/>
          </p:nvSpPr>
          <p:spPr bwMode="auto">
            <a:xfrm>
              <a:off x="6617" y="3065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Line 93"/>
            <p:cNvSpPr>
              <a:spLocks noChangeShapeType="1"/>
            </p:cNvSpPr>
            <p:nvPr/>
          </p:nvSpPr>
          <p:spPr bwMode="auto">
            <a:xfrm>
              <a:off x="6617" y="3235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94"/>
            <p:cNvSpPr>
              <a:spLocks noChangeArrowheads="1"/>
            </p:cNvSpPr>
            <p:nvPr/>
          </p:nvSpPr>
          <p:spPr bwMode="auto">
            <a:xfrm>
              <a:off x="6617" y="3235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Line 95"/>
            <p:cNvSpPr>
              <a:spLocks noChangeShapeType="1"/>
            </p:cNvSpPr>
            <p:nvPr/>
          </p:nvSpPr>
          <p:spPr bwMode="auto">
            <a:xfrm>
              <a:off x="6617" y="3405"/>
              <a:ext cx="1" cy="1"/>
            </a:xfrm>
            <a:prstGeom prst="line">
              <a:avLst/>
            </a:prstGeom>
            <a:noFill/>
            <a:ln w="0">
              <a:solidFill>
                <a:srgbClr val="D4D4D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96"/>
            <p:cNvSpPr>
              <a:spLocks noChangeArrowheads="1"/>
            </p:cNvSpPr>
            <p:nvPr/>
          </p:nvSpPr>
          <p:spPr bwMode="auto">
            <a:xfrm>
              <a:off x="6617" y="3405"/>
              <a:ext cx="4" cy="4"/>
            </a:xfrm>
            <a:prstGeom prst="rect">
              <a:avLst/>
            </a:prstGeom>
            <a:solidFill>
              <a:srgbClr val="D4D4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509539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Items for </a:t>
            </a:r>
            <a:r>
              <a:rPr lang="en-US" dirty="0" smtClean="0"/>
              <a:t>SA/RAN </a:t>
            </a:r>
            <a:r>
              <a:rPr lang="en-US" dirty="0" smtClean="0"/>
              <a:t>Coordination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461419"/>
              </p:ext>
            </p:extLst>
          </p:nvPr>
        </p:nvGraphicFramePr>
        <p:xfrm>
          <a:off x="838199" y="1602720"/>
          <a:ext cx="8858460" cy="47830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6139"/>
                <a:gridCol w="5945011"/>
                <a:gridCol w="918655"/>
                <a:gridCol w="918655"/>
              </a:tblGrid>
              <a:tr h="261525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SA/RAN </a:t>
                      </a:r>
                      <a:r>
                        <a:rPr lang="en-US" sz="11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Coord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err="1">
                          <a:effectLst/>
                        </a:rPr>
                        <a:t>enh_EC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of support for Edge Computing in 5GC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err="1">
                          <a:effectLst/>
                        </a:rPr>
                        <a:t>eNPN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enhanced support of Non-Public Networks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5MBS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Architectural enhancements for 5G multicast-broadcast services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eNA_Ph2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Enablers for Network Automation for 5G -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5G_ProSe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System enhancement for Proximity based Services in 5GS (see Note 1)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eNS_Ph2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of Network Slicing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err="1">
                          <a:effectLst/>
                        </a:rPr>
                        <a:t>IIoT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Enhanced support of Industrial IoT - TSC/URLLC enhancements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5G_AIS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5G System Enhancement for Advanced Interactive Services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MUSIM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Support for Multi-USIM Devices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5GSAT_ARCH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Integration of Satellite in 5G Systems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eV2XARC_Ph2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Architecture enhancements for 3GPP support of advanced V2X services -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4184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eATSSS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Extended Access Traffic Steering, Switch and Splitting support in the 5G system architecture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UPCAS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UPF enhancement for control and SBA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5GLAN_enh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of support for 5G LAN-type service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eLCS_ph2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to the 5GC LoCation Services-Phase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4184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ID-UAS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Supporting Unmanned Aerial Systems Connectivity, Identification, and Tracking (see Note 2)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5WWC_enh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Study on enhancement of support for 5WWC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>
                          <a:effectLst/>
                        </a:rPr>
                        <a:t>MPS2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Multimedia Priority Service (MPS)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 smtClean="0">
                          <a:effectLst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maybe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12112" y="660757"/>
            <a:ext cx="2074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Proposal by </a:t>
            </a:r>
            <a:br>
              <a:rPr lang="en-US" dirty="0" smtClean="0"/>
            </a:br>
            <a:r>
              <a:rPr lang="en-US" dirty="0" smtClean="0"/>
              <a:t>SA &amp; RAN Chairs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7599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23913" y="336550"/>
            <a:ext cx="10515600" cy="1325563"/>
          </a:xfrm>
        </p:spPr>
        <p:txBody>
          <a:bodyPr/>
          <a:lstStyle/>
          <a:p>
            <a:r>
              <a:rPr lang="en-US" altLang="en-US" smtClean="0"/>
              <a:t>SA-RAN Rel-16 Coordination </a:t>
            </a:r>
            <a:r>
              <a:rPr lang="en-US" altLang="en-US" sz="1600" smtClean="0"/>
              <a:t>(</a:t>
            </a:r>
            <a:r>
              <a:rPr lang="en-US" altLang="en-US" sz="1600" smtClean="0">
                <a:hlinkClick r:id="rId2"/>
              </a:rPr>
              <a:t>SP-180581</a:t>
            </a:r>
            <a:r>
              <a:rPr lang="en-US" altLang="en-US" sz="1600" smtClean="0"/>
              <a:t>, SA#80)</a:t>
            </a:r>
            <a:endParaRPr lang="en-GB" altLang="en-US" smtClean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7829003"/>
              </p:ext>
            </p:extLst>
          </p:nvPr>
        </p:nvGraphicFramePr>
        <p:xfrm>
          <a:off x="250825" y="1808163"/>
          <a:ext cx="10872788" cy="4230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8082"/>
                <a:gridCol w="4483152"/>
                <a:gridCol w="2323357"/>
                <a:gridCol w="2718197"/>
              </a:tblGrid>
              <a:tr h="33530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 Area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Name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RAN</a:t>
                      </a:r>
                      <a:r>
                        <a:rPr lang="en-US" sz="1400" baseline="0" dirty="0" smtClean="0"/>
                        <a:t> Area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Action</a:t>
                      </a:r>
                      <a:endParaRPr lang="en-GB" sz="1400" dirty="0"/>
                    </a:p>
                  </a:txBody>
                  <a:tcPr marL="121933" marR="121933" marT="60964" marB="60964"/>
                </a:tc>
              </a:tr>
              <a:tr h="63097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FS_5G_URLLC, 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cyberCAV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Enhancement of URLLC supporting in 5G,  5GS Enhanced support of Vertical and LAN Services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eURLLC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, NR-U, Industrial </a:t>
                      </a: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IoT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?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</a:p>
                  </a:txBody>
                  <a:tcPr marL="91450" marR="91450" marT="0" marB="0"/>
                </a:tc>
              </a:tr>
              <a:tr h="45310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Architecture enhancements for support of advanced V2X services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NR V2X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b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</a:br>
                      <a:r>
                        <a:rPr lang="en-GB" sz="1200" b="0" dirty="0" smtClean="0">
                          <a:effectLst/>
                          <a:latin typeface="+mn-lt"/>
                          <a:ea typeface="Malgun Gothic"/>
                        </a:rPr>
                        <a:t>SA#84</a:t>
                      </a:r>
                      <a:r>
                        <a:rPr lang="en-GB" sz="1200" b="0" baseline="0" dirty="0" smtClean="0">
                          <a:effectLst/>
                          <a:latin typeface="+mn-lt"/>
                          <a:ea typeface="Malgun Gothic"/>
                        </a:rPr>
                        <a:t> status report: </a:t>
                      </a:r>
                      <a:r>
                        <a:rPr lang="en-US" sz="12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SP-190394</a:t>
                      </a:r>
                      <a:endParaRPr lang="en-GB" sz="1200" b="0" dirty="0" smtClean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62737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b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5G_HYPOS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Enhancement to the 5GC location services, New WID on 5G positioning services 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NR Positioning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 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needed</a:t>
                      </a: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capability signalling optimization</a:t>
                      </a:r>
                      <a:endParaRPr lang="en-GB" sz="1200" i="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UE Capabilities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b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</a:br>
                      <a:r>
                        <a:rPr lang="en-GB" sz="1200" b="0" dirty="0" smtClean="0">
                          <a:effectLst/>
                          <a:latin typeface="+mn-lt"/>
                          <a:ea typeface="Malgun Gothic"/>
                        </a:rPr>
                        <a:t>SA#84</a:t>
                      </a:r>
                      <a:r>
                        <a:rPr lang="en-GB" sz="1200" b="0" baseline="0" dirty="0" smtClean="0">
                          <a:effectLst/>
                          <a:latin typeface="+mn-lt"/>
                          <a:ea typeface="Malgun Gothic"/>
                        </a:rPr>
                        <a:t> status report: </a:t>
                      </a:r>
                      <a:r>
                        <a:rPr lang="en-US" sz="12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SP-190511</a:t>
                      </a:r>
                      <a:endParaRPr lang="en-GB" sz="12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FS_5GSAT_ARCH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using Satellite Access in 5G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NTN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Malgun Gothic"/>
                        </a:rPr>
                        <a:t>Coordination </a:t>
                      </a:r>
                      <a:r>
                        <a:rPr lang="en-GB" sz="1200" b="1" dirty="0" smtClean="0">
                          <a:effectLst/>
                          <a:latin typeface="+mn-lt"/>
                          <a:ea typeface="Malgun Gothic"/>
                        </a:rPr>
                        <a:t>needed</a:t>
                      </a:r>
                      <a:endParaRPr lang="en-GB" sz="1200" b="1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lang="en-GB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Enablers for Network Automation Architecture for 5G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RAN-centric Data Connection?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</a:t>
                      </a:r>
                    </a:p>
                  </a:txBody>
                  <a:tcPr marL="91450" marR="91450" marT="0" marB="0"/>
                </a:tc>
              </a:tr>
              <a:tr h="48771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the Wireless and </a:t>
                      </a:r>
                      <a:r>
                        <a:rPr lang="en-GB" sz="1200" dirty="0" err="1" smtClean="0"/>
                        <a:t>Wireline</a:t>
                      </a:r>
                      <a:r>
                        <a:rPr lang="en-GB" sz="1200" dirty="0" smtClean="0"/>
                        <a:t> Convergence Enhancement for the 5G system architecture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None</a:t>
                      </a: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</a:t>
                      </a:r>
                    </a:p>
                  </a:txBody>
                  <a:tcPr marL="91450" marR="91450" marT="0" marB="0"/>
                </a:tc>
              </a:tr>
              <a:tr h="4240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</a:p>
                  </a:txBody>
                  <a:tcPr marL="91450" marR="91450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Cellular </a:t>
                      </a:r>
                      <a:r>
                        <a:rPr lang="en-GB" sz="1200" dirty="0" err="1" smtClean="0"/>
                        <a:t>IoT</a:t>
                      </a:r>
                      <a:r>
                        <a:rPr lang="en-GB" sz="1200" dirty="0" smtClean="0"/>
                        <a:t> support and evolution for the 5G System </a:t>
                      </a:r>
                      <a:endParaRPr lang="en-GB" sz="1200" dirty="0"/>
                    </a:p>
                  </a:txBody>
                  <a:tcPr marL="121933" marR="121933" marT="60964" marB="60964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US" sz="1200" dirty="0" err="1">
                          <a:effectLst/>
                          <a:latin typeface="+mn-lt"/>
                          <a:ea typeface="Malgun Gothic"/>
                        </a:rPr>
                        <a:t>NBIoT</a:t>
                      </a:r>
                      <a:r>
                        <a:rPr lang="en-US" sz="1200" dirty="0">
                          <a:effectLst/>
                          <a:latin typeface="+mn-lt"/>
                          <a:ea typeface="Malgun Gothic"/>
                        </a:rPr>
                        <a:t>, LTE-M</a:t>
                      </a:r>
                      <a:endParaRPr lang="en-GB" sz="120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91450" marR="91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Malgun Gothic"/>
                        </a:rPr>
                        <a:t>Alignment as needed </a:t>
                      </a:r>
                    </a:p>
                  </a:txBody>
                  <a:tcPr marL="91450" marR="91450" marT="0" marB="0"/>
                </a:tc>
              </a:tr>
            </a:tbl>
          </a:graphicData>
        </a:graphic>
      </p:graphicFrame>
      <p:sp>
        <p:nvSpPr>
          <p:cNvPr id="12343" name="TextBox 4"/>
          <p:cNvSpPr txBox="1">
            <a:spLocks noChangeArrowheads="1"/>
          </p:cNvSpPr>
          <p:nvPr/>
        </p:nvSpPr>
        <p:spPr bwMode="auto">
          <a:xfrm>
            <a:off x="8208963" y="6529388"/>
            <a:ext cx="21605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5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* Captured in WIDs</a:t>
            </a:r>
            <a:endParaRPr lang="en-GB" altLang="en-US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1668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for RAN (WGs) 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8163" indent="-538163"/>
            <a:r>
              <a:rPr lang="en-US" sz="2400" dirty="0" smtClean="0"/>
              <a:t>None</a:t>
            </a:r>
            <a:endParaRPr lang="en-US" sz="1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11027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SA#85 </a:t>
            </a:r>
            <a:r>
              <a:rPr lang="en-US" dirty="0" err="1" smtClean="0"/>
              <a:t>tdocs</a:t>
            </a:r>
            <a:r>
              <a:rPr lang="en-US" dirty="0" smtClean="0"/>
              <a:t> 4 Discussion &amp; 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112" y="1825625"/>
            <a:ext cx="11122688" cy="4351338"/>
          </a:xfrm>
        </p:spPr>
        <p:txBody>
          <a:bodyPr/>
          <a:lstStyle/>
          <a:p>
            <a:r>
              <a:rPr lang="en-US" sz="2000" dirty="0" smtClean="0"/>
              <a:t>  3GPP </a:t>
            </a:r>
            <a:r>
              <a:rPr lang="en-US" sz="2000" dirty="0"/>
              <a:t>(TSG SA) Introduction (living </a:t>
            </a:r>
            <a:r>
              <a:rPr lang="en-US" sz="2000" dirty="0" smtClean="0"/>
              <a:t>document)</a:t>
            </a:r>
            <a:r>
              <a:rPr lang="en-US" sz="2000" dirty="0"/>
              <a:t> </a:t>
            </a:r>
            <a:endParaRPr lang="en-US" sz="2000" dirty="0" smtClean="0"/>
          </a:p>
          <a:p>
            <a:pPr lvl="1"/>
            <a:r>
              <a:rPr lang="en-US" sz="1600" dirty="0">
                <a:hlinkClick r:id="rId2"/>
              </a:rPr>
              <a:t>https://www.3gpp.org/ftp/tsg_sa/TSG_SA/TSGS_85/Docs/SP-190845.zip</a:t>
            </a:r>
            <a:r>
              <a:rPr lang="en-US" sz="1600" dirty="0"/>
              <a:t> </a:t>
            </a:r>
          </a:p>
          <a:p>
            <a:pPr lvl="1"/>
            <a:r>
              <a:rPr lang="en-US" sz="1600" dirty="0"/>
              <a:t>See slides 19 and 20 </a:t>
            </a:r>
            <a:r>
              <a:rPr lang="en-US" sz="1600" dirty="0" smtClean="0">
                <a:sym typeface="Wingdings" panose="05000000000000000000" pitchFamily="2" charset="2"/>
              </a:rPr>
              <a:t>for RAN leadership</a:t>
            </a:r>
            <a:endParaRPr lang="en-US" sz="1600" dirty="0"/>
          </a:p>
          <a:p>
            <a:pPr>
              <a:spcBef>
                <a:spcPts val="2400"/>
              </a:spcBef>
            </a:pPr>
            <a:r>
              <a:rPr lang="en-US" sz="2000" dirty="0" smtClean="0"/>
              <a:t>  3GPP </a:t>
            </a:r>
            <a:r>
              <a:rPr lang="en-US" sz="2000" dirty="0"/>
              <a:t>Improvement Suggestions (living </a:t>
            </a:r>
            <a:r>
              <a:rPr lang="en-US" sz="2000" dirty="0" smtClean="0"/>
              <a:t>document) </a:t>
            </a:r>
          </a:p>
          <a:p>
            <a:pPr lvl="1"/>
            <a:r>
              <a:rPr lang="en-US" sz="1600" dirty="0">
                <a:hlinkClick r:id="rId3"/>
              </a:rPr>
              <a:t>https://www.3gpp.org/ftp/tsg_sa/TSG_SA/TSGS_85/Docs/SP-190843.zip</a:t>
            </a:r>
            <a:r>
              <a:rPr lang="en-US" sz="1600" dirty="0"/>
              <a:t> </a:t>
            </a:r>
          </a:p>
          <a:p>
            <a:pPr>
              <a:spcBef>
                <a:spcPts val="2400"/>
              </a:spcBef>
            </a:pPr>
            <a:r>
              <a:rPr lang="en-US" sz="2000" dirty="0"/>
              <a:t> </a:t>
            </a:r>
            <a:r>
              <a:rPr lang="en-US" sz="2000" dirty="0" smtClean="0"/>
              <a:t> Traceability </a:t>
            </a:r>
            <a:r>
              <a:rPr lang="en-US" sz="2000" dirty="0"/>
              <a:t>of Work Items and Requirements </a:t>
            </a:r>
          </a:p>
          <a:p>
            <a:pPr lvl="1"/>
            <a:r>
              <a:rPr lang="en-US" sz="1600" dirty="0" smtClean="0">
                <a:hlinkClick r:id="rId4"/>
              </a:rPr>
              <a:t>https</a:t>
            </a:r>
            <a:r>
              <a:rPr lang="en-US" sz="1600" dirty="0">
                <a:hlinkClick r:id="rId4"/>
              </a:rPr>
              <a:t>://</a:t>
            </a:r>
            <a:r>
              <a:rPr lang="en-US" sz="1600" dirty="0" smtClean="0">
                <a:hlinkClick r:id="rId4"/>
              </a:rPr>
              <a:t>www.3gpp.org/ftp/tsg_sa/TSG_SA/TSGS_85/Docs/SP-190844.zip</a:t>
            </a:r>
            <a:r>
              <a:rPr lang="en-US" sz="1600" dirty="0" smtClean="0"/>
              <a:t> </a:t>
            </a:r>
            <a:endParaRPr lang="en-US" sz="1600" dirty="0"/>
          </a:p>
          <a:p>
            <a:pPr>
              <a:spcBef>
                <a:spcPts val="2400"/>
              </a:spcBef>
            </a:pPr>
            <a:r>
              <a:rPr lang="en-US" sz="2000" dirty="0"/>
              <a:t> </a:t>
            </a:r>
            <a:r>
              <a:rPr lang="en-US" sz="2000" dirty="0" smtClean="0"/>
              <a:t> 3GPP </a:t>
            </a:r>
            <a:r>
              <a:rPr lang="en-US" sz="2000" dirty="0"/>
              <a:t>(SA) Release Planning (living document)</a:t>
            </a:r>
          </a:p>
          <a:p>
            <a:pPr lvl="1"/>
            <a:r>
              <a:rPr lang="en-US" sz="1600" dirty="0" smtClean="0">
                <a:hlinkClick r:id="rId5"/>
              </a:rPr>
              <a:t>https</a:t>
            </a:r>
            <a:r>
              <a:rPr lang="en-US" sz="1600" dirty="0">
                <a:hlinkClick r:id="rId5"/>
              </a:rPr>
              <a:t>://</a:t>
            </a:r>
            <a:r>
              <a:rPr lang="en-US" sz="1600" dirty="0" smtClean="0">
                <a:hlinkClick r:id="rId5"/>
              </a:rPr>
              <a:t>www.3gpp.org/ftp/tsg_sa/TSG_SA/TSGS_85/Docs/SP-190675.zip</a:t>
            </a:r>
            <a:r>
              <a:rPr lang="en-US" sz="1600" dirty="0" smtClean="0"/>
              <a:t> </a:t>
            </a:r>
          </a:p>
          <a:p>
            <a:pPr>
              <a:spcBef>
                <a:spcPts val="2400"/>
              </a:spcBef>
            </a:pPr>
            <a:r>
              <a:rPr lang="en-US" sz="2000" dirty="0"/>
              <a:t> </a:t>
            </a:r>
            <a:r>
              <a:rPr lang="en-US" sz="2000" dirty="0" smtClean="0"/>
              <a:t> 3GPP </a:t>
            </a:r>
            <a:r>
              <a:rPr lang="en-US" sz="2000" dirty="0"/>
              <a:t>Liaison Persons (living document) </a:t>
            </a:r>
          </a:p>
          <a:p>
            <a:pPr lvl="1"/>
            <a:r>
              <a:rPr lang="en-US" sz="1600" dirty="0">
                <a:hlinkClick r:id="rId6"/>
              </a:rPr>
              <a:t>https://</a:t>
            </a:r>
            <a:r>
              <a:rPr lang="en-US" sz="1600" dirty="0" smtClean="0">
                <a:hlinkClick r:id="rId6"/>
              </a:rPr>
              <a:t>www.3gpp.org/ftp/tsg_sa/TSG_SA/TSGS_85/Docs/SP-190842.zip</a:t>
            </a: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7802547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16529</TotalTime>
  <Words>1069</Words>
  <Application>Microsoft Office PowerPoint</Application>
  <PresentationFormat>Widescreen</PresentationFormat>
  <Paragraphs>326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Malgun Gothic</vt:lpstr>
      <vt:lpstr>Arial</vt:lpstr>
      <vt:lpstr>Calibri</vt:lpstr>
      <vt:lpstr>Calibri Light</vt:lpstr>
      <vt:lpstr>Times New Roman</vt:lpstr>
      <vt:lpstr>Wingdings</vt:lpstr>
      <vt:lpstr>Office Theme</vt:lpstr>
      <vt:lpstr>TSG SA Chair’s Report to TSG RAN</vt:lpstr>
      <vt:lpstr>Current Release Schedule Overview (SA/CT)</vt:lpstr>
      <vt:lpstr>R17 Prio: Working Assumptions </vt:lpstr>
      <vt:lpstr>Rel-17 SA#85 Prioritized Items List</vt:lpstr>
      <vt:lpstr>Rel-17 SA#85 Out-List</vt:lpstr>
      <vt:lpstr>Items for SA/RAN Coordination </vt:lpstr>
      <vt:lpstr>SA-RAN Rel-16 Coordination (SP-180581, SA#80)</vt:lpstr>
      <vt:lpstr>Issues for RAN (WGs) Action</vt:lpstr>
      <vt:lpstr>SA#85 tdocs 4 Discussion &amp; Info</vt:lpstr>
      <vt:lpstr>some more SA tdocs 4 Your Attention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705</cp:revision>
  <dcterms:created xsi:type="dcterms:W3CDTF">2010-02-05T13:52:04Z</dcterms:created>
  <dcterms:modified xsi:type="dcterms:W3CDTF">2019-09-18T16:32:17Z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1568224913</vt:lpwstr>
  </property>
</Properties>
</file>