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362" r:id="rId2"/>
    <p:sldId id="383" r:id="rId3"/>
    <p:sldId id="386" r:id="rId4"/>
    <p:sldId id="387" r:id="rId5"/>
    <p:sldId id="388" r:id="rId6"/>
    <p:sldId id="389" r:id="rId7"/>
    <p:sldId id="379" r:id="rId8"/>
    <p:sldId id="380" r:id="rId9"/>
    <p:sldId id="382" r:id="rId10"/>
    <p:sldId id="378" r:id="rId11"/>
    <p:sldId id="381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63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RAN#85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600.zip" TargetMode="External"/><Relationship Id="rId7" Type="http://schemas.openxmlformats.org/officeDocument/2006/relationships/hyperlink" Target="https://www.3gpp.org/ftp/tsg_sa/TSG_SA/TSGS_85/Docs/SP-190721.zip" TargetMode="External"/><Relationship Id="rId2" Type="http://schemas.openxmlformats.org/officeDocument/2006/relationships/hyperlink" Target="https://www.3gpp.org/ftp/tsg_sa/TSG_SA/TSGS_85/Docs/SP-19079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5/Docs/SP-190717.zip" TargetMode="External"/><Relationship Id="rId5" Type="http://schemas.openxmlformats.org/officeDocument/2006/relationships/hyperlink" Target="https://www.3gpp.org/ftp/tsg_sa/TSG_SA/TSGS_85/Docs/SP-190637.zip" TargetMode="External"/><Relationship Id="rId4" Type="http://schemas.openxmlformats.org/officeDocument/2006/relationships/hyperlink" Target="https://www.3gpp.org/ftp/tsg_sa/TSG_SA/TSGS_85/Docs/SP-190715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4/Docs/SP-190394.zip" TargetMode="External"/><Relationship Id="rId2" Type="http://schemas.openxmlformats.org/officeDocument/2006/relationships/hyperlink" Target="http://www.3gpp.org/ftp/tsg_sa/TSG_SA/TSGS_80/Docs/SP-18058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tsg_sa/TSG_SA/TSGS_84/Docs/SP-190511.zi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843.zip" TargetMode="External"/><Relationship Id="rId2" Type="http://schemas.openxmlformats.org/officeDocument/2006/relationships/hyperlink" Target="https://www.3gpp.org/ftp/tsg_sa/TSG_SA/TSGS_85/Docs/SP-19084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5/Docs/SP-190842.zip" TargetMode="External"/><Relationship Id="rId5" Type="http://schemas.openxmlformats.org/officeDocument/2006/relationships/hyperlink" Target="https://www.3gpp.org/ftp/tsg_sa/TSG_SA/TSGS_85/Docs/SP-190675.zip" TargetMode="External"/><Relationship Id="rId4" Type="http://schemas.openxmlformats.org/officeDocument/2006/relationships/hyperlink" Target="https://www.3gpp.org/ftp/tsg_sa/TSG_SA/TSGS_85/Docs/SP-190844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10874183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Chair’s Report to TSG RAN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=""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 Meeting 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#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16-20 September 2019, Newport Beach, USA	RP-191626</a:t>
            </a:r>
            <a:r>
              <a:rPr lang="en-GB" altLang="en-US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ome more SA </a:t>
            </a:r>
            <a:r>
              <a:rPr lang="en-US" dirty="0" err="1" smtClean="0"/>
              <a:t>tdocs</a:t>
            </a:r>
            <a:r>
              <a:rPr lang="en-US" dirty="0" smtClean="0"/>
              <a:t> 4 Your Attention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indent="-266700"/>
            <a:r>
              <a:rPr lang="en-US" sz="1800" dirty="0" smtClean="0"/>
              <a:t>SA1 Report </a:t>
            </a:r>
            <a:r>
              <a:rPr lang="en-US" sz="1800" dirty="0"/>
              <a:t>– </a:t>
            </a: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www.3gpp.org/ftp/tsg_sa/TSG_SA/TSGS_85/Docs/SP-190797.zip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SA2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www.3gpp.org/ftp/tsg_sa/TSG_SA/TSGS_85/Docs/SP-190600.zip</a:t>
            </a:r>
            <a:r>
              <a:rPr lang="en-US" sz="1800" dirty="0" smtClean="0"/>
              <a:t> 	</a:t>
            </a:r>
          </a:p>
          <a:p>
            <a:pPr marL="266700" indent="-266700"/>
            <a:r>
              <a:rPr lang="en-US" sz="1800" dirty="0" smtClean="0"/>
              <a:t>SA3 Report </a:t>
            </a:r>
            <a:r>
              <a:rPr lang="en-US" sz="1800" dirty="0"/>
              <a:t>– </a:t>
            </a:r>
            <a:r>
              <a:rPr lang="en-US" sz="1800" dirty="0">
                <a:hlinkClick r:id="rId4"/>
              </a:rPr>
              <a:t>https://</a:t>
            </a:r>
            <a:r>
              <a:rPr lang="en-US" sz="1800" dirty="0" smtClean="0">
                <a:hlinkClick r:id="rId4"/>
              </a:rPr>
              <a:t>www.3gpp.org/ftp/tsg_sa/TSG_SA/TSGS_85/Docs/SP-190715.zip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SA4 Report </a:t>
            </a:r>
            <a:r>
              <a:rPr lang="en-US" sz="1800" dirty="0"/>
              <a:t>– </a:t>
            </a:r>
            <a:r>
              <a:rPr lang="en-US" sz="1800" dirty="0">
                <a:hlinkClick r:id="rId5"/>
              </a:rPr>
              <a:t>https://</a:t>
            </a:r>
            <a:r>
              <a:rPr lang="en-US" sz="1800" dirty="0" smtClean="0">
                <a:hlinkClick r:id="rId5"/>
              </a:rPr>
              <a:t>www.3gpp.org/ftp/tsg_sa/TSG_SA/TSGS_85/Docs/SP-190637.zip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SA5 Report </a:t>
            </a:r>
            <a:r>
              <a:rPr lang="en-US" sz="1800" dirty="0"/>
              <a:t>– </a:t>
            </a:r>
            <a:r>
              <a:rPr lang="en-US" sz="1800" dirty="0">
                <a:hlinkClick r:id="rId6"/>
              </a:rPr>
              <a:t>https://</a:t>
            </a:r>
            <a:r>
              <a:rPr lang="en-US" sz="1800" dirty="0" smtClean="0">
                <a:hlinkClick r:id="rId6"/>
              </a:rPr>
              <a:t>www.3gpp.org/ftp/tsg_sa/TSG_SA/TSGS_85/Docs/SP-190717.zip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SA6 Report </a:t>
            </a:r>
            <a:r>
              <a:rPr lang="en-US" sz="1800" dirty="0"/>
              <a:t>– </a:t>
            </a:r>
            <a:r>
              <a:rPr lang="en-US" sz="1800" dirty="0">
                <a:hlinkClick r:id="rId7"/>
              </a:rPr>
              <a:t>https://</a:t>
            </a:r>
            <a:r>
              <a:rPr lang="en-US" sz="1800" dirty="0" smtClean="0">
                <a:hlinkClick r:id="rId7"/>
              </a:rPr>
              <a:t>www.3gpp.org/ftp/tsg_sa/TSG_SA/TSGS_85/Docs/SP-190721.zip</a:t>
            </a:r>
            <a:r>
              <a:rPr lang="en-US" sz="1800" dirty="0" smtClean="0"/>
              <a:t> </a:t>
            </a:r>
          </a:p>
          <a:p>
            <a:pPr marL="266700" indent="-266700"/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94439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3GPP SA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mail: </a:t>
            </a:r>
            <a:r>
              <a:rPr lang="en-US" altLang="en-US" sz="1600" smtClean="0">
                <a:hlinkClick r:id="rId2"/>
              </a:rPr>
              <a:t>georg.mayer@huawei.com</a:t>
            </a:r>
            <a:r>
              <a:rPr lang="en-US" altLang="en-US" sz="160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4603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 flipH="1">
            <a:off x="16779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668588" y="254635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657600" y="254635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46613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63562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62463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61365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6375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59167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20638" y="371475"/>
            <a:ext cx="10958512" cy="1325563"/>
          </a:xfrm>
        </p:spPr>
        <p:txBody>
          <a:bodyPr/>
          <a:lstStyle/>
          <a:p>
            <a:r>
              <a:rPr lang="en-US" altLang="en-US" smtClean="0"/>
              <a:t>Current Release Schedule Overview (SA/CT)</a:t>
            </a:r>
          </a:p>
        </p:txBody>
      </p: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277938" y="2022475"/>
            <a:ext cx="869950" cy="523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27012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262313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254500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46688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23887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2294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221663" y="202247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277938" y="2671763"/>
            <a:ext cx="825500" cy="80486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254500" y="267176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246688" y="267176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262313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230938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80513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270125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9213850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270125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277938" y="3665538"/>
            <a:ext cx="825500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17463" y="4559300"/>
            <a:ext cx="1036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262313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17463" y="2767013"/>
            <a:ext cx="866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Rel-16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497263" y="5621338"/>
            <a:ext cx="1392237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17463" y="5672138"/>
            <a:ext cx="900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4087813" y="4067175"/>
            <a:ext cx="2554287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087813" y="4067175"/>
            <a:ext cx="55038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087813" y="4067175"/>
            <a:ext cx="64563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/>
          <p:cNvSpPr txBox="1">
            <a:spLocks noChangeArrowheads="1"/>
          </p:cNvSpPr>
          <p:nvPr/>
        </p:nvSpPr>
        <p:spPr bwMode="auto">
          <a:xfrm>
            <a:off x="17463" y="3752850"/>
            <a:ext cx="779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25650" y="2886075"/>
            <a:ext cx="1020763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/>
          <p:cNvSpPr/>
          <p:nvPr/>
        </p:nvSpPr>
        <p:spPr>
          <a:xfrm>
            <a:off x="1074738" y="4560888"/>
            <a:ext cx="1135062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 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60450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102266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131425" y="4560888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-1208279">
            <a:off x="2392363" y="1741488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-1208279">
            <a:off x="3341688" y="1752600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-1208279">
            <a:off x="4498975" y="1751013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-1208279">
            <a:off x="5497513" y="1762125"/>
            <a:ext cx="531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-1208279">
            <a:off x="6361113" y="173831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-1208279">
            <a:off x="7335838" y="1800225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-1208279">
            <a:off x="8467725" y="1747838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-1208279">
            <a:off x="10414000" y="177006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-1208279">
            <a:off x="9429750" y="1762125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-1208279">
            <a:off x="1522413" y="1779588"/>
            <a:ext cx="5318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6/19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625263" y="2555875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1247438" y="2032000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-1208279">
            <a:off x="11385550" y="1779588"/>
            <a:ext cx="6318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12/21</a:t>
            </a:r>
          </a:p>
        </p:txBody>
      </p: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R17 </a:t>
            </a:r>
            <a:r>
              <a:rPr lang="en-US" altLang="en-US" dirty="0" err="1" smtClean="0"/>
              <a:t>Prio</a:t>
            </a:r>
            <a:r>
              <a:rPr lang="en-US" altLang="en-US" dirty="0" smtClean="0"/>
              <a:t>: Working Assumptions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following list is taken as the current working assumption.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Green items are </a:t>
            </a:r>
            <a:r>
              <a:rPr lang="en-US" altLang="en-US" sz="2000" b="1" i="1" dirty="0" smtClean="0"/>
              <a:t>in</a:t>
            </a:r>
            <a:r>
              <a:rPr lang="en-US" altLang="en-US" sz="2000" dirty="0" smtClean="0"/>
              <a:t>. Yellow items are </a:t>
            </a:r>
            <a:r>
              <a:rPr lang="en-US" altLang="en-US" sz="2000" b="1" i="1" dirty="0" smtClean="0"/>
              <a:t>maybe</a:t>
            </a:r>
            <a:r>
              <a:rPr lang="en-US" altLang="en-US" sz="2000" dirty="0" smtClean="0"/>
              <a:t>. Red items are </a:t>
            </a:r>
            <a:r>
              <a:rPr lang="en-US" altLang="en-US" sz="2000" b="1" i="1" dirty="0" smtClean="0"/>
              <a:t>out</a:t>
            </a:r>
            <a:r>
              <a:rPr lang="en-US" altLang="en-US" sz="20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out</a:t>
            </a:r>
            <a:r>
              <a:rPr lang="en-US" altLang="en-US" sz="2000" dirty="0" smtClean="0"/>
              <a:t> will not be progressed in Rel-17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can be worked on in Q4 by SA2. 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maybe</a:t>
            </a:r>
            <a:r>
              <a:rPr lang="en-US" altLang="en-US" sz="2000" dirty="0" smtClean="0"/>
              <a:t> should not be worked on in Q4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Planning will be done based on max 3 TUs per item per SA2 meeting. This doesn’t preclude that SA2 could assign more than 3 TUs at a specific meeting due to available time, starting from SA#85.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/>
              <a:t> </a:t>
            </a:r>
            <a:r>
              <a:rPr lang="en-US" altLang="en-US" sz="2000" b="1" i="1" dirty="0" smtClean="0"/>
              <a:t>in</a:t>
            </a:r>
            <a:r>
              <a:rPr lang="en-US" altLang="en-US" sz="2000" dirty="0" smtClean="0"/>
              <a:t> &amp; </a:t>
            </a:r>
            <a:r>
              <a:rPr lang="en-US" altLang="en-US" sz="2000" b="1" i="1" dirty="0"/>
              <a:t>maybe</a:t>
            </a:r>
            <a:r>
              <a:rPr lang="en-US" altLang="en-US" sz="2000" dirty="0" smtClean="0"/>
              <a:t> items should be broken down into work tasks by SA2 in Q4. Each work task should be in the form of a headline + an assigned TU estimation.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will NOT do any down-scoping of any items in Q4.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SA#86 will prioritize the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work tasks until sufficient TUs are freed to cover all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items in R17. If more TUs are freed (or more time is available) then SA#86 will select the work tasks of </a:t>
            </a:r>
            <a:r>
              <a:rPr lang="en-US" altLang="en-US" sz="2000" b="1" i="1" dirty="0" smtClean="0"/>
              <a:t>maybe</a:t>
            </a:r>
            <a:r>
              <a:rPr lang="en-US" altLang="en-US" sz="2000" dirty="0" smtClean="0"/>
              <a:t> items.</a:t>
            </a:r>
            <a:endParaRPr lang="en-US" altLang="en-US" sz="2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060266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SA#85 Prioritized Items List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81" y="1747076"/>
            <a:ext cx="8757074" cy="28655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81" y="4612633"/>
            <a:ext cx="8757074" cy="165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69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SA#85 Out-List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04" y="2434658"/>
            <a:ext cx="10036686" cy="297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539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Items for SA/CT Coordination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550135"/>
              </p:ext>
            </p:extLst>
          </p:nvPr>
        </p:nvGraphicFramePr>
        <p:xfrm>
          <a:off x="838199" y="1602720"/>
          <a:ext cx="8858460" cy="47830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139"/>
                <a:gridCol w="5945011"/>
                <a:gridCol w="918655"/>
                <a:gridCol w="918655"/>
              </a:tblGrid>
              <a:tr h="26152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 </a:t>
                      </a:r>
                      <a:r>
                        <a:rPr lang="en-US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Coord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enh_EC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Edge Computing in 5GC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eNPN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enhanced support of Non-Public Networks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5MBS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Architectural enhancements for 5G multicast-broadcast services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eNA_Ph2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Enablers for Network Automation for 5G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5G_ProSe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System enhancement for Proximity based Services in 5GS (see Note 1)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eNS_Ph2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Network Slicing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IIoT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Enhanced support of Industrial IoT - TSC/URLLC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5G_AIS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5G System Enhancement for Advanced Interactive Services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MUSIM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Support for Multi-USIM Devices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5GSAT_ARCH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Integration of Satellite in 5G Systems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eV2XARC_Ph2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Architecture enhancements for 3GPP support of advanced V2X services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4184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eATSSS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Extended Access Traffic Steering, Switch and Splitting support in the 5G system architecture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UPCAS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UPF enhancement for control and SBA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5GLAN_enh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5G LAN-type service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eLCS_ph2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to the 5GC LoCation Services-Phase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4184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ID-UAS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Supporting Unmanned Aerial Systems Connectivity, Identification, and Tracking (see Note 2)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5WWC_enh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Study on enhancement of support for 5WWC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MPS2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Multimedia Priority Service (MPS)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maybe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12112" y="660757"/>
            <a:ext cx="2074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Proposal by </a:t>
            </a:r>
            <a:br>
              <a:rPr lang="en-US" dirty="0" smtClean="0"/>
            </a:br>
            <a:r>
              <a:rPr lang="en-US" dirty="0" smtClean="0"/>
              <a:t>SA &amp; RAN Chairs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7599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23913" y="336550"/>
            <a:ext cx="10515600" cy="1325563"/>
          </a:xfrm>
        </p:spPr>
        <p:txBody>
          <a:bodyPr/>
          <a:lstStyle/>
          <a:p>
            <a:r>
              <a:rPr lang="en-US" altLang="en-US" smtClean="0"/>
              <a:t>SA-RAN Rel-16 Coordination </a:t>
            </a:r>
            <a:r>
              <a:rPr lang="en-US" altLang="en-US" sz="1600" smtClean="0"/>
              <a:t>(</a:t>
            </a:r>
            <a:r>
              <a:rPr lang="en-US" altLang="en-US" sz="1600" smtClean="0">
                <a:hlinkClick r:id="rId2"/>
              </a:rPr>
              <a:t>SP-180581</a:t>
            </a:r>
            <a:r>
              <a:rPr lang="en-US" altLang="en-US" sz="1600" smtClean="0"/>
              <a:t>, SA#80)</a:t>
            </a:r>
            <a:endParaRPr lang="en-GB" alt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829003"/>
              </p:ext>
            </p:extLst>
          </p:nvPr>
        </p:nvGraphicFramePr>
        <p:xfrm>
          <a:off x="250825" y="1808163"/>
          <a:ext cx="10872788" cy="4230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082"/>
                <a:gridCol w="4483152"/>
                <a:gridCol w="2323357"/>
                <a:gridCol w="2718197"/>
              </a:tblGrid>
              <a:tr h="3353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Name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</a:t>
                      </a:r>
                      <a:r>
                        <a:rPr lang="en-US" sz="1400" baseline="0" dirty="0" smtClean="0"/>
                        <a:t>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Action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</a:tr>
              <a:tr h="63097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cyberCAV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Enhancement of URLLC supporting in 5G,  5GS Enhanced support of Vertical and LAN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eURLLC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NR-U, Industrial </a:t>
                      </a: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?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</a:p>
                  </a:txBody>
                  <a:tcPr marL="91450" marR="91450" marT="0" marB="0"/>
                </a:tc>
              </a:tr>
              <a:tr h="4531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enhancements for support of advanced V2X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V2X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SP-190394</a:t>
                      </a:r>
                      <a:endParaRPr lang="en-GB" sz="1200" b="0" dirty="0" smtClean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6273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5G_HYPOS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Enhancement to the 5GC location services, New WID on 5G positioning services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Positioning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 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capability signalling optimization</a:t>
                      </a:r>
                      <a:endParaRPr lang="en-GB" sz="1200" i="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UE Capabilities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SP-190511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using Satellite Access in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NTN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Enablers for Network Automation Architecture for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RAN-centric Data Connection?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877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the Wireless and </a:t>
                      </a:r>
                      <a:r>
                        <a:rPr lang="en-GB" sz="1200" dirty="0" err="1" smtClean="0"/>
                        <a:t>Wireline</a:t>
                      </a:r>
                      <a:r>
                        <a:rPr lang="en-GB" sz="1200" dirty="0" smtClean="0"/>
                        <a:t> Convergence Enhancement for the 5G system architecture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None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Cellular </a:t>
                      </a:r>
                      <a:r>
                        <a:rPr lang="en-GB" sz="1200" dirty="0" err="1" smtClean="0"/>
                        <a:t>IoT</a:t>
                      </a:r>
                      <a:r>
                        <a:rPr lang="en-GB" sz="1200" dirty="0" smtClean="0"/>
                        <a:t> support and evolution for the 5G System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NBIoT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LTE-M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 </a:t>
                      </a:r>
                    </a:p>
                  </a:txBody>
                  <a:tcPr marL="91450" marR="91450" marT="0" marB="0"/>
                </a:tc>
              </a:tr>
            </a:tbl>
          </a:graphicData>
        </a:graphic>
      </p:graphicFrame>
      <p:sp>
        <p:nvSpPr>
          <p:cNvPr id="12343" name="TextBox 4"/>
          <p:cNvSpPr txBox="1">
            <a:spLocks noChangeArrowheads="1"/>
          </p:cNvSpPr>
          <p:nvPr/>
        </p:nvSpPr>
        <p:spPr bwMode="auto">
          <a:xfrm>
            <a:off x="8208963" y="6529388"/>
            <a:ext cx="2160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* Captured in WIDs</a:t>
            </a:r>
            <a:endParaRPr lang="en-GB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66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for RAN (WGs)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8163" indent="-538163"/>
            <a:r>
              <a:rPr lang="en-US" sz="2400" dirty="0" smtClean="0"/>
              <a:t>None</a:t>
            </a:r>
            <a:endParaRPr lang="en-US" sz="1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110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SA#85 </a:t>
            </a:r>
            <a:r>
              <a:rPr lang="en-US" dirty="0" err="1" smtClean="0"/>
              <a:t>tdocs</a:t>
            </a:r>
            <a:r>
              <a:rPr lang="en-US" dirty="0" smtClean="0"/>
              <a:t> 4 Discussion &amp;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112" y="1825625"/>
            <a:ext cx="11122688" cy="4351338"/>
          </a:xfrm>
        </p:spPr>
        <p:txBody>
          <a:bodyPr/>
          <a:lstStyle/>
          <a:p>
            <a:r>
              <a:rPr lang="en-US" sz="2000" dirty="0" smtClean="0"/>
              <a:t>  3GPP </a:t>
            </a:r>
            <a:r>
              <a:rPr lang="en-US" sz="2000" dirty="0"/>
              <a:t>(TSG SA) Introduction (living </a:t>
            </a:r>
            <a:r>
              <a:rPr lang="en-US" sz="2000" dirty="0" smtClean="0"/>
              <a:t>document)</a:t>
            </a:r>
            <a:r>
              <a:rPr lang="en-US" sz="2000" dirty="0"/>
              <a:t> </a:t>
            </a:r>
            <a:endParaRPr lang="en-US" sz="2000" dirty="0" smtClean="0"/>
          </a:p>
          <a:p>
            <a:pPr lvl="1"/>
            <a:r>
              <a:rPr lang="en-US" sz="1600" dirty="0">
                <a:hlinkClick r:id="rId2"/>
              </a:rPr>
              <a:t>https://www.3gpp.org/ftp/tsg_sa/TSG_SA/TSGS_85/Docs/SP-190845.zip</a:t>
            </a:r>
            <a:r>
              <a:rPr lang="en-US" sz="1600" dirty="0"/>
              <a:t> </a:t>
            </a:r>
          </a:p>
          <a:p>
            <a:pPr lvl="1"/>
            <a:r>
              <a:rPr lang="en-US" sz="1600" dirty="0"/>
              <a:t>See slides 19 and 20 </a:t>
            </a:r>
            <a:r>
              <a:rPr lang="en-US" sz="1600" dirty="0" smtClean="0">
                <a:sym typeface="Wingdings" panose="05000000000000000000" pitchFamily="2" charset="2"/>
              </a:rPr>
              <a:t>for RAN leadership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 smtClean="0"/>
              <a:t>  3GPP </a:t>
            </a:r>
            <a:r>
              <a:rPr lang="en-US" sz="2000" dirty="0"/>
              <a:t>Improvement Suggestions (living </a:t>
            </a:r>
            <a:r>
              <a:rPr lang="en-US" sz="2000" dirty="0" smtClean="0"/>
              <a:t>document) </a:t>
            </a:r>
          </a:p>
          <a:p>
            <a:pPr lvl="1"/>
            <a:r>
              <a:rPr lang="en-US" sz="1600" dirty="0">
                <a:hlinkClick r:id="rId3"/>
              </a:rPr>
              <a:t>https://www.3gpp.org/ftp/tsg_sa/TSG_SA/TSGS_85/Docs/SP-190843.zip</a:t>
            </a:r>
            <a:r>
              <a:rPr lang="en-US" sz="1600" dirty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Traceability </a:t>
            </a:r>
            <a:r>
              <a:rPr lang="en-US" sz="2000" dirty="0"/>
              <a:t>of Work Items and Requirements </a:t>
            </a:r>
          </a:p>
          <a:p>
            <a:pPr lvl="1"/>
            <a:r>
              <a:rPr lang="en-US" sz="1600" dirty="0" smtClean="0">
                <a:hlinkClick r:id="rId4"/>
              </a:rPr>
              <a:t>https</a:t>
            </a:r>
            <a:r>
              <a:rPr lang="en-US" sz="1600" dirty="0">
                <a:hlinkClick r:id="rId4"/>
              </a:rPr>
              <a:t>://</a:t>
            </a:r>
            <a:r>
              <a:rPr lang="en-US" sz="1600" dirty="0" smtClean="0">
                <a:hlinkClick r:id="rId4"/>
              </a:rPr>
              <a:t>www.3gpp.org/ftp/tsg_sa/TSG_SA/TSGS_85/Docs/SP-190844.zip</a:t>
            </a:r>
            <a:r>
              <a:rPr lang="en-US" sz="1600" dirty="0" smtClean="0"/>
              <a:t> 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3GPP </a:t>
            </a:r>
            <a:r>
              <a:rPr lang="en-US" sz="2000" dirty="0"/>
              <a:t>(SA) Release Planning (living document)</a:t>
            </a:r>
          </a:p>
          <a:p>
            <a:pPr lvl="1"/>
            <a:r>
              <a:rPr lang="en-US" sz="1600" dirty="0" smtClean="0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</a:t>
            </a:r>
            <a:r>
              <a:rPr lang="en-US" sz="1600" dirty="0" smtClean="0">
                <a:hlinkClick r:id="rId5"/>
              </a:rPr>
              <a:t>www.3gpp.org/ftp/tsg_sa/TSG_SA/TSGS_85/Docs/SP-190675.zip</a:t>
            </a:r>
            <a:r>
              <a:rPr lang="en-US" sz="1600" dirty="0" smtClean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3GPP </a:t>
            </a:r>
            <a:r>
              <a:rPr lang="en-US" sz="2000" dirty="0"/>
              <a:t>Liaison Persons (living document) </a:t>
            </a:r>
          </a:p>
          <a:p>
            <a:pPr lvl="1"/>
            <a:r>
              <a:rPr lang="en-US" sz="1600" dirty="0">
                <a:hlinkClick r:id="rId6"/>
              </a:rPr>
              <a:t>https://</a:t>
            </a:r>
            <a:r>
              <a:rPr lang="en-US" sz="1600" dirty="0" smtClean="0">
                <a:hlinkClick r:id="rId6"/>
              </a:rPr>
              <a:t>www.3gpp.org/ftp/tsg_sa/TSG_SA/TSGS_85/Docs/SP-190842.zip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802547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16419</TotalTime>
  <Words>800</Words>
  <Application>Microsoft Office PowerPoint</Application>
  <PresentationFormat>Widescreen</PresentationFormat>
  <Paragraphs>235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Malgun Gothic</vt:lpstr>
      <vt:lpstr>Arial</vt:lpstr>
      <vt:lpstr>Calibri</vt:lpstr>
      <vt:lpstr>Calibri Light</vt:lpstr>
      <vt:lpstr>Times New Roman</vt:lpstr>
      <vt:lpstr>Wingdings</vt:lpstr>
      <vt:lpstr>Office Theme</vt:lpstr>
      <vt:lpstr>TSG SA Chair’s Report to TSG RAN</vt:lpstr>
      <vt:lpstr>Current Release Schedule Overview (SA/CT)</vt:lpstr>
      <vt:lpstr>R17 Prio: Working Assumptions </vt:lpstr>
      <vt:lpstr>Rel-17 SA#85 Prioritized Items List</vt:lpstr>
      <vt:lpstr>Rel-17 SA#85 Out-List</vt:lpstr>
      <vt:lpstr>Items for SA/CT Coordination </vt:lpstr>
      <vt:lpstr>SA-RAN Rel-16 Coordination (SP-180581, SA#80)</vt:lpstr>
      <vt:lpstr>Issues for RAN (WGs) Action</vt:lpstr>
      <vt:lpstr>SA#85 tdocs 4 Discussion &amp; Info</vt:lpstr>
      <vt:lpstr>some more SA tdocs 4 Your Attention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703</cp:revision>
  <dcterms:created xsi:type="dcterms:W3CDTF">2010-02-05T13:52:04Z</dcterms:created>
  <dcterms:modified xsi:type="dcterms:W3CDTF">2019-09-18T14:38:46Z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1568224913</vt:lpwstr>
  </property>
</Properties>
</file>