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
  </p:notesMasterIdLst>
  <p:sldIdLst>
    <p:sldId id="256" r:id="rId2"/>
    <p:sldId id="257" r:id="rId3"/>
    <p:sldId id="266" r:id="rId4"/>
    <p:sldId id="272" r:id="rId5"/>
    <p:sldId id="273" r:id="rId6"/>
    <p:sldId id="274" r:id="rId7"/>
    <p:sldId id="259" r:id="rId8"/>
    <p:sldId id="260" r:id="rId9"/>
    <p:sldId id="261" r:id="rId10"/>
    <p:sldId id="262" r:id="rId11"/>
    <p:sldId id="263"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188"/>
    <p:restoredTop sz="84547"/>
  </p:normalViewPr>
  <p:slideViewPr>
    <p:cSldViewPr snapToGrid="0" snapToObjects="1">
      <p:cViewPr varScale="1">
        <p:scale>
          <a:sx n="56" d="100"/>
          <a:sy n="56" d="100"/>
        </p:scale>
        <p:origin x="1252" y="60"/>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F68E8F-9E6E-084D-836B-304C280E094C}" type="datetimeFigureOut">
              <a:rPr lang="en-US" smtClean="0"/>
              <a:t>9/10/2019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E0D88B-6902-0648-94D4-247AD467E032}" type="slidenum">
              <a:rPr lang="en-US" smtClean="0"/>
              <a:t>‹Nr.›</a:t>
            </a:fld>
            <a:endParaRPr lang="en-US"/>
          </a:p>
        </p:txBody>
      </p:sp>
    </p:spTree>
    <p:extLst>
      <p:ext uri="{BB962C8B-B14F-4D97-AF65-F5344CB8AC3E}">
        <p14:creationId xmlns:p14="http://schemas.microsoft.com/office/powerpoint/2010/main" val="34857589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already use a lot of wireless tools in production, radio mics capture high quality sound for amplification or recording, Radio Cameras are used at large events to enhance the production experience. We also use satellite links to transmit content from the field back to a broadcast </a:t>
            </a:r>
            <a:r>
              <a:rPr lang="en-US" dirty="0" err="1"/>
              <a:t>centre</a:t>
            </a:r>
            <a:r>
              <a:rPr lang="en-US" dirty="0"/>
              <a:t> for distribution and radio talkback is used to communicate between team members on the ground.  Finally 3G and 4G bonded cellular contributions are now commonplace in news workflows where multiple sim cards are used to get the bandwidth required to transmit a highly compressed video stream.</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have workflows for this already so any 3GPP system needs to be as good as or improve on existing workflows while maintaining costs of deployments. We are exploring this technology because we recognize that spectrum is at a premium and some 5G deployments may reduce costs or add flexibility or mobility</a:t>
            </a:r>
          </a:p>
          <a:p>
            <a:endParaRPr lang="en-US" dirty="0"/>
          </a:p>
        </p:txBody>
      </p:sp>
      <p:sp>
        <p:nvSpPr>
          <p:cNvPr id="4" name="Slide Number Placeholder 3"/>
          <p:cNvSpPr>
            <a:spLocks noGrp="1"/>
          </p:cNvSpPr>
          <p:nvPr>
            <p:ph type="sldNum" sz="quarter" idx="5"/>
          </p:nvPr>
        </p:nvSpPr>
        <p:spPr/>
        <p:txBody>
          <a:bodyPr/>
          <a:lstStyle/>
          <a:p>
            <a:fld id="{99E0D88B-6902-0648-94D4-247AD467E032}" type="slidenum">
              <a:rPr lang="en-US" smtClean="0"/>
              <a:t>2</a:t>
            </a:fld>
            <a:endParaRPr lang="en-US"/>
          </a:p>
        </p:txBody>
      </p:sp>
    </p:spTree>
    <p:extLst>
      <p:ext uri="{BB962C8B-B14F-4D97-AF65-F5344CB8AC3E}">
        <p14:creationId xmlns:p14="http://schemas.microsoft.com/office/powerpoint/2010/main" val="8709569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Current links from events are often sent back via </a:t>
            </a:r>
            <a:r>
              <a:rPr lang="en-US" dirty="0" err="1"/>
              <a:t>fibre</a:t>
            </a:r>
            <a:r>
              <a:rPr lang="en-US" dirty="0"/>
              <a:t> or satellite vehicles. While the video signal is compressed the general rule is to use the minimum compression possible as this will degrade the picture and in some cases make it unsuitable for transmission on a distribution network using lower bit rate codecs </a:t>
            </a:r>
          </a:p>
        </p:txBody>
      </p:sp>
      <p:sp>
        <p:nvSpPr>
          <p:cNvPr id="4" name="Slide Number Placeholder 3"/>
          <p:cNvSpPr>
            <a:spLocks noGrp="1"/>
          </p:cNvSpPr>
          <p:nvPr>
            <p:ph type="sldNum" sz="quarter" idx="5"/>
          </p:nvPr>
        </p:nvSpPr>
        <p:spPr/>
        <p:txBody>
          <a:bodyPr/>
          <a:lstStyle/>
          <a:p>
            <a:fld id="{99E0D88B-6902-0648-94D4-247AD467E032}" type="slidenum">
              <a:rPr lang="en-US" smtClean="0"/>
              <a:t>11</a:t>
            </a:fld>
            <a:endParaRPr lang="en-US"/>
          </a:p>
        </p:txBody>
      </p:sp>
    </p:spTree>
    <p:extLst>
      <p:ext uri="{BB962C8B-B14F-4D97-AF65-F5344CB8AC3E}">
        <p14:creationId xmlns:p14="http://schemas.microsoft.com/office/powerpoint/2010/main" val="41878220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 </a:t>
            </a:r>
            <a:r>
              <a:rPr lang="en-US" dirty="0" err="1"/>
              <a:t>bandwith</a:t>
            </a:r>
            <a:r>
              <a:rPr lang="en-US" dirty="0"/>
              <a:t> uplinks. Video and audio signals can be require large amounts of data and for production it is mostly uplinked so uplink traffic may well exceed downlink traffic by a factor of 20 to 1</a:t>
            </a:r>
          </a:p>
          <a:p>
            <a:r>
              <a:rPr lang="en-US" dirty="0"/>
              <a:t>Low latency, a number of AV prod user cases have very low latency requirements in addition they need to be synchronized so that the latency is predictable, a variable latency between 2 or more devices will mean that they drift in and out of synch and therefore become unusable in a production scenario</a:t>
            </a:r>
          </a:p>
          <a:p>
            <a:r>
              <a:rPr lang="en-US" dirty="0"/>
              <a:t>The loss of packets leads to picture break up or freezing of a picture or severe clicking or noise on an audio source.  In order to maintain the use of a source the loss of packets must be near zero measured at the received point. This is often more critical than latency so a small amount of retransmission is allowed</a:t>
            </a:r>
          </a:p>
          <a:p>
            <a:r>
              <a:rPr lang="en-US" dirty="0"/>
              <a:t>Reliable links are also expected so SNPN deployments are expected to be common place</a:t>
            </a:r>
          </a:p>
          <a:p>
            <a:endParaRPr lang="en-US" dirty="0"/>
          </a:p>
          <a:p>
            <a:r>
              <a:rPr lang="en-US" dirty="0"/>
              <a:t>Having a predictable latency is more important than minimizing individual streams for example a 5mS latency across all devices is easier to cope with than several devices that may be 100,200 or 300 </a:t>
            </a:r>
            <a:r>
              <a:rPr lang="en-US" dirty="0" err="1"/>
              <a:t>uS</a:t>
            </a:r>
            <a:endParaRPr lang="en-US" dirty="0"/>
          </a:p>
          <a:p>
            <a:endParaRPr lang="en-US" dirty="0"/>
          </a:p>
          <a:p>
            <a:r>
              <a:rPr lang="en-US" b="1" dirty="0"/>
              <a:t> final note:</a:t>
            </a:r>
            <a:endParaRPr lang="en-US" dirty="0"/>
          </a:p>
        </p:txBody>
      </p:sp>
      <p:sp>
        <p:nvSpPr>
          <p:cNvPr id="4" name="Slide Number Placeholder 3"/>
          <p:cNvSpPr>
            <a:spLocks noGrp="1"/>
          </p:cNvSpPr>
          <p:nvPr>
            <p:ph type="sldNum" sz="quarter" idx="5"/>
          </p:nvPr>
        </p:nvSpPr>
        <p:spPr/>
        <p:txBody>
          <a:bodyPr/>
          <a:lstStyle/>
          <a:p>
            <a:fld id="{99E0D88B-6902-0648-94D4-247AD467E032}" type="slidenum">
              <a:rPr lang="en-US" smtClean="0"/>
              <a:t>3</a:t>
            </a:fld>
            <a:endParaRPr lang="en-US"/>
          </a:p>
        </p:txBody>
      </p:sp>
    </p:spTree>
    <p:extLst>
      <p:ext uri="{BB962C8B-B14F-4D97-AF65-F5344CB8AC3E}">
        <p14:creationId xmlns:p14="http://schemas.microsoft.com/office/powerpoint/2010/main" val="34755151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Current ways of working with radio equipment mean that the functions provided by a multicast or broadcast system are expected, a director wants to be able to talk to multiple people at the same time and any response heard by the whole </a:t>
            </a:r>
            <a:r>
              <a:rPr lang="en-US" dirty="0" err="1"/>
              <a:t>talkgroup</a:t>
            </a:r>
            <a:r>
              <a:rPr lang="en-US" dirty="0"/>
              <a:t>. Latency is critical as when a camera move is asked for or a lighting cue requested it has to happen at a single point in time.</a:t>
            </a:r>
          </a:p>
          <a:p>
            <a:r>
              <a:rPr lang="en-US" dirty="0"/>
              <a:t>Because of the type of activities we expect to deploy our own standalone Non-Public Networks this means we need to have </a:t>
            </a:r>
            <a:r>
              <a:rPr lang="en-US" dirty="0" err="1"/>
              <a:t>provisiosn</a:t>
            </a:r>
            <a:r>
              <a:rPr lang="en-US" dirty="0"/>
              <a:t> for UE’s to </a:t>
            </a:r>
            <a:r>
              <a:rPr lang="en-US" dirty="0" err="1"/>
              <a:t>securly</a:t>
            </a:r>
            <a:r>
              <a:rPr lang="en-US" dirty="0"/>
              <a:t> join the networks and understand their functionality, they may be required to join several networks simultaneously such as a radio mic at a concert which may connect to a broadcast mix, a PA mix and a monitor mix</a:t>
            </a:r>
          </a:p>
          <a:p>
            <a:endParaRPr lang="en-US" dirty="0"/>
          </a:p>
          <a:p>
            <a:r>
              <a:rPr lang="en-US" dirty="0"/>
              <a:t>It is also important that video and audio is </a:t>
            </a:r>
            <a:r>
              <a:rPr lang="en-US" dirty="0" err="1"/>
              <a:t>syncronised</a:t>
            </a:r>
            <a:r>
              <a:rPr lang="en-US" dirty="0"/>
              <a:t> to avoid lip sync errors, where multiple cameras are deployed they must be timed together to avoid issues where shutters are not opening and </a:t>
            </a:r>
            <a:r>
              <a:rPr lang="en-US" dirty="0" err="1"/>
              <a:t>closeing</a:t>
            </a:r>
            <a:r>
              <a:rPr lang="en-US" dirty="0"/>
              <a:t> together or where frames jump as one camera cuts to another</a:t>
            </a:r>
          </a:p>
          <a:p>
            <a:endParaRPr lang="en-US" dirty="0"/>
          </a:p>
          <a:p>
            <a:endParaRPr lang="en-US" dirty="0"/>
          </a:p>
        </p:txBody>
      </p:sp>
      <p:sp>
        <p:nvSpPr>
          <p:cNvPr id="4" name="Slide Number Placeholder 3"/>
          <p:cNvSpPr>
            <a:spLocks noGrp="1"/>
          </p:cNvSpPr>
          <p:nvPr>
            <p:ph type="sldNum" sz="quarter" idx="5"/>
          </p:nvPr>
        </p:nvSpPr>
        <p:spPr/>
        <p:txBody>
          <a:bodyPr/>
          <a:lstStyle/>
          <a:p>
            <a:fld id="{99E0D88B-6902-0648-94D4-247AD467E032}" type="slidenum">
              <a:rPr lang="en-US" smtClean="0"/>
              <a:t>4</a:t>
            </a:fld>
            <a:endParaRPr lang="en-US"/>
          </a:p>
        </p:txBody>
      </p:sp>
    </p:spTree>
    <p:extLst>
      <p:ext uri="{BB962C8B-B14F-4D97-AF65-F5344CB8AC3E}">
        <p14:creationId xmlns:p14="http://schemas.microsoft.com/office/powerpoint/2010/main" val="31231968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Work to date</a:t>
            </a:r>
          </a:p>
          <a:p>
            <a:endParaRPr lang="en-US" dirty="0"/>
          </a:p>
          <a:p>
            <a:r>
              <a:rPr lang="en-US" dirty="0"/>
              <a:t>Now completed TR but while this covers user cases that push the requirements it does not cover every area where content producers may use 5G for example high speed high bandwidth file transfer which does not have a real time metric</a:t>
            </a:r>
          </a:p>
          <a:p>
            <a:endParaRPr lang="en-US" dirty="0"/>
          </a:p>
          <a:p>
            <a:r>
              <a:rPr lang="en-US" dirty="0"/>
              <a:t>The next item is SA1 WID that includes the </a:t>
            </a:r>
            <a:r>
              <a:rPr lang="en-US" dirty="0" err="1"/>
              <a:t>viapa</a:t>
            </a:r>
            <a:r>
              <a:rPr lang="en-US" dirty="0"/>
              <a:t> service specs as well as matching requirements to existing functionality where possible and creating change requests where appropriate.</a:t>
            </a:r>
          </a:p>
          <a:p>
            <a:endParaRPr lang="en-US" dirty="0"/>
          </a:p>
          <a:p>
            <a:r>
              <a:rPr lang="en-US" dirty="0"/>
              <a:t>For the VIAPA service requirements we have looked see where other verticals have similar </a:t>
            </a:r>
            <a:r>
              <a:rPr lang="en-US" dirty="0" err="1"/>
              <a:t>requirments</a:t>
            </a:r>
            <a:r>
              <a:rPr lang="en-US" dirty="0"/>
              <a:t> and incorporated those so as to </a:t>
            </a:r>
            <a:r>
              <a:rPr lang="en-US" dirty="0" err="1"/>
              <a:t>avoide</a:t>
            </a:r>
            <a:r>
              <a:rPr lang="en-US" dirty="0"/>
              <a:t> separate TS for every vertical. The first iteration of this is for medical applications but others may follow.</a:t>
            </a:r>
          </a:p>
        </p:txBody>
      </p:sp>
      <p:sp>
        <p:nvSpPr>
          <p:cNvPr id="4" name="Slide Number Placeholder 3"/>
          <p:cNvSpPr>
            <a:spLocks noGrp="1"/>
          </p:cNvSpPr>
          <p:nvPr>
            <p:ph type="sldNum" sz="quarter" idx="5"/>
          </p:nvPr>
        </p:nvSpPr>
        <p:spPr/>
        <p:txBody>
          <a:bodyPr/>
          <a:lstStyle/>
          <a:p>
            <a:fld id="{99E0D88B-6902-0648-94D4-247AD467E032}" type="slidenum">
              <a:rPr lang="en-US" smtClean="0"/>
              <a:t>5</a:t>
            </a:fld>
            <a:endParaRPr lang="en-US"/>
          </a:p>
        </p:txBody>
      </p:sp>
    </p:spTree>
    <p:extLst>
      <p:ext uri="{BB962C8B-B14F-4D97-AF65-F5344CB8AC3E}">
        <p14:creationId xmlns:p14="http://schemas.microsoft.com/office/powerpoint/2010/main" val="3181302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t>
            </a:r>
            <a:r>
              <a:rPr lang="en-US"/>
              <a:t>have looked </a:t>
            </a:r>
            <a:r>
              <a:rPr lang="en-US" dirty="0"/>
              <a:t>at items currently in Ran and see these as the important ones for </a:t>
            </a:r>
            <a:r>
              <a:rPr lang="en-US" dirty="0" err="1"/>
              <a:t>Avprod</a:t>
            </a:r>
            <a:r>
              <a:rPr lang="en-US" dirty="0"/>
              <a:t>.</a:t>
            </a:r>
          </a:p>
          <a:p>
            <a:endParaRPr lang="en-US" dirty="0"/>
          </a:p>
        </p:txBody>
      </p:sp>
      <p:sp>
        <p:nvSpPr>
          <p:cNvPr id="4" name="Slide Number Placeholder 3"/>
          <p:cNvSpPr>
            <a:spLocks noGrp="1"/>
          </p:cNvSpPr>
          <p:nvPr>
            <p:ph type="sldNum" sz="quarter" idx="5"/>
          </p:nvPr>
        </p:nvSpPr>
        <p:spPr/>
        <p:txBody>
          <a:bodyPr/>
          <a:lstStyle/>
          <a:p>
            <a:fld id="{99E0D88B-6902-0648-94D4-247AD467E032}" type="slidenum">
              <a:rPr lang="en-US" smtClean="0"/>
              <a:t>6</a:t>
            </a:fld>
            <a:endParaRPr lang="en-US"/>
          </a:p>
        </p:txBody>
      </p:sp>
    </p:spTree>
    <p:extLst>
      <p:ext uri="{BB962C8B-B14F-4D97-AF65-F5344CB8AC3E}">
        <p14:creationId xmlns:p14="http://schemas.microsoft.com/office/powerpoint/2010/main" val="15930965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Already widely used but has constraints picture quality is constrained by available bandwidth and the use of multiple data connections means that specialist kit is required at both ends of the chain this is linked by manufacturer specific UE and so reduces flexibility on what equipment is available at both transmit and receive sites. It is also a single source link so it is not possible to combine multiple cameras on site easily and so specialist kit is sent on location to combine multiple camera feeds into a single feed. </a:t>
            </a:r>
          </a:p>
        </p:txBody>
      </p:sp>
      <p:sp>
        <p:nvSpPr>
          <p:cNvPr id="4" name="Slide Number Placeholder 3"/>
          <p:cNvSpPr>
            <a:spLocks noGrp="1"/>
          </p:cNvSpPr>
          <p:nvPr>
            <p:ph type="sldNum" sz="quarter" idx="5"/>
          </p:nvPr>
        </p:nvSpPr>
        <p:spPr/>
        <p:txBody>
          <a:bodyPr/>
          <a:lstStyle/>
          <a:p>
            <a:fld id="{99E0D88B-6902-0648-94D4-247AD467E032}" type="slidenum">
              <a:rPr lang="en-US" smtClean="0"/>
              <a:t>7</a:t>
            </a:fld>
            <a:endParaRPr lang="en-US"/>
          </a:p>
        </p:txBody>
      </p:sp>
    </p:spTree>
    <p:extLst>
      <p:ext uri="{BB962C8B-B14F-4D97-AF65-F5344CB8AC3E}">
        <p14:creationId xmlns:p14="http://schemas.microsoft.com/office/powerpoint/2010/main" val="29126364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Radio mics are very challenging with requirements for extremely low end to end latency &gt;5ms. It is important that a a performer wearing in ear monitors does not hear an echo on their voice as this makes speaking impossible.  They are also often deployed in close locations with other radio mics, a large show may have up to 50 radio mics and/or wireless instrument links at use at one time and often the audio may need to go to multiple receive points (such as a PA mix and a broadcast mix) audio is often synchronized with other audio sources and video so a requirement for </a:t>
            </a:r>
            <a:r>
              <a:rPr lang="en-US" dirty="0" err="1"/>
              <a:t>thm</a:t>
            </a:r>
            <a:r>
              <a:rPr lang="en-US" dirty="0"/>
              <a:t> to stay in synch is also essential. In most instances a SNPN is envisioned.</a:t>
            </a:r>
          </a:p>
        </p:txBody>
      </p:sp>
      <p:sp>
        <p:nvSpPr>
          <p:cNvPr id="4" name="Slide Number Placeholder 3"/>
          <p:cNvSpPr>
            <a:spLocks noGrp="1"/>
          </p:cNvSpPr>
          <p:nvPr>
            <p:ph type="sldNum" sz="quarter" idx="5"/>
          </p:nvPr>
        </p:nvSpPr>
        <p:spPr/>
        <p:txBody>
          <a:bodyPr/>
          <a:lstStyle/>
          <a:p>
            <a:fld id="{99E0D88B-6902-0648-94D4-247AD467E032}" type="slidenum">
              <a:rPr lang="en-US" smtClean="0"/>
              <a:t>8</a:t>
            </a:fld>
            <a:endParaRPr lang="en-US"/>
          </a:p>
        </p:txBody>
      </p:sp>
    </p:spTree>
    <p:extLst>
      <p:ext uri="{BB962C8B-B14F-4D97-AF65-F5344CB8AC3E}">
        <p14:creationId xmlns:p14="http://schemas.microsoft.com/office/powerpoint/2010/main" val="27858320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Radio Camera are used where it is not always possible to wire a camera. </a:t>
            </a:r>
            <a:r>
              <a:rPr lang="en-US" dirty="0" err="1"/>
              <a:t>Eg</a:t>
            </a:r>
            <a:r>
              <a:rPr lang="en-US" dirty="0"/>
              <a:t> a Steadicam on the touch line of a large sporting event or on a motorbike for a cycle race or marathon.  They have to be extremely low latency to match cameras that are connected via </a:t>
            </a:r>
            <a:r>
              <a:rPr lang="en-US" dirty="0" err="1"/>
              <a:t>fibre</a:t>
            </a:r>
            <a:r>
              <a:rPr lang="en-US" dirty="0"/>
              <a:t> and also so that a director can expect an instant response when they request a camera move. There is also a requirement for some operations such as </a:t>
            </a:r>
            <a:r>
              <a:rPr lang="en-US" dirty="0" err="1"/>
              <a:t>colour</a:t>
            </a:r>
            <a:r>
              <a:rPr lang="en-US" dirty="0"/>
              <a:t> settings to be controlled remotely so a 2 way communication is used.  Uplink bandwidth is key to maintain image quality as set out in TR 22.827. on large scale deployments these may be on Motorbikes and the signal transmitted to a relay aircraft.  It would be useful to deploy this type of scenario using an SNPN in order to avoid contention on a PLMN but there may be scenarios where a single camera unit may be required to switch between 2 networks in a seamless manor where the networks support the functionality. Where multiple cameras are deployed it is </a:t>
            </a:r>
            <a:r>
              <a:rPr lang="en-US" dirty="0" err="1"/>
              <a:t>vitakl</a:t>
            </a:r>
            <a:r>
              <a:rPr lang="en-US" dirty="0"/>
              <a:t> that they remain in sync with each other and so a PTO time signal is used to </a:t>
            </a:r>
          </a:p>
        </p:txBody>
      </p:sp>
      <p:sp>
        <p:nvSpPr>
          <p:cNvPr id="4" name="Slide Number Placeholder 3"/>
          <p:cNvSpPr>
            <a:spLocks noGrp="1"/>
          </p:cNvSpPr>
          <p:nvPr>
            <p:ph type="sldNum" sz="quarter" idx="5"/>
          </p:nvPr>
        </p:nvSpPr>
        <p:spPr/>
        <p:txBody>
          <a:bodyPr/>
          <a:lstStyle/>
          <a:p>
            <a:fld id="{99E0D88B-6902-0648-94D4-247AD467E032}" type="slidenum">
              <a:rPr lang="en-US" smtClean="0"/>
              <a:t>9</a:t>
            </a:fld>
            <a:endParaRPr lang="en-US"/>
          </a:p>
        </p:txBody>
      </p:sp>
    </p:spTree>
    <p:extLst>
      <p:ext uri="{BB962C8B-B14F-4D97-AF65-F5344CB8AC3E}">
        <p14:creationId xmlns:p14="http://schemas.microsoft.com/office/powerpoint/2010/main" val="32659796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all staff to communicate on a production a high reliability low latency </a:t>
            </a:r>
            <a:r>
              <a:rPr lang="en-US" dirty="0" err="1"/>
              <a:t>comms</a:t>
            </a:r>
            <a:r>
              <a:rPr lang="en-US" dirty="0"/>
              <a:t> system is deployed known as talkback. It is </a:t>
            </a:r>
            <a:r>
              <a:rPr lang="en-US" dirty="0" err="1"/>
              <a:t>nessacary</a:t>
            </a:r>
            <a:r>
              <a:rPr lang="en-US" dirty="0"/>
              <a:t> for a director to be able to talk to different talk groups as well as communicate with a production team as a whole. Broadcast mode within a single cell area </a:t>
            </a:r>
          </a:p>
        </p:txBody>
      </p:sp>
      <p:sp>
        <p:nvSpPr>
          <p:cNvPr id="4" name="Slide Number Placeholder 3"/>
          <p:cNvSpPr>
            <a:spLocks noGrp="1"/>
          </p:cNvSpPr>
          <p:nvPr>
            <p:ph type="sldNum" sz="quarter" idx="5"/>
          </p:nvPr>
        </p:nvSpPr>
        <p:spPr/>
        <p:txBody>
          <a:bodyPr/>
          <a:lstStyle/>
          <a:p>
            <a:fld id="{99E0D88B-6902-0648-94D4-247AD467E032}" type="slidenum">
              <a:rPr lang="en-US" smtClean="0"/>
              <a:t>10</a:t>
            </a:fld>
            <a:endParaRPr lang="en-US"/>
          </a:p>
        </p:txBody>
      </p:sp>
    </p:spTree>
    <p:extLst>
      <p:ext uri="{BB962C8B-B14F-4D97-AF65-F5344CB8AC3E}">
        <p14:creationId xmlns:p14="http://schemas.microsoft.com/office/powerpoint/2010/main" val="31698519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888D7-D11B-E14B-9905-070EF45553B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E1ED66E-D209-1F44-939D-631F452DC88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DFD2661-36B5-2145-BDAE-673BA03CA0AD}"/>
              </a:ext>
            </a:extLst>
          </p:cNvPr>
          <p:cNvSpPr>
            <a:spLocks noGrp="1"/>
          </p:cNvSpPr>
          <p:nvPr>
            <p:ph type="dt" sz="half" idx="10"/>
          </p:nvPr>
        </p:nvSpPr>
        <p:spPr/>
        <p:txBody>
          <a:bodyPr/>
          <a:lstStyle/>
          <a:p>
            <a:fld id="{83D17A69-F6C1-324A-BE0F-6834656EEDE9}" type="datetimeFigureOut">
              <a:rPr lang="en-US" smtClean="0"/>
              <a:t>9/10/2019</a:t>
            </a:fld>
            <a:endParaRPr lang="en-US"/>
          </a:p>
        </p:txBody>
      </p:sp>
      <p:sp>
        <p:nvSpPr>
          <p:cNvPr id="5" name="Footer Placeholder 4">
            <a:extLst>
              <a:ext uri="{FF2B5EF4-FFF2-40B4-BE49-F238E27FC236}">
                <a16:creationId xmlns:a16="http://schemas.microsoft.com/office/drawing/2014/main" id="{05D03456-FA16-4B48-BB19-A6D1334EF97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BD37C8-7DAC-1146-BBBE-154686351638}"/>
              </a:ext>
            </a:extLst>
          </p:cNvPr>
          <p:cNvSpPr>
            <a:spLocks noGrp="1"/>
          </p:cNvSpPr>
          <p:nvPr>
            <p:ph type="sldNum" sz="quarter" idx="12"/>
          </p:nvPr>
        </p:nvSpPr>
        <p:spPr/>
        <p:txBody>
          <a:bodyPr/>
          <a:lstStyle/>
          <a:p>
            <a:fld id="{13F11F83-6BC6-5447-91F1-3B3C3C4337DD}" type="slidenum">
              <a:rPr lang="en-US" smtClean="0"/>
              <a:t>‹Nr.›</a:t>
            </a:fld>
            <a:endParaRPr lang="en-US"/>
          </a:p>
        </p:txBody>
      </p:sp>
    </p:spTree>
    <p:extLst>
      <p:ext uri="{BB962C8B-B14F-4D97-AF65-F5344CB8AC3E}">
        <p14:creationId xmlns:p14="http://schemas.microsoft.com/office/powerpoint/2010/main" val="32870271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FCB36C-9932-DC47-A6B9-9DB1AB37B0D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4857449-0754-AD48-B181-99A7D9F3B63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F3A79D1-908D-C545-858E-CBD4A798E5B6}"/>
              </a:ext>
            </a:extLst>
          </p:cNvPr>
          <p:cNvSpPr>
            <a:spLocks noGrp="1"/>
          </p:cNvSpPr>
          <p:nvPr>
            <p:ph type="dt" sz="half" idx="10"/>
          </p:nvPr>
        </p:nvSpPr>
        <p:spPr/>
        <p:txBody>
          <a:bodyPr/>
          <a:lstStyle/>
          <a:p>
            <a:fld id="{83D17A69-F6C1-324A-BE0F-6834656EEDE9}" type="datetimeFigureOut">
              <a:rPr lang="en-US" smtClean="0"/>
              <a:t>9/10/2019</a:t>
            </a:fld>
            <a:endParaRPr lang="en-US"/>
          </a:p>
        </p:txBody>
      </p:sp>
      <p:sp>
        <p:nvSpPr>
          <p:cNvPr id="5" name="Footer Placeholder 4">
            <a:extLst>
              <a:ext uri="{FF2B5EF4-FFF2-40B4-BE49-F238E27FC236}">
                <a16:creationId xmlns:a16="http://schemas.microsoft.com/office/drawing/2014/main" id="{1BAB19A1-604E-2B49-83C9-9B5A5DA0C2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430E11-C425-FA48-80F5-08DF8B69F4C5}"/>
              </a:ext>
            </a:extLst>
          </p:cNvPr>
          <p:cNvSpPr>
            <a:spLocks noGrp="1"/>
          </p:cNvSpPr>
          <p:nvPr>
            <p:ph type="sldNum" sz="quarter" idx="12"/>
          </p:nvPr>
        </p:nvSpPr>
        <p:spPr/>
        <p:txBody>
          <a:bodyPr/>
          <a:lstStyle/>
          <a:p>
            <a:fld id="{13F11F83-6BC6-5447-91F1-3B3C3C4337DD}" type="slidenum">
              <a:rPr lang="en-US" smtClean="0"/>
              <a:t>‹Nr.›</a:t>
            </a:fld>
            <a:endParaRPr lang="en-US"/>
          </a:p>
        </p:txBody>
      </p:sp>
    </p:spTree>
    <p:extLst>
      <p:ext uri="{BB962C8B-B14F-4D97-AF65-F5344CB8AC3E}">
        <p14:creationId xmlns:p14="http://schemas.microsoft.com/office/powerpoint/2010/main" val="33839125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118F6DC-2C12-DC46-A23A-DC6E63AFE6B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C94D020-778C-9C45-97D2-A257D225880A}"/>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46CF70-ED97-B64D-BFF1-6DD29702C9E6}"/>
              </a:ext>
            </a:extLst>
          </p:cNvPr>
          <p:cNvSpPr>
            <a:spLocks noGrp="1"/>
          </p:cNvSpPr>
          <p:nvPr>
            <p:ph type="dt" sz="half" idx="10"/>
          </p:nvPr>
        </p:nvSpPr>
        <p:spPr/>
        <p:txBody>
          <a:bodyPr/>
          <a:lstStyle/>
          <a:p>
            <a:fld id="{83D17A69-F6C1-324A-BE0F-6834656EEDE9}" type="datetimeFigureOut">
              <a:rPr lang="en-US" smtClean="0"/>
              <a:t>9/10/2019</a:t>
            </a:fld>
            <a:endParaRPr lang="en-US"/>
          </a:p>
        </p:txBody>
      </p:sp>
      <p:sp>
        <p:nvSpPr>
          <p:cNvPr id="5" name="Footer Placeholder 4">
            <a:extLst>
              <a:ext uri="{FF2B5EF4-FFF2-40B4-BE49-F238E27FC236}">
                <a16:creationId xmlns:a16="http://schemas.microsoft.com/office/drawing/2014/main" id="{6159F3A7-5522-8A49-B0A6-C4827D9E1F7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DF22DA-287D-0447-A92E-2F4338AA28F0}"/>
              </a:ext>
            </a:extLst>
          </p:cNvPr>
          <p:cNvSpPr>
            <a:spLocks noGrp="1"/>
          </p:cNvSpPr>
          <p:nvPr>
            <p:ph type="sldNum" sz="quarter" idx="12"/>
          </p:nvPr>
        </p:nvSpPr>
        <p:spPr/>
        <p:txBody>
          <a:bodyPr/>
          <a:lstStyle/>
          <a:p>
            <a:fld id="{13F11F83-6BC6-5447-91F1-3B3C3C4337DD}" type="slidenum">
              <a:rPr lang="en-US" smtClean="0"/>
              <a:t>‹Nr.›</a:t>
            </a:fld>
            <a:endParaRPr lang="en-US"/>
          </a:p>
        </p:txBody>
      </p:sp>
    </p:spTree>
    <p:extLst>
      <p:ext uri="{BB962C8B-B14F-4D97-AF65-F5344CB8AC3E}">
        <p14:creationId xmlns:p14="http://schemas.microsoft.com/office/powerpoint/2010/main" val="2352182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681AEA-971A-C541-B157-4BE3B710F42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A117BD5-1159-284D-A4A8-C4EA7F6A073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71ECE44-33D4-FD49-99DF-4FC365F10AF4}"/>
              </a:ext>
            </a:extLst>
          </p:cNvPr>
          <p:cNvSpPr>
            <a:spLocks noGrp="1"/>
          </p:cNvSpPr>
          <p:nvPr>
            <p:ph type="dt" sz="half" idx="10"/>
          </p:nvPr>
        </p:nvSpPr>
        <p:spPr/>
        <p:txBody>
          <a:bodyPr/>
          <a:lstStyle/>
          <a:p>
            <a:fld id="{83D17A69-F6C1-324A-BE0F-6834656EEDE9}" type="datetimeFigureOut">
              <a:rPr lang="en-US" smtClean="0"/>
              <a:t>9/10/2019</a:t>
            </a:fld>
            <a:endParaRPr lang="en-US"/>
          </a:p>
        </p:txBody>
      </p:sp>
      <p:sp>
        <p:nvSpPr>
          <p:cNvPr id="5" name="Footer Placeholder 4">
            <a:extLst>
              <a:ext uri="{FF2B5EF4-FFF2-40B4-BE49-F238E27FC236}">
                <a16:creationId xmlns:a16="http://schemas.microsoft.com/office/drawing/2014/main" id="{04383FA7-344C-064B-8A07-238EBEFA471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F245925-2BC0-774B-8998-D53EFC8096A7}"/>
              </a:ext>
            </a:extLst>
          </p:cNvPr>
          <p:cNvSpPr>
            <a:spLocks noGrp="1"/>
          </p:cNvSpPr>
          <p:nvPr>
            <p:ph type="sldNum" sz="quarter" idx="12"/>
          </p:nvPr>
        </p:nvSpPr>
        <p:spPr/>
        <p:txBody>
          <a:bodyPr/>
          <a:lstStyle/>
          <a:p>
            <a:fld id="{13F11F83-6BC6-5447-91F1-3B3C3C4337DD}" type="slidenum">
              <a:rPr lang="en-US" smtClean="0"/>
              <a:t>‹Nr.›</a:t>
            </a:fld>
            <a:endParaRPr lang="en-US"/>
          </a:p>
        </p:txBody>
      </p:sp>
    </p:spTree>
    <p:extLst>
      <p:ext uri="{BB962C8B-B14F-4D97-AF65-F5344CB8AC3E}">
        <p14:creationId xmlns:p14="http://schemas.microsoft.com/office/powerpoint/2010/main" val="3409197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2902C-7C06-9947-AB5D-FCBA0A99766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415C881-C387-DC4D-937A-3D10DADCEF1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2FA63339-3332-1C44-97B9-24CFEECFD6AD}"/>
              </a:ext>
            </a:extLst>
          </p:cNvPr>
          <p:cNvSpPr>
            <a:spLocks noGrp="1"/>
          </p:cNvSpPr>
          <p:nvPr>
            <p:ph type="dt" sz="half" idx="10"/>
          </p:nvPr>
        </p:nvSpPr>
        <p:spPr/>
        <p:txBody>
          <a:bodyPr/>
          <a:lstStyle/>
          <a:p>
            <a:fld id="{83D17A69-F6C1-324A-BE0F-6834656EEDE9}" type="datetimeFigureOut">
              <a:rPr lang="en-US" smtClean="0"/>
              <a:t>9/10/2019</a:t>
            </a:fld>
            <a:endParaRPr lang="en-US"/>
          </a:p>
        </p:txBody>
      </p:sp>
      <p:sp>
        <p:nvSpPr>
          <p:cNvPr id="5" name="Footer Placeholder 4">
            <a:extLst>
              <a:ext uri="{FF2B5EF4-FFF2-40B4-BE49-F238E27FC236}">
                <a16:creationId xmlns:a16="http://schemas.microsoft.com/office/drawing/2014/main" id="{046CD195-8DB3-5548-A126-B94D8E2794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F97B6F-E12E-E74F-A008-4C80AEDDACBA}"/>
              </a:ext>
            </a:extLst>
          </p:cNvPr>
          <p:cNvSpPr>
            <a:spLocks noGrp="1"/>
          </p:cNvSpPr>
          <p:nvPr>
            <p:ph type="sldNum" sz="quarter" idx="12"/>
          </p:nvPr>
        </p:nvSpPr>
        <p:spPr/>
        <p:txBody>
          <a:bodyPr/>
          <a:lstStyle/>
          <a:p>
            <a:fld id="{13F11F83-6BC6-5447-91F1-3B3C3C4337DD}" type="slidenum">
              <a:rPr lang="en-US" smtClean="0"/>
              <a:t>‹Nr.›</a:t>
            </a:fld>
            <a:endParaRPr lang="en-US"/>
          </a:p>
        </p:txBody>
      </p:sp>
    </p:spTree>
    <p:extLst>
      <p:ext uri="{BB962C8B-B14F-4D97-AF65-F5344CB8AC3E}">
        <p14:creationId xmlns:p14="http://schemas.microsoft.com/office/powerpoint/2010/main" val="20977663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0972C-92F1-5645-A0F1-3AFBCA335FA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EABACA8-2B65-E648-BACB-E66976513B63}"/>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4269550-BF80-5F4A-8674-27F58715469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56C633F-28B7-6C45-89DC-04966D7998CD}"/>
              </a:ext>
            </a:extLst>
          </p:cNvPr>
          <p:cNvSpPr>
            <a:spLocks noGrp="1"/>
          </p:cNvSpPr>
          <p:nvPr>
            <p:ph type="dt" sz="half" idx="10"/>
          </p:nvPr>
        </p:nvSpPr>
        <p:spPr/>
        <p:txBody>
          <a:bodyPr/>
          <a:lstStyle/>
          <a:p>
            <a:fld id="{83D17A69-F6C1-324A-BE0F-6834656EEDE9}" type="datetimeFigureOut">
              <a:rPr lang="en-US" smtClean="0"/>
              <a:t>9/10/2019</a:t>
            </a:fld>
            <a:endParaRPr lang="en-US"/>
          </a:p>
        </p:txBody>
      </p:sp>
      <p:sp>
        <p:nvSpPr>
          <p:cNvPr id="6" name="Footer Placeholder 5">
            <a:extLst>
              <a:ext uri="{FF2B5EF4-FFF2-40B4-BE49-F238E27FC236}">
                <a16:creationId xmlns:a16="http://schemas.microsoft.com/office/drawing/2014/main" id="{A40345E1-BFA2-D248-A897-0560A670701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026DA80-65CA-2547-A1FB-8887BD2E420C}"/>
              </a:ext>
            </a:extLst>
          </p:cNvPr>
          <p:cNvSpPr>
            <a:spLocks noGrp="1"/>
          </p:cNvSpPr>
          <p:nvPr>
            <p:ph type="sldNum" sz="quarter" idx="12"/>
          </p:nvPr>
        </p:nvSpPr>
        <p:spPr/>
        <p:txBody>
          <a:bodyPr/>
          <a:lstStyle/>
          <a:p>
            <a:fld id="{13F11F83-6BC6-5447-91F1-3B3C3C4337DD}" type="slidenum">
              <a:rPr lang="en-US" smtClean="0"/>
              <a:t>‹Nr.›</a:t>
            </a:fld>
            <a:endParaRPr lang="en-US"/>
          </a:p>
        </p:txBody>
      </p:sp>
    </p:spTree>
    <p:extLst>
      <p:ext uri="{BB962C8B-B14F-4D97-AF65-F5344CB8AC3E}">
        <p14:creationId xmlns:p14="http://schemas.microsoft.com/office/powerpoint/2010/main" val="27728812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E1BE48-B7DF-F949-B9E4-2E6622EE974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252A5F2-7D64-B14E-8BB1-DD79B0C1DC4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2371465-A756-7C45-99E2-FE6C3F90488F}"/>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299951D-1AF7-4A49-A7AE-B50A820EC2F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17E376A1-9388-F64E-889E-7F2F234A2A5B}"/>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7083315-6A2B-7D49-847D-D6D662646F71}"/>
              </a:ext>
            </a:extLst>
          </p:cNvPr>
          <p:cNvSpPr>
            <a:spLocks noGrp="1"/>
          </p:cNvSpPr>
          <p:nvPr>
            <p:ph type="dt" sz="half" idx="10"/>
          </p:nvPr>
        </p:nvSpPr>
        <p:spPr/>
        <p:txBody>
          <a:bodyPr/>
          <a:lstStyle/>
          <a:p>
            <a:fld id="{83D17A69-F6C1-324A-BE0F-6834656EEDE9}" type="datetimeFigureOut">
              <a:rPr lang="en-US" smtClean="0"/>
              <a:t>9/10/2019</a:t>
            </a:fld>
            <a:endParaRPr lang="en-US"/>
          </a:p>
        </p:txBody>
      </p:sp>
      <p:sp>
        <p:nvSpPr>
          <p:cNvPr id="8" name="Footer Placeholder 7">
            <a:extLst>
              <a:ext uri="{FF2B5EF4-FFF2-40B4-BE49-F238E27FC236}">
                <a16:creationId xmlns:a16="http://schemas.microsoft.com/office/drawing/2014/main" id="{0420CF66-C5F5-8849-B5D4-35F60E79687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A302CF8-81A9-AD48-BEAD-75DFEB3F81C4}"/>
              </a:ext>
            </a:extLst>
          </p:cNvPr>
          <p:cNvSpPr>
            <a:spLocks noGrp="1"/>
          </p:cNvSpPr>
          <p:nvPr>
            <p:ph type="sldNum" sz="quarter" idx="12"/>
          </p:nvPr>
        </p:nvSpPr>
        <p:spPr/>
        <p:txBody>
          <a:bodyPr/>
          <a:lstStyle/>
          <a:p>
            <a:fld id="{13F11F83-6BC6-5447-91F1-3B3C3C4337DD}" type="slidenum">
              <a:rPr lang="en-US" smtClean="0"/>
              <a:t>‹Nr.›</a:t>
            </a:fld>
            <a:endParaRPr lang="en-US"/>
          </a:p>
        </p:txBody>
      </p:sp>
    </p:spTree>
    <p:extLst>
      <p:ext uri="{BB962C8B-B14F-4D97-AF65-F5344CB8AC3E}">
        <p14:creationId xmlns:p14="http://schemas.microsoft.com/office/powerpoint/2010/main" val="38161541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8088FC-047D-134C-8D33-79C50C78D42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9E4A003-E623-EF48-A895-C09E86D607EF}"/>
              </a:ext>
            </a:extLst>
          </p:cNvPr>
          <p:cNvSpPr>
            <a:spLocks noGrp="1"/>
          </p:cNvSpPr>
          <p:nvPr>
            <p:ph type="dt" sz="half" idx="10"/>
          </p:nvPr>
        </p:nvSpPr>
        <p:spPr/>
        <p:txBody>
          <a:bodyPr/>
          <a:lstStyle/>
          <a:p>
            <a:fld id="{83D17A69-F6C1-324A-BE0F-6834656EEDE9}" type="datetimeFigureOut">
              <a:rPr lang="en-US" smtClean="0"/>
              <a:t>9/10/2019</a:t>
            </a:fld>
            <a:endParaRPr lang="en-US"/>
          </a:p>
        </p:txBody>
      </p:sp>
      <p:sp>
        <p:nvSpPr>
          <p:cNvPr id="4" name="Footer Placeholder 3">
            <a:extLst>
              <a:ext uri="{FF2B5EF4-FFF2-40B4-BE49-F238E27FC236}">
                <a16:creationId xmlns:a16="http://schemas.microsoft.com/office/drawing/2014/main" id="{75F79FF0-8FD6-8C4E-B894-865FD2C577A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142AEFA-83DC-2C4A-9831-6FD868342336}"/>
              </a:ext>
            </a:extLst>
          </p:cNvPr>
          <p:cNvSpPr>
            <a:spLocks noGrp="1"/>
          </p:cNvSpPr>
          <p:nvPr>
            <p:ph type="sldNum" sz="quarter" idx="12"/>
          </p:nvPr>
        </p:nvSpPr>
        <p:spPr/>
        <p:txBody>
          <a:bodyPr/>
          <a:lstStyle/>
          <a:p>
            <a:fld id="{13F11F83-6BC6-5447-91F1-3B3C3C4337DD}" type="slidenum">
              <a:rPr lang="en-US" smtClean="0"/>
              <a:t>‹Nr.›</a:t>
            </a:fld>
            <a:endParaRPr lang="en-US"/>
          </a:p>
        </p:txBody>
      </p:sp>
    </p:spTree>
    <p:extLst>
      <p:ext uri="{BB962C8B-B14F-4D97-AF65-F5344CB8AC3E}">
        <p14:creationId xmlns:p14="http://schemas.microsoft.com/office/powerpoint/2010/main" val="15483305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67A656A-131E-704F-BFC7-7419D07D4A00}"/>
              </a:ext>
            </a:extLst>
          </p:cNvPr>
          <p:cNvSpPr>
            <a:spLocks noGrp="1"/>
          </p:cNvSpPr>
          <p:nvPr>
            <p:ph type="dt" sz="half" idx="10"/>
          </p:nvPr>
        </p:nvSpPr>
        <p:spPr/>
        <p:txBody>
          <a:bodyPr/>
          <a:lstStyle/>
          <a:p>
            <a:fld id="{83D17A69-F6C1-324A-BE0F-6834656EEDE9}" type="datetimeFigureOut">
              <a:rPr lang="en-US" smtClean="0"/>
              <a:t>9/10/2019</a:t>
            </a:fld>
            <a:endParaRPr lang="en-US"/>
          </a:p>
        </p:txBody>
      </p:sp>
      <p:sp>
        <p:nvSpPr>
          <p:cNvPr id="3" name="Footer Placeholder 2">
            <a:extLst>
              <a:ext uri="{FF2B5EF4-FFF2-40B4-BE49-F238E27FC236}">
                <a16:creationId xmlns:a16="http://schemas.microsoft.com/office/drawing/2014/main" id="{1DEF2572-D3CE-F24C-AFE4-084D7B5BBB8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DDA245B-B119-5441-BF23-8660C3C4A06F}"/>
              </a:ext>
            </a:extLst>
          </p:cNvPr>
          <p:cNvSpPr>
            <a:spLocks noGrp="1"/>
          </p:cNvSpPr>
          <p:nvPr>
            <p:ph type="sldNum" sz="quarter" idx="12"/>
          </p:nvPr>
        </p:nvSpPr>
        <p:spPr/>
        <p:txBody>
          <a:bodyPr/>
          <a:lstStyle/>
          <a:p>
            <a:fld id="{13F11F83-6BC6-5447-91F1-3B3C3C4337DD}" type="slidenum">
              <a:rPr lang="en-US" smtClean="0"/>
              <a:t>‹Nr.›</a:t>
            </a:fld>
            <a:endParaRPr lang="en-US"/>
          </a:p>
        </p:txBody>
      </p:sp>
    </p:spTree>
    <p:extLst>
      <p:ext uri="{BB962C8B-B14F-4D97-AF65-F5344CB8AC3E}">
        <p14:creationId xmlns:p14="http://schemas.microsoft.com/office/powerpoint/2010/main" val="25782389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6E5A7E-0A03-554C-8E2A-681231BC8D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22B795C-1300-1D45-B169-7CF9DE78066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A398B5E-9CC5-644D-841C-0BEB1B30EC0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7A9985F-0409-7742-8464-F27256E15EE8}"/>
              </a:ext>
            </a:extLst>
          </p:cNvPr>
          <p:cNvSpPr>
            <a:spLocks noGrp="1"/>
          </p:cNvSpPr>
          <p:nvPr>
            <p:ph type="dt" sz="half" idx="10"/>
          </p:nvPr>
        </p:nvSpPr>
        <p:spPr/>
        <p:txBody>
          <a:bodyPr/>
          <a:lstStyle/>
          <a:p>
            <a:fld id="{83D17A69-F6C1-324A-BE0F-6834656EEDE9}" type="datetimeFigureOut">
              <a:rPr lang="en-US" smtClean="0"/>
              <a:t>9/10/2019</a:t>
            </a:fld>
            <a:endParaRPr lang="en-US"/>
          </a:p>
        </p:txBody>
      </p:sp>
      <p:sp>
        <p:nvSpPr>
          <p:cNvPr id="6" name="Footer Placeholder 5">
            <a:extLst>
              <a:ext uri="{FF2B5EF4-FFF2-40B4-BE49-F238E27FC236}">
                <a16:creationId xmlns:a16="http://schemas.microsoft.com/office/drawing/2014/main" id="{46821DEA-DB14-5F47-8BDB-C7416F35034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A441D75-C182-D94D-B59A-ABDCE0CA394B}"/>
              </a:ext>
            </a:extLst>
          </p:cNvPr>
          <p:cNvSpPr>
            <a:spLocks noGrp="1"/>
          </p:cNvSpPr>
          <p:nvPr>
            <p:ph type="sldNum" sz="quarter" idx="12"/>
          </p:nvPr>
        </p:nvSpPr>
        <p:spPr/>
        <p:txBody>
          <a:bodyPr/>
          <a:lstStyle/>
          <a:p>
            <a:fld id="{13F11F83-6BC6-5447-91F1-3B3C3C4337DD}" type="slidenum">
              <a:rPr lang="en-US" smtClean="0"/>
              <a:t>‹Nr.›</a:t>
            </a:fld>
            <a:endParaRPr lang="en-US"/>
          </a:p>
        </p:txBody>
      </p:sp>
    </p:spTree>
    <p:extLst>
      <p:ext uri="{BB962C8B-B14F-4D97-AF65-F5344CB8AC3E}">
        <p14:creationId xmlns:p14="http://schemas.microsoft.com/office/powerpoint/2010/main" val="27484264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E3E0DB-CA7D-0545-BFF1-B76F7BAC8A2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5A2DF10-174F-EA45-879F-C1343B62774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2CDF541-69EB-104E-A201-FE3D73951F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E806451-5BC9-D640-82F6-1DB2861E5DF4}"/>
              </a:ext>
            </a:extLst>
          </p:cNvPr>
          <p:cNvSpPr>
            <a:spLocks noGrp="1"/>
          </p:cNvSpPr>
          <p:nvPr>
            <p:ph type="dt" sz="half" idx="10"/>
          </p:nvPr>
        </p:nvSpPr>
        <p:spPr/>
        <p:txBody>
          <a:bodyPr/>
          <a:lstStyle/>
          <a:p>
            <a:fld id="{83D17A69-F6C1-324A-BE0F-6834656EEDE9}" type="datetimeFigureOut">
              <a:rPr lang="en-US" smtClean="0"/>
              <a:t>9/10/2019</a:t>
            </a:fld>
            <a:endParaRPr lang="en-US"/>
          </a:p>
        </p:txBody>
      </p:sp>
      <p:sp>
        <p:nvSpPr>
          <p:cNvPr id="6" name="Footer Placeholder 5">
            <a:extLst>
              <a:ext uri="{FF2B5EF4-FFF2-40B4-BE49-F238E27FC236}">
                <a16:creationId xmlns:a16="http://schemas.microsoft.com/office/drawing/2014/main" id="{F893FDC7-2E0C-FD4C-9D8E-90DD61E63F1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5CB8F56-0506-6B4D-87B7-AC2475E053CF}"/>
              </a:ext>
            </a:extLst>
          </p:cNvPr>
          <p:cNvSpPr>
            <a:spLocks noGrp="1"/>
          </p:cNvSpPr>
          <p:nvPr>
            <p:ph type="sldNum" sz="quarter" idx="12"/>
          </p:nvPr>
        </p:nvSpPr>
        <p:spPr/>
        <p:txBody>
          <a:bodyPr/>
          <a:lstStyle/>
          <a:p>
            <a:fld id="{13F11F83-6BC6-5447-91F1-3B3C3C4337DD}" type="slidenum">
              <a:rPr lang="en-US" smtClean="0"/>
              <a:t>‹Nr.›</a:t>
            </a:fld>
            <a:endParaRPr lang="en-US"/>
          </a:p>
        </p:txBody>
      </p:sp>
    </p:spTree>
    <p:extLst>
      <p:ext uri="{BB962C8B-B14F-4D97-AF65-F5344CB8AC3E}">
        <p14:creationId xmlns:p14="http://schemas.microsoft.com/office/powerpoint/2010/main" val="20580811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43948F7-4F0E-F540-BA7F-CFB5F337AAA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673F743-6540-DA45-BA77-4F2252372F1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C873C56-044C-A844-A5F1-1A4D982FAF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D17A69-F6C1-324A-BE0F-6834656EEDE9}" type="datetimeFigureOut">
              <a:rPr lang="en-US" smtClean="0"/>
              <a:t>9/10/2019</a:t>
            </a:fld>
            <a:endParaRPr lang="en-US"/>
          </a:p>
        </p:txBody>
      </p:sp>
      <p:sp>
        <p:nvSpPr>
          <p:cNvPr id="5" name="Footer Placeholder 4">
            <a:extLst>
              <a:ext uri="{FF2B5EF4-FFF2-40B4-BE49-F238E27FC236}">
                <a16:creationId xmlns:a16="http://schemas.microsoft.com/office/drawing/2014/main" id="{81511D2D-CAE4-2D4F-874A-39707E6BED8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93CBEB6-082B-9C40-9A98-A457748328C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F11F83-6BC6-5447-91F1-3B3C3C4337DD}" type="slidenum">
              <a:rPr lang="en-US" smtClean="0"/>
              <a:t>‹Nr.›</a:t>
            </a:fld>
            <a:endParaRPr lang="en-US"/>
          </a:p>
        </p:txBody>
      </p:sp>
    </p:spTree>
    <p:extLst>
      <p:ext uri="{BB962C8B-B14F-4D97-AF65-F5344CB8AC3E}">
        <p14:creationId xmlns:p14="http://schemas.microsoft.com/office/powerpoint/2010/main" val="6761398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46D0AC-BBFB-6D45-8729-413136862F73}"/>
              </a:ext>
            </a:extLst>
          </p:cNvPr>
          <p:cNvSpPr>
            <a:spLocks noGrp="1"/>
          </p:cNvSpPr>
          <p:nvPr>
            <p:ph type="ctrTitle"/>
          </p:nvPr>
        </p:nvSpPr>
        <p:spPr/>
        <p:txBody>
          <a:bodyPr/>
          <a:lstStyle/>
          <a:p>
            <a:r>
              <a:rPr lang="en-US" dirty="0"/>
              <a:t>5G AV Production Possibilities</a:t>
            </a:r>
          </a:p>
        </p:txBody>
      </p:sp>
      <p:sp>
        <p:nvSpPr>
          <p:cNvPr id="3" name="Subtitle 2">
            <a:extLst>
              <a:ext uri="{FF2B5EF4-FFF2-40B4-BE49-F238E27FC236}">
                <a16:creationId xmlns:a16="http://schemas.microsoft.com/office/drawing/2014/main" id="{A3A59AF5-DE63-B84A-9E45-B976DD8F2E0A}"/>
              </a:ext>
            </a:extLst>
          </p:cNvPr>
          <p:cNvSpPr>
            <a:spLocks noGrp="1"/>
          </p:cNvSpPr>
          <p:nvPr>
            <p:ph type="subTitle" idx="1"/>
          </p:nvPr>
        </p:nvSpPr>
        <p:spPr/>
        <p:txBody>
          <a:bodyPr/>
          <a:lstStyle/>
          <a:p>
            <a:r>
              <a:rPr lang="en-US" dirty="0"/>
              <a:t>European Broadcasting Union</a:t>
            </a:r>
          </a:p>
        </p:txBody>
      </p:sp>
    </p:spTree>
    <p:extLst>
      <p:ext uri="{BB962C8B-B14F-4D97-AF65-F5344CB8AC3E}">
        <p14:creationId xmlns:p14="http://schemas.microsoft.com/office/powerpoint/2010/main" val="27322152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C57BD56-E222-7A48-8FE5-AA76356D91ED}"/>
              </a:ext>
            </a:extLst>
          </p:cNvPr>
          <p:cNvSpPr txBox="1"/>
          <p:nvPr/>
        </p:nvSpPr>
        <p:spPr>
          <a:xfrm>
            <a:off x="1136822" y="976183"/>
            <a:ext cx="4862044" cy="646331"/>
          </a:xfrm>
          <a:prstGeom prst="rect">
            <a:avLst/>
          </a:prstGeom>
          <a:noFill/>
        </p:spPr>
        <p:txBody>
          <a:bodyPr wrap="square" rtlCol="0">
            <a:spAutoFit/>
          </a:bodyPr>
          <a:lstStyle/>
          <a:p>
            <a:r>
              <a:rPr lang="en-US" sz="3600" b="1" dirty="0"/>
              <a:t>Talkback</a:t>
            </a:r>
          </a:p>
        </p:txBody>
      </p:sp>
      <p:sp>
        <p:nvSpPr>
          <p:cNvPr id="6" name="TextBox 5">
            <a:extLst>
              <a:ext uri="{FF2B5EF4-FFF2-40B4-BE49-F238E27FC236}">
                <a16:creationId xmlns:a16="http://schemas.microsoft.com/office/drawing/2014/main" id="{09281B4B-9641-4142-9CE3-B96AA854680E}"/>
              </a:ext>
            </a:extLst>
          </p:cNvPr>
          <p:cNvSpPr txBox="1"/>
          <p:nvPr/>
        </p:nvSpPr>
        <p:spPr>
          <a:xfrm>
            <a:off x="1136822" y="2763297"/>
            <a:ext cx="5787851" cy="1815882"/>
          </a:xfrm>
          <a:prstGeom prst="rect">
            <a:avLst/>
          </a:prstGeom>
          <a:noFill/>
        </p:spPr>
        <p:txBody>
          <a:bodyPr wrap="square" rtlCol="0">
            <a:spAutoFit/>
          </a:bodyPr>
          <a:lstStyle/>
          <a:p>
            <a:pPr marL="285750" indent="-285750">
              <a:buFont typeface="Arial" panose="020B0604020202020204" pitchFamily="34" charset="0"/>
              <a:buChar char="•"/>
            </a:pPr>
            <a:r>
              <a:rPr lang="en-US" sz="2800" dirty="0"/>
              <a:t>Very Low Latency</a:t>
            </a:r>
          </a:p>
          <a:p>
            <a:pPr marL="285750" indent="-285750">
              <a:buFont typeface="Arial" panose="020B0604020202020204" pitchFamily="34" charset="0"/>
              <a:buChar char="•"/>
            </a:pPr>
            <a:r>
              <a:rPr lang="en-US" sz="2800" dirty="0"/>
              <a:t>‘Broadcast mode’</a:t>
            </a:r>
          </a:p>
          <a:p>
            <a:pPr marL="285750" indent="-285750">
              <a:buFont typeface="Arial" panose="020B0604020202020204" pitchFamily="34" charset="0"/>
              <a:buChar char="•"/>
            </a:pPr>
            <a:r>
              <a:rPr lang="en-US" sz="2800" dirty="0"/>
              <a:t>PTT and listen only</a:t>
            </a:r>
          </a:p>
          <a:p>
            <a:pPr marL="285750" indent="-285750">
              <a:buFont typeface="Arial" panose="020B0604020202020204" pitchFamily="34" charset="0"/>
              <a:buChar char="•"/>
            </a:pPr>
            <a:endParaRPr lang="en-US" sz="2800" dirty="0"/>
          </a:p>
        </p:txBody>
      </p:sp>
      <p:pic>
        <p:nvPicPr>
          <p:cNvPr id="7" name="Picture 6">
            <a:extLst>
              <a:ext uri="{FF2B5EF4-FFF2-40B4-BE49-F238E27FC236}">
                <a16:creationId xmlns:a16="http://schemas.microsoft.com/office/drawing/2014/main" id="{5DF880AD-570E-B84B-AA6B-8A1981054060}"/>
              </a:ext>
            </a:extLst>
          </p:cNvPr>
          <p:cNvPicPr>
            <a:picLocks noChangeAspect="1"/>
          </p:cNvPicPr>
          <p:nvPr/>
        </p:nvPicPr>
        <p:blipFill>
          <a:blip r:embed="rId3"/>
          <a:stretch>
            <a:fillRect/>
          </a:stretch>
        </p:blipFill>
        <p:spPr>
          <a:xfrm>
            <a:off x="6221287" y="1863252"/>
            <a:ext cx="4714442" cy="4714442"/>
          </a:xfrm>
          <a:prstGeom prst="rect">
            <a:avLst/>
          </a:prstGeom>
        </p:spPr>
      </p:pic>
    </p:spTree>
    <p:extLst>
      <p:ext uri="{BB962C8B-B14F-4D97-AF65-F5344CB8AC3E}">
        <p14:creationId xmlns:p14="http://schemas.microsoft.com/office/powerpoint/2010/main" val="37148769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C57BD56-E222-7A48-8FE5-AA76356D91ED}"/>
              </a:ext>
            </a:extLst>
          </p:cNvPr>
          <p:cNvSpPr txBox="1"/>
          <p:nvPr/>
        </p:nvSpPr>
        <p:spPr>
          <a:xfrm>
            <a:off x="1136822" y="976183"/>
            <a:ext cx="4862044" cy="646331"/>
          </a:xfrm>
          <a:prstGeom prst="rect">
            <a:avLst/>
          </a:prstGeom>
          <a:noFill/>
        </p:spPr>
        <p:txBody>
          <a:bodyPr wrap="square" rtlCol="0">
            <a:spAutoFit/>
          </a:bodyPr>
          <a:lstStyle/>
          <a:p>
            <a:r>
              <a:rPr lang="en-US" sz="3600" b="1" dirty="0"/>
              <a:t>Contribution</a:t>
            </a:r>
          </a:p>
        </p:txBody>
      </p:sp>
      <p:sp>
        <p:nvSpPr>
          <p:cNvPr id="6" name="TextBox 5">
            <a:extLst>
              <a:ext uri="{FF2B5EF4-FFF2-40B4-BE49-F238E27FC236}">
                <a16:creationId xmlns:a16="http://schemas.microsoft.com/office/drawing/2014/main" id="{09281B4B-9641-4142-9CE3-B96AA854680E}"/>
              </a:ext>
            </a:extLst>
          </p:cNvPr>
          <p:cNvSpPr txBox="1"/>
          <p:nvPr/>
        </p:nvSpPr>
        <p:spPr>
          <a:xfrm>
            <a:off x="310125" y="2106379"/>
            <a:ext cx="5787851" cy="2000548"/>
          </a:xfrm>
          <a:prstGeom prst="rect">
            <a:avLst/>
          </a:prstGeom>
          <a:noFill/>
        </p:spPr>
        <p:txBody>
          <a:bodyPr wrap="square" rtlCol="0">
            <a:spAutoFit/>
          </a:bodyPr>
          <a:lstStyle/>
          <a:p>
            <a:pPr marL="285750" indent="-285750">
              <a:buFont typeface="Arial" panose="020B0604020202020204" pitchFamily="34" charset="0"/>
              <a:buChar char="•"/>
            </a:pPr>
            <a:r>
              <a:rPr lang="en-US" sz="2800" dirty="0"/>
              <a:t>Low Latency</a:t>
            </a:r>
          </a:p>
          <a:p>
            <a:pPr marL="285750" indent="-285750">
              <a:buFont typeface="Arial" panose="020B0604020202020204" pitchFamily="34" charset="0"/>
              <a:buChar char="•"/>
            </a:pPr>
            <a:r>
              <a:rPr lang="en-US" sz="2800" dirty="0"/>
              <a:t>High reliability</a:t>
            </a:r>
          </a:p>
          <a:p>
            <a:pPr marL="285750" indent="-285750">
              <a:buFont typeface="Arial" panose="020B0604020202020204" pitchFamily="34" charset="0"/>
              <a:buChar char="•"/>
            </a:pPr>
            <a:r>
              <a:rPr lang="en-US" sz="2800" dirty="0"/>
              <a:t>High uplink bandwidth</a:t>
            </a:r>
          </a:p>
          <a:p>
            <a:pPr marL="742950" lvl="1" indent="-285750">
              <a:buFont typeface="Arial" panose="020B0604020202020204" pitchFamily="34" charset="0"/>
              <a:buChar char="•"/>
            </a:pPr>
            <a:r>
              <a:rPr lang="en-US" sz="2000" dirty="0"/>
              <a:t>Up to 12.5Gbit/s uncompressed</a:t>
            </a:r>
          </a:p>
          <a:p>
            <a:pPr marL="742950" lvl="1" indent="-285750">
              <a:buFont typeface="Arial" panose="020B0604020202020204" pitchFamily="34" charset="0"/>
              <a:buChar char="•"/>
            </a:pPr>
            <a:r>
              <a:rPr lang="en-US" sz="2000" dirty="0"/>
              <a:t>Up to 200 Mbit/s compressed</a:t>
            </a:r>
          </a:p>
        </p:txBody>
      </p:sp>
      <p:pic>
        <p:nvPicPr>
          <p:cNvPr id="8" name="Picture 7">
            <a:extLst>
              <a:ext uri="{FF2B5EF4-FFF2-40B4-BE49-F238E27FC236}">
                <a16:creationId xmlns:a16="http://schemas.microsoft.com/office/drawing/2014/main" id="{B8D4E414-8370-E141-8C6E-8A79A29DF68F}"/>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ackgroundRemoval t="37279" b="83092" l="9804" r="86443">
                        <a14:foregroundMark x1="12773" y1="71176" x2="12773" y2="71176"/>
                        <a14:foregroundMark x1="9804" y1="75604" x2="9804" y2="75604"/>
                        <a14:foregroundMark x1="15350" y1="79630" x2="15350" y2="79630"/>
                        <a14:foregroundMark x1="12493" y1="83172" x2="12493" y2="83172"/>
                        <a14:foregroundMark x1="27227" y1="64010" x2="27227" y2="64010"/>
                        <a14:foregroundMark x1="41569" y1="50805" x2="41569" y2="50805"/>
                        <a14:foregroundMark x1="68964" y1="37359" x2="68964" y2="37359"/>
                        <a14:foregroundMark x1="82241" y1="50081" x2="82241" y2="50081"/>
                        <a14:foregroundMark x1="80728" y1="42834" x2="80728" y2="42834"/>
                        <a14:foregroundMark x1="85322" y1="46538" x2="85322" y2="46538"/>
                        <a14:foregroundMark x1="83641" y1="44928" x2="83641" y2="44928"/>
                        <a14:foregroundMark x1="65714" y1="79469" x2="65714" y2="79469"/>
                        <a14:foregroundMark x1="27731" y1="60145" x2="27731" y2="60145"/>
                        <a14:foregroundMark x1="26723" y1="59984" x2="30196" y2="60145"/>
                        <a14:foregroundMark x1="36807" y1="50242" x2="36807" y2="50242"/>
                        <a14:foregroundMark x1="59328" y1="38486" x2="65994" y2="36876"/>
                        <a14:foregroundMark x1="65994" y1="36876" x2="79216" y2="41948"/>
                        <a14:foregroundMark x1="79216" y1="41948" x2="84258" y2="47424"/>
                        <a14:foregroundMark x1="84258" y1="47424" x2="86443" y2="56119"/>
                        <a14:foregroundMark x1="86443" y1="56119" x2="82073" y2="63849"/>
                        <a14:foregroundMark x1="82073" y1="63849" x2="76303" y2="60306"/>
                        <a14:foregroundMark x1="76303" y1="60306" x2="69860" y2="59501"/>
                        <a14:foregroundMark x1="69860" y1="59501" x2="63361" y2="53865"/>
                        <a14:foregroundMark x1="63361" y1="53865" x2="58039" y2="43237"/>
                        <a14:foregroundMark x1="58039" y1="43237" x2="60112" y2="38084"/>
                        <a14:foregroundMark x1="75854" y1="66023" x2="75854" y2="66023"/>
                        <a14:foregroundMark x1="73557" y1="68035" x2="73557" y2="68035"/>
                        <a14:foregroundMark x1="72381" y1="65862" x2="77255" y2="60145"/>
                        <a14:foregroundMark x1="77255" y1="60145" x2="77647" y2="69163"/>
                        <a14:foregroundMark x1="77647" y1="69163" x2="72269" y2="69726"/>
                        <a14:foregroundMark x1="75182" y1="65137" x2="75182" y2="65137"/>
                        <a14:foregroundMark x1="73389" y1="62560" x2="73389" y2="62882"/>
                        <a14:foregroundMark x1="16471" y1="64976" x2="15686" y2="65700"/>
                        <a14:foregroundMark x1="27227" y1="57005" x2="22969" y2="63688"/>
                        <a14:foregroundMark x1="22969" y1="63688" x2="29188" y2="68116"/>
                        <a14:foregroundMark x1="29188" y1="68116" x2="30588" y2="59018"/>
                        <a14:foregroundMark x1="30588" y1="59018" x2="25042" y2="58696"/>
                        <a14:foregroundMark x1="15070" y1="65137" x2="18039" y2="73591"/>
                        <a14:foregroundMark x1="18039" y1="73591" x2="19104" y2="64573"/>
                        <a14:foregroundMark x1="19104" y1="64573" x2="14566" y2="66023"/>
                      </a14:backgroundRemoval>
                    </a14:imgEffect>
                  </a14:imgLayer>
                </a14:imgProps>
              </a:ext>
              <a:ext uri="{28A0092B-C50C-407E-A947-70E740481C1C}">
                <a14:useLocalDpi xmlns:a14="http://schemas.microsoft.com/office/drawing/2010/main"/>
              </a:ext>
            </a:extLst>
          </a:blip>
          <a:srcRect l="6959" t="32711" r="9264" b="13461"/>
          <a:stretch/>
        </p:blipFill>
        <p:spPr>
          <a:xfrm>
            <a:off x="3968157" y="3458300"/>
            <a:ext cx="6438061" cy="2878191"/>
          </a:xfrm>
          <a:prstGeom prst="rect">
            <a:avLst/>
          </a:prstGeom>
        </p:spPr>
      </p:pic>
    </p:spTree>
    <p:extLst>
      <p:ext uri="{BB962C8B-B14F-4D97-AF65-F5344CB8AC3E}">
        <p14:creationId xmlns:p14="http://schemas.microsoft.com/office/powerpoint/2010/main" val="25865075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D63821-2AAD-F04F-B70B-F2F625017295}"/>
              </a:ext>
            </a:extLst>
          </p:cNvPr>
          <p:cNvSpPr>
            <a:spLocks noGrp="1"/>
          </p:cNvSpPr>
          <p:nvPr>
            <p:ph type="title"/>
          </p:nvPr>
        </p:nvSpPr>
        <p:spPr/>
        <p:txBody>
          <a:bodyPr/>
          <a:lstStyle/>
          <a:p>
            <a:r>
              <a:rPr lang="en-US" dirty="0"/>
              <a:t>What are we looking at?</a:t>
            </a:r>
          </a:p>
        </p:txBody>
      </p:sp>
      <p:pic>
        <p:nvPicPr>
          <p:cNvPr id="5" name="Picture 4">
            <a:extLst>
              <a:ext uri="{FF2B5EF4-FFF2-40B4-BE49-F238E27FC236}">
                <a16:creationId xmlns:a16="http://schemas.microsoft.com/office/drawing/2014/main" id="{150FF49B-7B63-9C41-8903-DB908E5762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3243" y="1690688"/>
            <a:ext cx="3462638" cy="2596979"/>
          </a:xfrm>
          <a:prstGeom prst="rect">
            <a:avLst/>
          </a:prstGeom>
        </p:spPr>
      </p:pic>
      <p:pic>
        <p:nvPicPr>
          <p:cNvPr id="8" name="Picture 7">
            <a:extLst>
              <a:ext uri="{FF2B5EF4-FFF2-40B4-BE49-F238E27FC236}">
                <a16:creationId xmlns:a16="http://schemas.microsoft.com/office/drawing/2014/main" id="{2BE4396F-BF66-4649-9CC0-1525A8909BAD}"/>
              </a:ext>
            </a:extLst>
          </p:cNvPr>
          <p:cNvPicPr>
            <a:picLocks noChangeAspect="1"/>
          </p:cNvPicPr>
          <p:nvPr/>
        </p:nvPicPr>
        <p:blipFill>
          <a:blip r:embed="rId4"/>
          <a:stretch>
            <a:fillRect/>
          </a:stretch>
        </p:blipFill>
        <p:spPr>
          <a:xfrm>
            <a:off x="4707986" y="1825785"/>
            <a:ext cx="2772853" cy="1945135"/>
          </a:xfrm>
          <a:prstGeom prst="rect">
            <a:avLst/>
          </a:prstGeom>
        </p:spPr>
      </p:pic>
      <p:pic>
        <p:nvPicPr>
          <p:cNvPr id="10" name="Picture 9">
            <a:extLst>
              <a:ext uri="{FF2B5EF4-FFF2-40B4-BE49-F238E27FC236}">
                <a16:creationId xmlns:a16="http://schemas.microsoft.com/office/drawing/2014/main" id="{69E18599-CB28-034A-8E12-14C1B5E2D9AB}"/>
              </a:ext>
            </a:extLst>
          </p:cNvPr>
          <p:cNvPicPr>
            <a:picLocks noChangeAspect="1"/>
          </p:cNvPicPr>
          <p:nvPr/>
        </p:nvPicPr>
        <p:blipFill>
          <a:blip r:embed="rId5"/>
          <a:stretch>
            <a:fillRect/>
          </a:stretch>
        </p:blipFill>
        <p:spPr>
          <a:xfrm>
            <a:off x="8410775" y="2059464"/>
            <a:ext cx="2039865" cy="1817026"/>
          </a:xfrm>
          <a:prstGeom prst="rect">
            <a:avLst/>
          </a:prstGeom>
        </p:spPr>
      </p:pic>
      <p:pic>
        <p:nvPicPr>
          <p:cNvPr id="12" name="Picture 11">
            <a:extLst>
              <a:ext uri="{FF2B5EF4-FFF2-40B4-BE49-F238E27FC236}">
                <a16:creationId xmlns:a16="http://schemas.microsoft.com/office/drawing/2014/main" id="{F3F30AE2-3BFA-584F-B7A8-B022B5E9F56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43243" y="4579353"/>
            <a:ext cx="4270549" cy="1909186"/>
          </a:xfrm>
          <a:prstGeom prst="rect">
            <a:avLst/>
          </a:prstGeom>
        </p:spPr>
      </p:pic>
      <p:pic>
        <p:nvPicPr>
          <p:cNvPr id="14" name="Picture 13">
            <a:extLst>
              <a:ext uri="{FF2B5EF4-FFF2-40B4-BE49-F238E27FC236}">
                <a16:creationId xmlns:a16="http://schemas.microsoft.com/office/drawing/2014/main" id="{C3B19178-FB0B-CD4E-A1EB-D76610DDBFDF}"/>
              </a:ext>
            </a:extLst>
          </p:cNvPr>
          <p:cNvPicPr>
            <a:picLocks noChangeAspect="1"/>
          </p:cNvPicPr>
          <p:nvPr/>
        </p:nvPicPr>
        <p:blipFill>
          <a:blip r:embed="rId7"/>
          <a:stretch>
            <a:fillRect/>
          </a:stretch>
        </p:blipFill>
        <p:spPr>
          <a:xfrm>
            <a:off x="5002928" y="3876490"/>
            <a:ext cx="2750999" cy="2750999"/>
          </a:xfrm>
          <a:prstGeom prst="rect">
            <a:avLst/>
          </a:prstGeom>
        </p:spPr>
      </p:pic>
      <p:pic>
        <p:nvPicPr>
          <p:cNvPr id="19" name="Picture 18">
            <a:extLst>
              <a:ext uri="{FF2B5EF4-FFF2-40B4-BE49-F238E27FC236}">
                <a16:creationId xmlns:a16="http://schemas.microsoft.com/office/drawing/2014/main" id="{D525C005-AA83-7945-8A41-50A2260CB73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650681" y="4241734"/>
            <a:ext cx="2914645" cy="2222417"/>
          </a:xfrm>
          <a:prstGeom prst="rect">
            <a:avLst/>
          </a:prstGeom>
        </p:spPr>
      </p:pic>
    </p:spTree>
    <p:extLst>
      <p:ext uri="{BB962C8B-B14F-4D97-AF65-F5344CB8AC3E}">
        <p14:creationId xmlns:p14="http://schemas.microsoft.com/office/powerpoint/2010/main" val="27860500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D63821-2AAD-F04F-B70B-F2F625017295}"/>
              </a:ext>
            </a:extLst>
          </p:cNvPr>
          <p:cNvSpPr>
            <a:spLocks noGrp="1"/>
          </p:cNvSpPr>
          <p:nvPr>
            <p:ph type="title"/>
          </p:nvPr>
        </p:nvSpPr>
        <p:spPr/>
        <p:txBody>
          <a:bodyPr/>
          <a:lstStyle/>
          <a:p>
            <a:r>
              <a:rPr lang="en-US" dirty="0"/>
              <a:t>Summary</a:t>
            </a:r>
          </a:p>
        </p:txBody>
      </p:sp>
      <p:grpSp>
        <p:nvGrpSpPr>
          <p:cNvPr id="3" name="Group 2">
            <a:extLst>
              <a:ext uri="{FF2B5EF4-FFF2-40B4-BE49-F238E27FC236}">
                <a16:creationId xmlns:a16="http://schemas.microsoft.com/office/drawing/2014/main" id="{2D8BCF4D-2C0A-9940-9C82-B74F0297F7A3}"/>
              </a:ext>
            </a:extLst>
          </p:cNvPr>
          <p:cNvGrpSpPr/>
          <p:nvPr/>
        </p:nvGrpSpPr>
        <p:grpSpPr>
          <a:xfrm>
            <a:off x="602735" y="1431196"/>
            <a:ext cx="11222083" cy="4936801"/>
            <a:chOff x="343243" y="1690688"/>
            <a:chExt cx="11222083" cy="4936801"/>
          </a:xfrm>
        </p:grpSpPr>
        <p:pic>
          <p:nvPicPr>
            <p:cNvPr id="5" name="Picture 4">
              <a:extLst>
                <a:ext uri="{FF2B5EF4-FFF2-40B4-BE49-F238E27FC236}">
                  <a16:creationId xmlns:a16="http://schemas.microsoft.com/office/drawing/2014/main" id="{150FF49B-7B63-9C41-8903-DB908E5762EB}"/>
                </a:ext>
              </a:extLst>
            </p:cNvPr>
            <p:cNvPicPr>
              <a:picLocks noChangeAspect="1"/>
            </p:cNvPicPr>
            <p:nvPr/>
          </p:nvPicPr>
          <p:blipFill>
            <a:blip r:embed="rId3" cstate="screen">
              <a:alphaModFix amt="15000"/>
              <a:extLst>
                <a:ext uri="{28A0092B-C50C-407E-A947-70E740481C1C}">
                  <a14:useLocalDpi xmlns:a14="http://schemas.microsoft.com/office/drawing/2010/main"/>
                </a:ext>
              </a:extLst>
            </a:blip>
            <a:stretch>
              <a:fillRect/>
            </a:stretch>
          </p:blipFill>
          <p:spPr>
            <a:xfrm>
              <a:off x="343243" y="1690688"/>
              <a:ext cx="3462638" cy="2596979"/>
            </a:xfrm>
            <a:prstGeom prst="rect">
              <a:avLst/>
            </a:prstGeom>
          </p:spPr>
        </p:pic>
        <p:pic>
          <p:nvPicPr>
            <p:cNvPr id="8" name="Picture 7">
              <a:extLst>
                <a:ext uri="{FF2B5EF4-FFF2-40B4-BE49-F238E27FC236}">
                  <a16:creationId xmlns:a16="http://schemas.microsoft.com/office/drawing/2014/main" id="{2BE4396F-BF66-4649-9CC0-1525A8909BAD}"/>
                </a:ext>
              </a:extLst>
            </p:cNvPr>
            <p:cNvPicPr>
              <a:picLocks noChangeAspect="1"/>
            </p:cNvPicPr>
            <p:nvPr/>
          </p:nvPicPr>
          <p:blipFill>
            <a:blip r:embed="rId4">
              <a:alphaModFix amt="15000"/>
            </a:blip>
            <a:stretch>
              <a:fillRect/>
            </a:stretch>
          </p:blipFill>
          <p:spPr>
            <a:xfrm>
              <a:off x="4707986" y="1825785"/>
              <a:ext cx="2772853" cy="1945135"/>
            </a:xfrm>
            <a:prstGeom prst="rect">
              <a:avLst/>
            </a:prstGeom>
          </p:spPr>
        </p:pic>
        <p:pic>
          <p:nvPicPr>
            <p:cNvPr id="10" name="Picture 9">
              <a:extLst>
                <a:ext uri="{FF2B5EF4-FFF2-40B4-BE49-F238E27FC236}">
                  <a16:creationId xmlns:a16="http://schemas.microsoft.com/office/drawing/2014/main" id="{69E18599-CB28-034A-8E12-14C1B5E2D9AB}"/>
                </a:ext>
              </a:extLst>
            </p:cNvPr>
            <p:cNvPicPr>
              <a:picLocks noChangeAspect="1"/>
            </p:cNvPicPr>
            <p:nvPr/>
          </p:nvPicPr>
          <p:blipFill>
            <a:blip r:embed="rId5">
              <a:alphaModFix amt="15000"/>
            </a:blip>
            <a:stretch>
              <a:fillRect/>
            </a:stretch>
          </p:blipFill>
          <p:spPr>
            <a:xfrm>
              <a:off x="8410775" y="2059464"/>
              <a:ext cx="2039865" cy="1817026"/>
            </a:xfrm>
            <a:prstGeom prst="rect">
              <a:avLst/>
            </a:prstGeom>
          </p:spPr>
        </p:pic>
        <p:pic>
          <p:nvPicPr>
            <p:cNvPr id="12" name="Picture 11">
              <a:extLst>
                <a:ext uri="{FF2B5EF4-FFF2-40B4-BE49-F238E27FC236}">
                  <a16:creationId xmlns:a16="http://schemas.microsoft.com/office/drawing/2014/main" id="{F3F30AE2-3BFA-584F-B7A8-B022B5E9F56E}"/>
                </a:ext>
              </a:extLst>
            </p:cNvPr>
            <p:cNvPicPr>
              <a:picLocks noChangeAspect="1"/>
            </p:cNvPicPr>
            <p:nvPr/>
          </p:nvPicPr>
          <p:blipFill rotWithShape="1">
            <a:blip r:embed="rId6" cstate="screen">
              <a:alphaModFix amt="15000"/>
              <a:extLst>
                <a:ext uri="{28A0092B-C50C-407E-A947-70E740481C1C}">
                  <a14:useLocalDpi xmlns:a14="http://schemas.microsoft.com/office/drawing/2010/main"/>
                </a:ext>
              </a:extLst>
            </a:blip>
            <a:srcRect/>
            <a:stretch/>
          </p:blipFill>
          <p:spPr>
            <a:xfrm>
              <a:off x="343243" y="4579353"/>
              <a:ext cx="4270549" cy="1909186"/>
            </a:xfrm>
            <a:prstGeom prst="rect">
              <a:avLst/>
            </a:prstGeom>
          </p:spPr>
        </p:pic>
        <p:pic>
          <p:nvPicPr>
            <p:cNvPr id="14" name="Picture 13">
              <a:extLst>
                <a:ext uri="{FF2B5EF4-FFF2-40B4-BE49-F238E27FC236}">
                  <a16:creationId xmlns:a16="http://schemas.microsoft.com/office/drawing/2014/main" id="{C3B19178-FB0B-CD4E-A1EB-D76610DDBFDF}"/>
                </a:ext>
              </a:extLst>
            </p:cNvPr>
            <p:cNvPicPr>
              <a:picLocks noChangeAspect="1"/>
            </p:cNvPicPr>
            <p:nvPr/>
          </p:nvPicPr>
          <p:blipFill>
            <a:blip r:embed="rId7">
              <a:alphaModFix amt="15000"/>
            </a:blip>
            <a:stretch>
              <a:fillRect/>
            </a:stretch>
          </p:blipFill>
          <p:spPr>
            <a:xfrm>
              <a:off x="5002928" y="3876490"/>
              <a:ext cx="2750999" cy="2750999"/>
            </a:xfrm>
            <a:prstGeom prst="rect">
              <a:avLst/>
            </a:prstGeom>
          </p:spPr>
        </p:pic>
        <p:pic>
          <p:nvPicPr>
            <p:cNvPr id="19" name="Picture 18">
              <a:extLst>
                <a:ext uri="{FF2B5EF4-FFF2-40B4-BE49-F238E27FC236}">
                  <a16:creationId xmlns:a16="http://schemas.microsoft.com/office/drawing/2014/main" id="{D525C005-AA83-7945-8A41-50A2260CB736}"/>
                </a:ext>
              </a:extLst>
            </p:cNvPr>
            <p:cNvPicPr>
              <a:picLocks noChangeAspect="1"/>
            </p:cNvPicPr>
            <p:nvPr/>
          </p:nvPicPr>
          <p:blipFill>
            <a:blip r:embed="rId8" cstate="screen">
              <a:alphaModFix amt="14000"/>
              <a:extLst>
                <a:ext uri="{28A0092B-C50C-407E-A947-70E740481C1C}">
                  <a14:useLocalDpi xmlns:a14="http://schemas.microsoft.com/office/drawing/2010/main"/>
                </a:ext>
              </a:extLst>
            </a:blip>
            <a:stretch>
              <a:fillRect/>
            </a:stretch>
          </p:blipFill>
          <p:spPr>
            <a:xfrm>
              <a:off x="8650681" y="4241734"/>
              <a:ext cx="2914645" cy="2222417"/>
            </a:xfrm>
            <a:prstGeom prst="rect">
              <a:avLst/>
            </a:prstGeom>
          </p:spPr>
        </p:pic>
      </p:grpSp>
      <p:sp>
        <p:nvSpPr>
          <p:cNvPr id="4" name="TextBox 3">
            <a:extLst>
              <a:ext uri="{FF2B5EF4-FFF2-40B4-BE49-F238E27FC236}">
                <a16:creationId xmlns:a16="http://schemas.microsoft.com/office/drawing/2014/main" id="{5CD40F58-BFC9-5248-BEF1-D9840F817BE0}"/>
              </a:ext>
            </a:extLst>
          </p:cNvPr>
          <p:cNvSpPr txBox="1"/>
          <p:nvPr/>
        </p:nvSpPr>
        <p:spPr>
          <a:xfrm>
            <a:off x="442983" y="1566293"/>
            <a:ext cx="11306033" cy="5080878"/>
          </a:xfrm>
          <a:prstGeom prst="rect">
            <a:avLst/>
          </a:prstGeom>
          <a:noFill/>
        </p:spPr>
        <p:txBody>
          <a:bodyPr wrap="square" rtlCol="0">
            <a:spAutoFit/>
          </a:bodyPr>
          <a:lstStyle/>
          <a:p>
            <a:pPr marL="742950" indent="-285750">
              <a:spcBef>
                <a:spcPts val="500"/>
              </a:spcBef>
              <a:buFont typeface="Arial" panose="020B0604020202020204" pitchFamily="34" charset="0"/>
              <a:buChar char="•"/>
            </a:pPr>
            <a:r>
              <a:rPr lang="en-GB" b="1" dirty="0">
                <a:latin typeface="Calibri" panose="020F0502020204030204" pitchFamily="34" charset="0"/>
              </a:rPr>
              <a:t>High Bandwidth uplink requirements</a:t>
            </a:r>
          </a:p>
          <a:p>
            <a:pPr marL="1200150" lvl="1" indent="-285750">
              <a:spcBef>
                <a:spcPts val="500"/>
              </a:spcBef>
              <a:buFont typeface="Arial" panose="020B0604020202020204" pitchFamily="34" charset="0"/>
              <a:buChar char="•"/>
            </a:pPr>
            <a:r>
              <a:rPr lang="en-GB" dirty="0">
                <a:latin typeface="Calibri" panose="020F0502020204030204" pitchFamily="34" charset="0"/>
              </a:rPr>
              <a:t>Uncompressed UHD video 12.5 Gbit/s used in point to point FWA links</a:t>
            </a:r>
          </a:p>
          <a:p>
            <a:pPr marL="1200150" lvl="1" indent="-285750">
              <a:spcBef>
                <a:spcPts val="500"/>
              </a:spcBef>
              <a:buFont typeface="Arial" panose="020B0604020202020204" pitchFamily="34" charset="0"/>
              <a:buChar char="•"/>
            </a:pPr>
            <a:r>
              <a:rPr lang="en-GB" dirty="0">
                <a:latin typeface="Calibri" panose="020F0502020204030204" pitchFamily="34" charset="0"/>
              </a:rPr>
              <a:t>Compressed UHD Video 200 Mbit/s used on mobile radio camera</a:t>
            </a:r>
          </a:p>
          <a:p>
            <a:pPr marL="1200150" lvl="1" indent="-285750">
              <a:spcBef>
                <a:spcPts val="500"/>
              </a:spcBef>
              <a:buFont typeface="Arial" panose="020B0604020202020204" pitchFamily="34" charset="0"/>
              <a:buChar char="•"/>
            </a:pPr>
            <a:r>
              <a:rPr lang="en-GB" dirty="0">
                <a:latin typeface="Calibri" panose="020F0502020204030204" pitchFamily="34" charset="0"/>
              </a:rPr>
              <a:t>Compressed HD Video 50 Mbit/s used for high quality contribution</a:t>
            </a:r>
          </a:p>
          <a:p>
            <a:pPr marL="914400" lvl="1">
              <a:spcBef>
                <a:spcPts val="500"/>
              </a:spcBef>
            </a:pPr>
            <a:endParaRPr lang="en-GB" dirty="0">
              <a:latin typeface="Calibri" panose="020F0502020204030204" pitchFamily="34" charset="0"/>
            </a:endParaRPr>
          </a:p>
          <a:p>
            <a:pPr marL="742950" indent="-285750">
              <a:spcBef>
                <a:spcPts val="500"/>
              </a:spcBef>
              <a:buFont typeface="Arial" panose="020B0604020202020204" pitchFamily="34" charset="0"/>
              <a:buChar char="•"/>
            </a:pPr>
            <a:r>
              <a:rPr lang="en-GB" b="1" dirty="0">
                <a:latin typeface="Calibri" panose="020F0502020204030204" pitchFamily="34" charset="0"/>
              </a:rPr>
              <a:t>Low-latency</a:t>
            </a:r>
          </a:p>
          <a:p>
            <a:pPr marL="1200150" indent="-285750">
              <a:spcBef>
                <a:spcPts val="500"/>
              </a:spcBef>
              <a:buFont typeface="Arial" panose="020B0604020202020204" pitchFamily="34" charset="0"/>
              <a:buChar char="•"/>
            </a:pPr>
            <a:r>
              <a:rPr lang="en-GB" dirty="0">
                <a:latin typeface="Calibri" panose="020F0502020204030204" pitchFamily="34" charset="0"/>
              </a:rPr>
              <a:t>Real-time control tactile requires &lt; 10 </a:t>
            </a:r>
            <a:r>
              <a:rPr lang="en-GB" dirty="0" err="1">
                <a:latin typeface="Calibri" panose="020F0502020204030204" pitchFamily="34" charset="0"/>
              </a:rPr>
              <a:t>ms</a:t>
            </a:r>
            <a:endParaRPr lang="en-GB" dirty="0">
              <a:latin typeface="Calibri" panose="020F0502020204030204" pitchFamily="34" charset="0"/>
            </a:endParaRPr>
          </a:p>
          <a:p>
            <a:pPr marL="1200150" indent="-285750">
              <a:spcBef>
                <a:spcPts val="500"/>
              </a:spcBef>
              <a:buFont typeface="Arial" panose="020B0604020202020204" pitchFamily="34" charset="0"/>
              <a:buChar char="•"/>
            </a:pPr>
            <a:r>
              <a:rPr lang="en-GB" dirty="0">
                <a:latin typeface="Calibri" panose="020F0502020204030204" pitchFamily="34" charset="0"/>
              </a:rPr>
              <a:t>Frame synchronisation across multiple cameras requires &lt; 6 </a:t>
            </a:r>
            <a:r>
              <a:rPr lang="en-GB" dirty="0" err="1">
                <a:latin typeface="Calibri" panose="020F0502020204030204" pitchFamily="34" charset="0"/>
              </a:rPr>
              <a:t>ms</a:t>
            </a:r>
            <a:endParaRPr lang="en-GB" dirty="0">
              <a:latin typeface="Calibri" panose="020F0502020204030204" pitchFamily="34" charset="0"/>
            </a:endParaRPr>
          </a:p>
          <a:p>
            <a:pPr marL="1200150" indent="-285750">
              <a:spcBef>
                <a:spcPts val="500"/>
              </a:spcBef>
              <a:buFont typeface="Arial" panose="020B0604020202020204" pitchFamily="34" charset="0"/>
              <a:buChar char="•"/>
            </a:pPr>
            <a:r>
              <a:rPr lang="en-GB" dirty="0">
                <a:latin typeface="Calibri" panose="020F0502020204030204" pitchFamily="34" charset="0"/>
              </a:rPr>
              <a:t>Audio has tighter requirements (&lt; 600 us RTL for a radio mic/IEM combo)</a:t>
            </a:r>
          </a:p>
          <a:p>
            <a:pPr marL="1200150" indent="-285750">
              <a:spcBef>
                <a:spcPts val="500"/>
              </a:spcBef>
              <a:buFont typeface="Arial" panose="020B0604020202020204" pitchFamily="34" charset="0"/>
              <a:buChar char="•"/>
            </a:pPr>
            <a:r>
              <a:rPr lang="en-GB" dirty="0">
                <a:latin typeface="Calibri" panose="020F0502020204030204" pitchFamily="34" charset="0"/>
              </a:rPr>
              <a:t>Predictable constant latency is essential</a:t>
            </a:r>
          </a:p>
          <a:p>
            <a:pPr marL="1200150" indent="-285750">
              <a:spcBef>
                <a:spcPts val="500"/>
              </a:spcBef>
              <a:buFont typeface="Arial" panose="020B0604020202020204" pitchFamily="34" charset="0"/>
              <a:buChar char="•"/>
            </a:pPr>
            <a:endParaRPr lang="en-GB" dirty="0">
              <a:latin typeface="Calibri" panose="020F0502020204030204" pitchFamily="34" charset="0"/>
            </a:endParaRPr>
          </a:p>
          <a:p>
            <a:pPr marL="742950" indent="-285750">
              <a:spcBef>
                <a:spcPts val="500"/>
              </a:spcBef>
              <a:buFont typeface="Arial" panose="020B0604020202020204" pitchFamily="34" charset="0"/>
              <a:buChar char="•"/>
            </a:pPr>
            <a:r>
              <a:rPr lang="en-GB" b="1" dirty="0">
                <a:latin typeface="Calibri" panose="020F0502020204030204" pitchFamily="34" charset="0"/>
              </a:rPr>
              <a:t>Reliability</a:t>
            </a:r>
          </a:p>
          <a:p>
            <a:pPr marL="1200150" indent="-285750">
              <a:spcBef>
                <a:spcPts val="500"/>
              </a:spcBef>
              <a:buFont typeface="Arial" panose="020B0604020202020204" pitchFamily="34" charset="0"/>
              <a:buChar char="•"/>
            </a:pPr>
            <a:r>
              <a:rPr lang="en-GB" dirty="0">
                <a:latin typeface="Calibri" panose="020F0502020204030204" pitchFamily="34" charset="0"/>
              </a:rPr>
              <a:t>The effect of packet losses is propagated through the entire production chain (PER of 10^-14)</a:t>
            </a:r>
          </a:p>
          <a:p>
            <a:pPr marL="1200150" indent="-285750">
              <a:spcBef>
                <a:spcPts val="500"/>
              </a:spcBef>
              <a:buFont typeface="Arial" panose="020B0604020202020204" pitchFamily="34" charset="0"/>
              <a:buChar char="•"/>
            </a:pPr>
            <a:r>
              <a:rPr lang="en-GB" dirty="0">
                <a:latin typeface="Calibri" panose="020F0502020204030204" pitchFamily="34" charset="0"/>
              </a:rPr>
              <a:t>Any Packet loss results in unacceptable audio glitch's or freeze frames</a:t>
            </a:r>
            <a:endParaRPr lang="en-US" dirty="0"/>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10852145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D63821-2AAD-F04F-B70B-F2F625017295}"/>
              </a:ext>
            </a:extLst>
          </p:cNvPr>
          <p:cNvSpPr>
            <a:spLocks noGrp="1"/>
          </p:cNvSpPr>
          <p:nvPr>
            <p:ph type="title"/>
          </p:nvPr>
        </p:nvSpPr>
        <p:spPr/>
        <p:txBody>
          <a:bodyPr/>
          <a:lstStyle/>
          <a:p>
            <a:r>
              <a:rPr lang="en-US" dirty="0"/>
              <a:t>Summary</a:t>
            </a:r>
          </a:p>
        </p:txBody>
      </p:sp>
      <p:grpSp>
        <p:nvGrpSpPr>
          <p:cNvPr id="3" name="Group 2">
            <a:extLst>
              <a:ext uri="{FF2B5EF4-FFF2-40B4-BE49-F238E27FC236}">
                <a16:creationId xmlns:a16="http://schemas.microsoft.com/office/drawing/2014/main" id="{2D8BCF4D-2C0A-9940-9C82-B74F0297F7A3}"/>
              </a:ext>
            </a:extLst>
          </p:cNvPr>
          <p:cNvGrpSpPr/>
          <p:nvPr/>
        </p:nvGrpSpPr>
        <p:grpSpPr>
          <a:xfrm>
            <a:off x="602735" y="1431196"/>
            <a:ext cx="11222083" cy="4936801"/>
            <a:chOff x="343243" y="1690688"/>
            <a:chExt cx="11222083" cy="4936801"/>
          </a:xfrm>
        </p:grpSpPr>
        <p:pic>
          <p:nvPicPr>
            <p:cNvPr id="5" name="Picture 4">
              <a:extLst>
                <a:ext uri="{FF2B5EF4-FFF2-40B4-BE49-F238E27FC236}">
                  <a16:creationId xmlns:a16="http://schemas.microsoft.com/office/drawing/2014/main" id="{150FF49B-7B63-9C41-8903-DB908E5762EB}"/>
                </a:ext>
              </a:extLst>
            </p:cNvPr>
            <p:cNvPicPr>
              <a:picLocks noChangeAspect="1"/>
            </p:cNvPicPr>
            <p:nvPr/>
          </p:nvPicPr>
          <p:blipFill>
            <a:blip r:embed="rId3" cstate="screen">
              <a:alphaModFix amt="15000"/>
              <a:extLst>
                <a:ext uri="{28A0092B-C50C-407E-A947-70E740481C1C}">
                  <a14:useLocalDpi xmlns:a14="http://schemas.microsoft.com/office/drawing/2010/main"/>
                </a:ext>
              </a:extLst>
            </a:blip>
            <a:stretch>
              <a:fillRect/>
            </a:stretch>
          </p:blipFill>
          <p:spPr>
            <a:xfrm>
              <a:off x="343243" y="1690688"/>
              <a:ext cx="3462638" cy="2596979"/>
            </a:xfrm>
            <a:prstGeom prst="rect">
              <a:avLst/>
            </a:prstGeom>
          </p:spPr>
        </p:pic>
        <p:pic>
          <p:nvPicPr>
            <p:cNvPr id="8" name="Picture 7">
              <a:extLst>
                <a:ext uri="{FF2B5EF4-FFF2-40B4-BE49-F238E27FC236}">
                  <a16:creationId xmlns:a16="http://schemas.microsoft.com/office/drawing/2014/main" id="{2BE4396F-BF66-4649-9CC0-1525A8909BAD}"/>
                </a:ext>
              </a:extLst>
            </p:cNvPr>
            <p:cNvPicPr>
              <a:picLocks noChangeAspect="1"/>
            </p:cNvPicPr>
            <p:nvPr/>
          </p:nvPicPr>
          <p:blipFill>
            <a:blip r:embed="rId4">
              <a:alphaModFix amt="15000"/>
            </a:blip>
            <a:stretch>
              <a:fillRect/>
            </a:stretch>
          </p:blipFill>
          <p:spPr>
            <a:xfrm>
              <a:off x="4707986" y="1825785"/>
              <a:ext cx="2772853" cy="1945135"/>
            </a:xfrm>
            <a:prstGeom prst="rect">
              <a:avLst/>
            </a:prstGeom>
          </p:spPr>
        </p:pic>
        <p:pic>
          <p:nvPicPr>
            <p:cNvPr id="10" name="Picture 9">
              <a:extLst>
                <a:ext uri="{FF2B5EF4-FFF2-40B4-BE49-F238E27FC236}">
                  <a16:creationId xmlns:a16="http://schemas.microsoft.com/office/drawing/2014/main" id="{69E18599-CB28-034A-8E12-14C1B5E2D9AB}"/>
                </a:ext>
              </a:extLst>
            </p:cNvPr>
            <p:cNvPicPr>
              <a:picLocks noChangeAspect="1"/>
            </p:cNvPicPr>
            <p:nvPr/>
          </p:nvPicPr>
          <p:blipFill>
            <a:blip r:embed="rId5">
              <a:alphaModFix amt="15000"/>
            </a:blip>
            <a:stretch>
              <a:fillRect/>
            </a:stretch>
          </p:blipFill>
          <p:spPr>
            <a:xfrm>
              <a:off x="8410775" y="2059464"/>
              <a:ext cx="2039865" cy="1817026"/>
            </a:xfrm>
            <a:prstGeom prst="rect">
              <a:avLst/>
            </a:prstGeom>
          </p:spPr>
        </p:pic>
        <p:pic>
          <p:nvPicPr>
            <p:cNvPr id="12" name="Picture 11">
              <a:extLst>
                <a:ext uri="{FF2B5EF4-FFF2-40B4-BE49-F238E27FC236}">
                  <a16:creationId xmlns:a16="http://schemas.microsoft.com/office/drawing/2014/main" id="{F3F30AE2-3BFA-584F-B7A8-B022B5E9F56E}"/>
                </a:ext>
              </a:extLst>
            </p:cNvPr>
            <p:cNvPicPr>
              <a:picLocks noChangeAspect="1"/>
            </p:cNvPicPr>
            <p:nvPr/>
          </p:nvPicPr>
          <p:blipFill rotWithShape="1">
            <a:blip r:embed="rId6" cstate="screen">
              <a:alphaModFix amt="15000"/>
              <a:extLst>
                <a:ext uri="{28A0092B-C50C-407E-A947-70E740481C1C}">
                  <a14:useLocalDpi xmlns:a14="http://schemas.microsoft.com/office/drawing/2010/main"/>
                </a:ext>
              </a:extLst>
            </a:blip>
            <a:srcRect/>
            <a:stretch/>
          </p:blipFill>
          <p:spPr>
            <a:xfrm>
              <a:off x="343243" y="4579353"/>
              <a:ext cx="4270549" cy="1909186"/>
            </a:xfrm>
            <a:prstGeom prst="rect">
              <a:avLst/>
            </a:prstGeom>
          </p:spPr>
        </p:pic>
        <p:pic>
          <p:nvPicPr>
            <p:cNvPr id="14" name="Picture 13">
              <a:extLst>
                <a:ext uri="{FF2B5EF4-FFF2-40B4-BE49-F238E27FC236}">
                  <a16:creationId xmlns:a16="http://schemas.microsoft.com/office/drawing/2014/main" id="{C3B19178-FB0B-CD4E-A1EB-D76610DDBFDF}"/>
                </a:ext>
              </a:extLst>
            </p:cNvPr>
            <p:cNvPicPr>
              <a:picLocks noChangeAspect="1"/>
            </p:cNvPicPr>
            <p:nvPr/>
          </p:nvPicPr>
          <p:blipFill>
            <a:blip r:embed="rId7">
              <a:alphaModFix amt="15000"/>
            </a:blip>
            <a:stretch>
              <a:fillRect/>
            </a:stretch>
          </p:blipFill>
          <p:spPr>
            <a:xfrm>
              <a:off x="5002928" y="3876490"/>
              <a:ext cx="2750999" cy="2750999"/>
            </a:xfrm>
            <a:prstGeom prst="rect">
              <a:avLst/>
            </a:prstGeom>
          </p:spPr>
        </p:pic>
        <p:pic>
          <p:nvPicPr>
            <p:cNvPr id="19" name="Picture 18">
              <a:extLst>
                <a:ext uri="{FF2B5EF4-FFF2-40B4-BE49-F238E27FC236}">
                  <a16:creationId xmlns:a16="http://schemas.microsoft.com/office/drawing/2014/main" id="{D525C005-AA83-7945-8A41-50A2260CB736}"/>
                </a:ext>
              </a:extLst>
            </p:cNvPr>
            <p:cNvPicPr>
              <a:picLocks noChangeAspect="1"/>
            </p:cNvPicPr>
            <p:nvPr/>
          </p:nvPicPr>
          <p:blipFill>
            <a:blip r:embed="rId8" cstate="screen">
              <a:alphaModFix amt="14000"/>
              <a:extLst>
                <a:ext uri="{28A0092B-C50C-407E-A947-70E740481C1C}">
                  <a14:useLocalDpi xmlns:a14="http://schemas.microsoft.com/office/drawing/2010/main"/>
                </a:ext>
              </a:extLst>
            </a:blip>
            <a:stretch>
              <a:fillRect/>
            </a:stretch>
          </p:blipFill>
          <p:spPr>
            <a:xfrm>
              <a:off x="8650681" y="4241734"/>
              <a:ext cx="2914645" cy="2222417"/>
            </a:xfrm>
            <a:prstGeom prst="rect">
              <a:avLst/>
            </a:prstGeom>
          </p:spPr>
        </p:pic>
      </p:grpSp>
      <p:sp>
        <p:nvSpPr>
          <p:cNvPr id="6" name="Rectangle 5">
            <a:extLst>
              <a:ext uri="{FF2B5EF4-FFF2-40B4-BE49-F238E27FC236}">
                <a16:creationId xmlns:a16="http://schemas.microsoft.com/office/drawing/2014/main" id="{DC2D77D4-9D3A-9E4B-BD12-B2EB85246072}"/>
              </a:ext>
            </a:extLst>
          </p:cNvPr>
          <p:cNvSpPr/>
          <p:nvPr/>
        </p:nvSpPr>
        <p:spPr>
          <a:xfrm>
            <a:off x="602735" y="1566293"/>
            <a:ext cx="11053011" cy="4462760"/>
          </a:xfrm>
          <a:prstGeom prst="rect">
            <a:avLst/>
          </a:prstGeom>
        </p:spPr>
        <p:txBody>
          <a:bodyPr wrap="square">
            <a:spAutoFit/>
          </a:bodyPr>
          <a:lstStyle/>
          <a:p>
            <a:pPr marL="742950" indent="-285750">
              <a:spcBef>
                <a:spcPts val="500"/>
              </a:spcBef>
              <a:buFont typeface="Arial" panose="020B0604020202020204" pitchFamily="34" charset="0"/>
              <a:buChar char="•"/>
            </a:pPr>
            <a:r>
              <a:rPr lang="en-GB" b="1" dirty="0">
                <a:solidFill>
                  <a:srgbClr val="000000"/>
                </a:solidFill>
                <a:latin typeface="Calibri" panose="020F0502020204030204" pitchFamily="34" charset="0"/>
              </a:rPr>
              <a:t>Multicast</a:t>
            </a:r>
          </a:p>
          <a:p>
            <a:pPr marL="1200150" indent="-285750">
              <a:spcBef>
                <a:spcPts val="500"/>
              </a:spcBef>
              <a:buFont typeface="Arial" panose="020B0604020202020204" pitchFamily="34" charset="0"/>
              <a:buChar char="•"/>
            </a:pPr>
            <a:r>
              <a:rPr lang="en-GB" dirty="0">
                <a:solidFill>
                  <a:srgbClr val="000000"/>
                </a:solidFill>
                <a:latin typeface="Calibri" panose="020F0502020204030204" pitchFamily="34" charset="0"/>
              </a:rPr>
              <a:t>Use cases and low latency (&lt; 3 </a:t>
            </a:r>
            <a:r>
              <a:rPr lang="en-GB" dirty="0" err="1">
                <a:solidFill>
                  <a:srgbClr val="000000"/>
                </a:solidFill>
                <a:latin typeface="Calibri" panose="020F0502020204030204" pitchFamily="34" charset="0"/>
              </a:rPr>
              <a:t>ms</a:t>
            </a:r>
            <a:r>
              <a:rPr lang="en-GB" dirty="0">
                <a:solidFill>
                  <a:srgbClr val="000000"/>
                </a:solidFill>
                <a:latin typeface="Calibri" panose="020F0502020204030204" pitchFamily="34" charset="0"/>
              </a:rPr>
              <a:t>) is required (</a:t>
            </a:r>
            <a:r>
              <a:rPr lang="en-GB" dirty="0" err="1">
                <a:solidFill>
                  <a:srgbClr val="000000"/>
                </a:solidFill>
                <a:latin typeface="Calibri" panose="020F0502020204030204" pitchFamily="34" charset="0"/>
              </a:rPr>
              <a:t>eg</a:t>
            </a:r>
            <a:r>
              <a:rPr lang="en-GB" dirty="0">
                <a:solidFill>
                  <a:srgbClr val="000000"/>
                </a:solidFill>
                <a:latin typeface="Calibri" panose="020F0502020204030204" pitchFamily="34" charset="0"/>
              </a:rPr>
              <a:t> intercom systems)</a:t>
            </a:r>
          </a:p>
          <a:p>
            <a:pPr marL="914400">
              <a:spcBef>
                <a:spcPts val="500"/>
              </a:spcBef>
            </a:pPr>
            <a:endParaRPr lang="en-GB" dirty="0">
              <a:solidFill>
                <a:srgbClr val="000000"/>
              </a:solidFill>
              <a:latin typeface="Calibri" panose="020F0502020204030204" pitchFamily="34" charset="0"/>
            </a:endParaRPr>
          </a:p>
          <a:p>
            <a:pPr marL="742950" indent="-285750">
              <a:spcBef>
                <a:spcPts val="500"/>
              </a:spcBef>
              <a:buFont typeface="Arial" panose="020B0604020202020204" pitchFamily="34" charset="0"/>
              <a:buChar char="•"/>
            </a:pPr>
            <a:r>
              <a:rPr lang="en-GB" b="1" dirty="0">
                <a:solidFill>
                  <a:srgbClr val="000000"/>
                </a:solidFill>
                <a:latin typeface="Calibri" panose="020F0502020204030204" pitchFamily="34" charset="0"/>
              </a:rPr>
              <a:t>Easy deployment of SNPN</a:t>
            </a:r>
          </a:p>
          <a:p>
            <a:pPr marL="1200150" indent="-285750">
              <a:spcBef>
                <a:spcPts val="500"/>
              </a:spcBef>
              <a:buFont typeface="Arial" panose="020B0604020202020204" pitchFamily="34" charset="0"/>
              <a:buChar char="•"/>
            </a:pPr>
            <a:r>
              <a:rPr lang="en-GB" dirty="0">
                <a:solidFill>
                  <a:srgbClr val="000000"/>
                </a:solidFill>
                <a:latin typeface="Calibri" panose="020F0502020204030204" pitchFamily="34" charset="0"/>
              </a:rPr>
              <a:t>Onboarding</a:t>
            </a:r>
          </a:p>
          <a:p>
            <a:pPr marL="1200150" indent="-285750">
              <a:spcBef>
                <a:spcPts val="500"/>
              </a:spcBef>
              <a:buFont typeface="Arial" panose="020B0604020202020204" pitchFamily="34" charset="0"/>
              <a:buChar char="•"/>
            </a:pPr>
            <a:r>
              <a:rPr lang="en-GB" dirty="0">
                <a:solidFill>
                  <a:srgbClr val="000000"/>
                </a:solidFill>
                <a:latin typeface="Calibri" panose="020F0502020204030204" pitchFamily="34" charset="0"/>
              </a:rPr>
              <a:t>Alternative identities</a:t>
            </a:r>
          </a:p>
          <a:p>
            <a:pPr marL="914400">
              <a:spcBef>
                <a:spcPts val="500"/>
              </a:spcBef>
            </a:pPr>
            <a:endParaRPr lang="en-GB" dirty="0">
              <a:solidFill>
                <a:srgbClr val="000000"/>
              </a:solidFill>
              <a:latin typeface="Calibri" panose="020F0502020204030204" pitchFamily="34" charset="0"/>
            </a:endParaRPr>
          </a:p>
          <a:p>
            <a:pPr marL="742950" indent="-285750">
              <a:spcBef>
                <a:spcPts val="500"/>
              </a:spcBef>
              <a:buFont typeface="Arial" panose="020B0604020202020204" pitchFamily="34" charset="0"/>
              <a:buChar char="•"/>
            </a:pPr>
            <a:r>
              <a:rPr lang="en-GB" b="1" dirty="0">
                <a:solidFill>
                  <a:srgbClr val="000000"/>
                </a:solidFill>
                <a:latin typeface="Calibri" panose="020F0502020204030204" pitchFamily="34" charset="0"/>
              </a:rPr>
              <a:t>Reliable wireless backhaul</a:t>
            </a:r>
          </a:p>
          <a:p>
            <a:pPr marL="1200150" indent="-285750">
              <a:spcBef>
                <a:spcPts val="500"/>
              </a:spcBef>
              <a:buFont typeface="Arial" panose="020B0604020202020204" pitchFamily="34" charset="0"/>
              <a:buChar char="•"/>
            </a:pPr>
            <a:r>
              <a:rPr lang="en-GB" dirty="0">
                <a:solidFill>
                  <a:srgbClr val="000000"/>
                </a:solidFill>
                <a:latin typeface="Calibri" panose="020F0502020204030204" pitchFamily="34" charset="0"/>
              </a:rPr>
              <a:t>Moving base stations, e.g. in an airplane or on the ground</a:t>
            </a:r>
          </a:p>
          <a:p>
            <a:pPr marL="914400">
              <a:spcBef>
                <a:spcPts val="500"/>
              </a:spcBef>
            </a:pPr>
            <a:endParaRPr lang="en-GB" dirty="0">
              <a:solidFill>
                <a:srgbClr val="000000"/>
              </a:solidFill>
              <a:latin typeface="Calibri" panose="020F0502020204030204" pitchFamily="34" charset="0"/>
            </a:endParaRPr>
          </a:p>
          <a:p>
            <a:pPr marL="742950" indent="-285750">
              <a:spcBef>
                <a:spcPts val="500"/>
              </a:spcBef>
              <a:buFont typeface="Arial" panose="020B0604020202020204" pitchFamily="34" charset="0"/>
              <a:buChar char="•"/>
            </a:pPr>
            <a:r>
              <a:rPr lang="en-GB" b="1" dirty="0">
                <a:solidFill>
                  <a:srgbClr val="000000"/>
                </a:solidFill>
                <a:latin typeface="Calibri" panose="020F0502020204030204" pitchFamily="34" charset="0"/>
              </a:rPr>
              <a:t>Synchronization</a:t>
            </a:r>
          </a:p>
          <a:p>
            <a:pPr marL="1200150" indent="-285750">
              <a:spcBef>
                <a:spcPts val="500"/>
              </a:spcBef>
              <a:buFont typeface="Arial" panose="020B0604020202020204" pitchFamily="34" charset="0"/>
              <a:buChar char="•"/>
            </a:pPr>
            <a:r>
              <a:rPr lang="en-GB" dirty="0">
                <a:solidFill>
                  <a:srgbClr val="000000"/>
                </a:solidFill>
                <a:latin typeface="Calibri" panose="020F0502020204030204" pitchFamily="34" charset="0"/>
              </a:rPr>
              <a:t>Video and audio sources often needs tight synchronization for editing, mixing, video and audio sources</a:t>
            </a:r>
          </a:p>
          <a:p>
            <a:pPr marL="1200150" indent="-285750">
              <a:spcBef>
                <a:spcPts val="500"/>
              </a:spcBef>
              <a:buFont typeface="Arial" panose="020B0604020202020204" pitchFamily="34" charset="0"/>
              <a:buChar char="•"/>
            </a:pPr>
            <a:r>
              <a:rPr lang="en-GB" dirty="0">
                <a:solidFill>
                  <a:srgbClr val="000000"/>
                </a:solidFill>
                <a:latin typeface="Calibri" panose="020F0502020204030204" pitchFamily="34" charset="0"/>
              </a:rPr>
              <a:t>Source of PTP (accuracy&lt; 1us ) for UE to act as a master-clock to enable synchronisation</a:t>
            </a:r>
          </a:p>
        </p:txBody>
      </p:sp>
    </p:spTree>
    <p:extLst>
      <p:ext uri="{BB962C8B-B14F-4D97-AF65-F5344CB8AC3E}">
        <p14:creationId xmlns:p14="http://schemas.microsoft.com/office/powerpoint/2010/main" val="7787789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D63821-2AAD-F04F-B70B-F2F625017295}"/>
              </a:ext>
            </a:extLst>
          </p:cNvPr>
          <p:cNvSpPr>
            <a:spLocks noGrp="1"/>
          </p:cNvSpPr>
          <p:nvPr>
            <p:ph type="title"/>
          </p:nvPr>
        </p:nvSpPr>
        <p:spPr/>
        <p:txBody>
          <a:bodyPr/>
          <a:lstStyle/>
          <a:p>
            <a:r>
              <a:rPr lang="en-US" dirty="0"/>
              <a:t>Work to Date</a:t>
            </a:r>
          </a:p>
        </p:txBody>
      </p:sp>
      <p:grpSp>
        <p:nvGrpSpPr>
          <p:cNvPr id="3" name="Group 2">
            <a:extLst>
              <a:ext uri="{FF2B5EF4-FFF2-40B4-BE49-F238E27FC236}">
                <a16:creationId xmlns:a16="http://schemas.microsoft.com/office/drawing/2014/main" id="{2D8BCF4D-2C0A-9940-9C82-B74F0297F7A3}"/>
              </a:ext>
            </a:extLst>
          </p:cNvPr>
          <p:cNvGrpSpPr/>
          <p:nvPr/>
        </p:nvGrpSpPr>
        <p:grpSpPr>
          <a:xfrm>
            <a:off x="602735" y="1431196"/>
            <a:ext cx="11222083" cy="4936801"/>
            <a:chOff x="343243" y="1690688"/>
            <a:chExt cx="11222083" cy="4936801"/>
          </a:xfrm>
        </p:grpSpPr>
        <p:pic>
          <p:nvPicPr>
            <p:cNvPr id="5" name="Picture 4">
              <a:extLst>
                <a:ext uri="{FF2B5EF4-FFF2-40B4-BE49-F238E27FC236}">
                  <a16:creationId xmlns:a16="http://schemas.microsoft.com/office/drawing/2014/main" id="{150FF49B-7B63-9C41-8903-DB908E5762EB}"/>
                </a:ext>
              </a:extLst>
            </p:cNvPr>
            <p:cNvPicPr>
              <a:picLocks noChangeAspect="1"/>
            </p:cNvPicPr>
            <p:nvPr/>
          </p:nvPicPr>
          <p:blipFill>
            <a:blip r:embed="rId3" cstate="screen">
              <a:alphaModFix amt="15000"/>
              <a:extLst>
                <a:ext uri="{28A0092B-C50C-407E-A947-70E740481C1C}">
                  <a14:useLocalDpi xmlns:a14="http://schemas.microsoft.com/office/drawing/2010/main"/>
                </a:ext>
              </a:extLst>
            </a:blip>
            <a:stretch>
              <a:fillRect/>
            </a:stretch>
          </p:blipFill>
          <p:spPr>
            <a:xfrm>
              <a:off x="343243" y="1690688"/>
              <a:ext cx="3462638" cy="2596979"/>
            </a:xfrm>
            <a:prstGeom prst="rect">
              <a:avLst/>
            </a:prstGeom>
          </p:spPr>
        </p:pic>
        <p:pic>
          <p:nvPicPr>
            <p:cNvPr id="8" name="Picture 7">
              <a:extLst>
                <a:ext uri="{FF2B5EF4-FFF2-40B4-BE49-F238E27FC236}">
                  <a16:creationId xmlns:a16="http://schemas.microsoft.com/office/drawing/2014/main" id="{2BE4396F-BF66-4649-9CC0-1525A8909BAD}"/>
                </a:ext>
              </a:extLst>
            </p:cNvPr>
            <p:cNvPicPr>
              <a:picLocks noChangeAspect="1"/>
            </p:cNvPicPr>
            <p:nvPr/>
          </p:nvPicPr>
          <p:blipFill>
            <a:blip r:embed="rId4">
              <a:alphaModFix amt="15000"/>
            </a:blip>
            <a:stretch>
              <a:fillRect/>
            </a:stretch>
          </p:blipFill>
          <p:spPr>
            <a:xfrm>
              <a:off x="4707986" y="1825785"/>
              <a:ext cx="2772853" cy="1945135"/>
            </a:xfrm>
            <a:prstGeom prst="rect">
              <a:avLst/>
            </a:prstGeom>
          </p:spPr>
        </p:pic>
        <p:pic>
          <p:nvPicPr>
            <p:cNvPr id="10" name="Picture 9">
              <a:extLst>
                <a:ext uri="{FF2B5EF4-FFF2-40B4-BE49-F238E27FC236}">
                  <a16:creationId xmlns:a16="http://schemas.microsoft.com/office/drawing/2014/main" id="{69E18599-CB28-034A-8E12-14C1B5E2D9AB}"/>
                </a:ext>
              </a:extLst>
            </p:cNvPr>
            <p:cNvPicPr>
              <a:picLocks noChangeAspect="1"/>
            </p:cNvPicPr>
            <p:nvPr/>
          </p:nvPicPr>
          <p:blipFill>
            <a:blip r:embed="rId5">
              <a:alphaModFix amt="15000"/>
            </a:blip>
            <a:stretch>
              <a:fillRect/>
            </a:stretch>
          </p:blipFill>
          <p:spPr>
            <a:xfrm>
              <a:off x="8410775" y="2059464"/>
              <a:ext cx="2039865" cy="1817026"/>
            </a:xfrm>
            <a:prstGeom prst="rect">
              <a:avLst/>
            </a:prstGeom>
          </p:spPr>
        </p:pic>
        <p:pic>
          <p:nvPicPr>
            <p:cNvPr id="12" name="Picture 11">
              <a:extLst>
                <a:ext uri="{FF2B5EF4-FFF2-40B4-BE49-F238E27FC236}">
                  <a16:creationId xmlns:a16="http://schemas.microsoft.com/office/drawing/2014/main" id="{F3F30AE2-3BFA-584F-B7A8-B022B5E9F56E}"/>
                </a:ext>
              </a:extLst>
            </p:cNvPr>
            <p:cNvPicPr>
              <a:picLocks noChangeAspect="1"/>
            </p:cNvPicPr>
            <p:nvPr/>
          </p:nvPicPr>
          <p:blipFill rotWithShape="1">
            <a:blip r:embed="rId6" cstate="screen">
              <a:alphaModFix amt="15000"/>
              <a:extLst>
                <a:ext uri="{28A0092B-C50C-407E-A947-70E740481C1C}">
                  <a14:useLocalDpi xmlns:a14="http://schemas.microsoft.com/office/drawing/2010/main"/>
                </a:ext>
              </a:extLst>
            </a:blip>
            <a:srcRect/>
            <a:stretch/>
          </p:blipFill>
          <p:spPr>
            <a:xfrm>
              <a:off x="343243" y="4579353"/>
              <a:ext cx="4270549" cy="1909186"/>
            </a:xfrm>
            <a:prstGeom prst="rect">
              <a:avLst/>
            </a:prstGeom>
          </p:spPr>
        </p:pic>
        <p:pic>
          <p:nvPicPr>
            <p:cNvPr id="14" name="Picture 13">
              <a:extLst>
                <a:ext uri="{FF2B5EF4-FFF2-40B4-BE49-F238E27FC236}">
                  <a16:creationId xmlns:a16="http://schemas.microsoft.com/office/drawing/2014/main" id="{C3B19178-FB0B-CD4E-A1EB-D76610DDBFDF}"/>
                </a:ext>
              </a:extLst>
            </p:cNvPr>
            <p:cNvPicPr>
              <a:picLocks noChangeAspect="1"/>
            </p:cNvPicPr>
            <p:nvPr/>
          </p:nvPicPr>
          <p:blipFill>
            <a:blip r:embed="rId7">
              <a:alphaModFix amt="15000"/>
            </a:blip>
            <a:stretch>
              <a:fillRect/>
            </a:stretch>
          </p:blipFill>
          <p:spPr>
            <a:xfrm>
              <a:off x="5002928" y="3876490"/>
              <a:ext cx="2750999" cy="2750999"/>
            </a:xfrm>
            <a:prstGeom prst="rect">
              <a:avLst/>
            </a:prstGeom>
          </p:spPr>
        </p:pic>
        <p:pic>
          <p:nvPicPr>
            <p:cNvPr id="19" name="Picture 18">
              <a:extLst>
                <a:ext uri="{FF2B5EF4-FFF2-40B4-BE49-F238E27FC236}">
                  <a16:creationId xmlns:a16="http://schemas.microsoft.com/office/drawing/2014/main" id="{D525C005-AA83-7945-8A41-50A2260CB736}"/>
                </a:ext>
              </a:extLst>
            </p:cNvPr>
            <p:cNvPicPr>
              <a:picLocks noChangeAspect="1"/>
            </p:cNvPicPr>
            <p:nvPr/>
          </p:nvPicPr>
          <p:blipFill>
            <a:blip r:embed="rId8" cstate="screen">
              <a:alphaModFix amt="14000"/>
              <a:extLst>
                <a:ext uri="{28A0092B-C50C-407E-A947-70E740481C1C}">
                  <a14:useLocalDpi xmlns:a14="http://schemas.microsoft.com/office/drawing/2010/main"/>
                </a:ext>
              </a:extLst>
            </a:blip>
            <a:stretch>
              <a:fillRect/>
            </a:stretch>
          </p:blipFill>
          <p:spPr>
            <a:xfrm>
              <a:off x="8650681" y="4241734"/>
              <a:ext cx="2914645" cy="2222417"/>
            </a:xfrm>
            <a:prstGeom prst="rect">
              <a:avLst/>
            </a:prstGeom>
          </p:spPr>
        </p:pic>
      </p:grpSp>
      <p:sp>
        <p:nvSpPr>
          <p:cNvPr id="11" name="TextBox 10">
            <a:extLst>
              <a:ext uri="{FF2B5EF4-FFF2-40B4-BE49-F238E27FC236}">
                <a16:creationId xmlns:a16="http://schemas.microsoft.com/office/drawing/2014/main" id="{F1D9CD92-BCF0-1143-B6F0-EF77D3F8641F}"/>
              </a:ext>
            </a:extLst>
          </p:cNvPr>
          <p:cNvSpPr txBox="1"/>
          <p:nvPr/>
        </p:nvSpPr>
        <p:spPr>
          <a:xfrm>
            <a:off x="592719" y="1566293"/>
            <a:ext cx="11306033" cy="4398640"/>
          </a:xfrm>
          <a:prstGeom prst="rect">
            <a:avLst/>
          </a:prstGeom>
          <a:noFill/>
        </p:spPr>
        <p:txBody>
          <a:bodyPr wrap="square" rtlCol="0">
            <a:spAutoFit/>
          </a:bodyPr>
          <a:lstStyle/>
          <a:p>
            <a:pPr marL="742950" indent="-285750">
              <a:spcBef>
                <a:spcPts val="500"/>
              </a:spcBef>
              <a:buFont typeface="Arial" panose="020B0604020202020204" pitchFamily="34" charset="0"/>
              <a:buChar char="•"/>
            </a:pPr>
            <a:r>
              <a:rPr lang="en-GB" b="1" dirty="0">
                <a:latin typeface="Calibri" panose="020F0502020204030204" pitchFamily="34" charset="0"/>
              </a:rPr>
              <a:t>Study item: Audio Video Production (</a:t>
            </a:r>
            <a:r>
              <a:rPr lang="en-GB" b="1" dirty="0" err="1">
                <a:latin typeface="Calibri" panose="020F0502020204030204" pitchFamily="34" charset="0"/>
              </a:rPr>
              <a:t>FS_AVProd</a:t>
            </a:r>
            <a:r>
              <a:rPr lang="en-GB" b="1" dirty="0">
                <a:latin typeface="Calibri" panose="020F0502020204030204" pitchFamily="34" charset="0"/>
              </a:rPr>
              <a:t>)</a:t>
            </a:r>
          </a:p>
          <a:p>
            <a:pPr marL="1200150" indent="-285750">
              <a:spcBef>
                <a:spcPts val="500"/>
              </a:spcBef>
              <a:buFont typeface="Arial" panose="020B0604020202020204" pitchFamily="34" charset="0"/>
              <a:buChar char="•"/>
            </a:pPr>
            <a:r>
              <a:rPr lang="en-GB" dirty="0">
                <a:latin typeface="Calibri" panose="020F0502020204030204" pitchFamily="34" charset="0"/>
              </a:rPr>
              <a:t>TR 22.827</a:t>
            </a:r>
          </a:p>
          <a:p>
            <a:pPr marL="1200150" indent="-285750">
              <a:spcBef>
                <a:spcPts val="500"/>
              </a:spcBef>
              <a:buFont typeface="Arial" panose="020B0604020202020204" pitchFamily="34" charset="0"/>
              <a:buChar char="•"/>
            </a:pPr>
            <a:r>
              <a:rPr lang="en-GB" dirty="0">
                <a:latin typeface="Calibri" panose="020F0502020204030204" pitchFamily="34" charset="0"/>
              </a:rPr>
              <a:t>100% complete, presented to SA#85 for approval</a:t>
            </a:r>
          </a:p>
          <a:p>
            <a:pPr marL="1200150" indent="-285750">
              <a:spcBef>
                <a:spcPts val="500"/>
              </a:spcBef>
              <a:buFont typeface="Arial" panose="020B0604020202020204" pitchFamily="34" charset="0"/>
              <a:buChar char="•"/>
            </a:pPr>
            <a:r>
              <a:rPr lang="en-GB" dirty="0">
                <a:latin typeface="Calibri" panose="020F0502020204030204" pitchFamily="34" charset="0"/>
              </a:rPr>
              <a:t>13 video and audio user cases</a:t>
            </a:r>
          </a:p>
          <a:p>
            <a:pPr marL="1200150" indent="-285750">
              <a:spcBef>
                <a:spcPts val="500"/>
              </a:spcBef>
              <a:buFont typeface="Arial" panose="020B0604020202020204" pitchFamily="34" charset="0"/>
              <a:buChar char="•"/>
            </a:pPr>
            <a:r>
              <a:rPr lang="en-GB" dirty="0">
                <a:latin typeface="Calibri" panose="020F0502020204030204" pitchFamily="34" charset="0"/>
              </a:rPr>
              <a:t>Focus on new requirements not existing specs</a:t>
            </a:r>
          </a:p>
          <a:p>
            <a:pPr marL="914400">
              <a:spcBef>
                <a:spcPts val="500"/>
              </a:spcBef>
            </a:pPr>
            <a:endParaRPr lang="en-GB" dirty="0">
              <a:latin typeface="Calibri" panose="020F0502020204030204" pitchFamily="34" charset="0"/>
            </a:endParaRPr>
          </a:p>
          <a:p>
            <a:pPr marL="742950" indent="-285750">
              <a:spcBef>
                <a:spcPts val="500"/>
              </a:spcBef>
              <a:buFont typeface="Arial" panose="020B0604020202020204" pitchFamily="34" charset="0"/>
              <a:buChar char="•"/>
            </a:pPr>
            <a:r>
              <a:rPr lang="en-GB" b="1" dirty="0">
                <a:latin typeface="Calibri" panose="020F0502020204030204" pitchFamily="34" charset="0"/>
              </a:rPr>
              <a:t>Work Item: Service requirements for Video, Imaging and Audio for Professional Applications (VIAPA)</a:t>
            </a:r>
          </a:p>
          <a:p>
            <a:pPr marL="1200150" indent="-285750">
              <a:spcBef>
                <a:spcPts val="500"/>
              </a:spcBef>
              <a:buFont typeface="Arial" panose="020B0604020202020204" pitchFamily="34" charset="0"/>
              <a:buChar char="•"/>
            </a:pPr>
            <a:r>
              <a:rPr lang="en-GB" dirty="0">
                <a:latin typeface="Calibri" panose="020F0502020204030204" pitchFamily="34" charset="0"/>
              </a:rPr>
              <a:t>TS 22.263</a:t>
            </a:r>
          </a:p>
          <a:p>
            <a:pPr marL="1200150" indent="-285750">
              <a:spcBef>
                <a:spcPts val="500"/>
              </a:spcBef>
              <a:buFont typeface="Arial" panose="020B0604020202020204" pitchFamily="34" charset="0"/>
              <a:buChar char="•"/>
            </a:pPr>
            <a:r>
              <a:rPr lang="en-GB" dirty="0">
                <a:latin typeface="Calibri" panose="020F0502020204030204" pitchFamily="34" charset="0"/>
              </a:rPr>
              <a:t>Performance metrics for audio and video</a:t>
            </a:r>
          </a:p>
          <a:p>
            <a:pPr marL="1200150" indent="-285750">
              <a:spcBef>
                <a:spcPts val="500"/>
              </a:spcBef>
              <a:buFont typeface="Arial" panose="020B0604020202020204" pitchFamily="34" charset="0"/>
              <a:buChar char="•"/>
            </a:pPr>
            <a:r>
              <a:rPr lang="en-GB" dirty="0">
                <a:latin typeface="Calibri" panose="020F0502020204030204" pitchFamily="34" charset="0"/>
              </a:rPr>
              <a:t>Combines CMED (</a:t>
            </a:r>
            <a:r>
              <a:rPr lang="en-GB" dirty="0"/>
              <a:t>Communication Services for Critical Medical Applications</a:t>
            </a:r>
            <a:r>
              <a:rPr lang="en-GB" dirty="0">
                <a:latin typeface="Calibri" panose="020F0502020204030204" pitchFamily="34" charset="0"/>
              </a:rPr>
              <a:t>) user cases that also have high performance requirements (TR 22.826)</a:t>
            </a:r>
          </a:p>
          <a:p>
            <a:pPr marL="1200150" indent="-285750">
              <a:spcBef>
                <a:spcPts val="500"/>
              </a:spcBef>
              <a:buFont typeface="Arial" panose="020B0604020202020204" pitchFamily="34" charset="0"/>
              <a:buChar char="•"/>
            </a:pPr>
            <a:r>
              <a:rPr lang="en-GB" dirty="0">
                <a:latin typeface="Calibri" panose="020F0502020204030204" pitchFamily="34" charset="0"/>
              </a:rPr>
              <a:t>Change requests to existing specs (TS 22.261)</a:t>
            </a:r>
          </a:p>
          <a:p>
            <a:pPr marL="1200150" indent="-285750">
              <a:spcBef>
                <a:spcPts val="500"/>
              </a:spcBef>
              <a:buFont typeface="Arial" panose="020B0604020202020204" pitchFamily="34" charset="0"/>
              <a:buChar char="•"/>
            </a:pPr>
            <a:r>
              <a:rPr lang="en-GB" dirty="0">
                <a:latin typeface="Calibri" panose="020F0502020204030204" pitchFamily="34" charset="0"/>
              </a:rPr>
              <a:t>80% complete, presented to SA#85 for information</a:t>
            </a:r>
          </a:p>
        </p:txBody>
      </p:sp>
    </p:spTree>
    <p:extLst>
      <p:ext uri="{BB962C8B-B14F-4D97-AF65-F5344CB8AC3E}">
        <p14:creationId xmlns:p14="http://schemas.microsoft.com/office/powerpoint/2010/main" val="19011673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2D8BCF4D-2C0A-9940-9C82-B74F0297F7A3}"/>
              </a:ext>
            </a:extLst>
          </p:cNvPr>
          <p:cNvGrpSpPr/>
          <p:nvPr/>
        </p:nvGrpSpPr>
        <p:grpSpPr>
          <a:xfrm>
            <a:off x="602735" y="1431196"/>
            <a:ext cx="11222083" cy="4936801"/>
            <a:chOff x="343243" y="1690688"/>
            <a:chExt cx="11222083" cy="4936801"/>
          </a:xfrm>
        </p:grpSpPr>
        <p:pic>
          <p:nvPicPr>
            <p:cNvPr id="5" name="Picture 4">
              <a:extLst>
                <a:ext uri="{FF2B5EF4-FFF2-40B4-BE49-F238E27FC236}">
                  <a16:creationId xmlns:a16="http://schemas.microsoft.com/office/drawing/2014/main" id="{150FF49B-7B63-9C41-8903-DB908E5762EB}"/>
                </a:ext>
              </a:extLst>
            </p:cNvPr>
            <p:cNvPicPr>
              <a:picLocks noChangeAspect="1"/>
            </p:cNvPicPr>
            <p:nvPr/>
          </p:nvPicPr>
          <p:blipFill>
            <a:blip r:embed="rId3" cstate="screen">
              <a:alphaModFix amt="15000"/>
              <a:extLst>
                <a:ext uri="{28A0092B-C50C-407E-A947-70E740481C1C}">
                  <a14:useLocalDpi xmlns:a14="http://schemas.microsoft.com/office/drawing/2010/main"/>
                </a:ext>
              </a:extLst>
            </a:blip>
            <a:stretch>
              <a:fillRect/>
            </a:stretch>
          </p:blipFill>
          <p:spPr>
            <a:xfrm>
              <a:off x="343243" y="1690688"/>
              <a:ext cx="3462638" cy="2596979"/>
            </a:xfrm>
            <a:prstGeom prst="rect">
              <a:avLst/>
            </a:prstGeom>
          </p:spPr>
        </p:pic>
        <p:pic>
          <p:nvPicPr>
            <p:cNvPr id="8" name="Picture 7">
              <a:extLst>
                <a:ext uri="{FF2B5EF4-FFF2-40B4-BE49-F238E27FC236}">
                  <a16:creationId xmlns:a16="http://schemas.microsoft.com/office/drawing/2014/main" id="{2BE4396F-BF66-4649-9CC0-1525A8909BAD}"/>
                </a:ext>
              </a:extLst>
            </p:cNvPr>
            <p:cNvPicPr>
              <a:picLocks noChangeAspect="1"/>
            </p:cNvPicPr>
            <p:nvPr/>
          </p:nvPicPr>
          <p:blipFill>
            <a:blip r:embed="rId4">
              <a:alphaModFix amt="15000"/>
            </a:blip>
            <a:stretch>
              <a:fillRect/>
            </a:stretch>
          </p:blipFill>
          <p:spPr>
            <a:xfrm>
              <a:off x="4707986" y="1825785"/>
              <a:ext cx="2772853" cy="1945135"/>
            </a:xfrm>
            <a:prstGeom prst="rect">
              <a:avLst/>
            </a:prstGeom>
          </p:spPr>
        </p:pic>
        <p:pic>
          <p:nvPicPr>
            <p:cNvPr id="10" name="Picture 9">
              <a:extLst>
                <a:ext uri="{FF2B5EF4-FFF2-40B4-BE49-F238E27FC236}">
                  <a16:creationId xmlns:a16="http://schemas.microsoft.com/office/drawing/2014/main" id="{69E18599-CB28-034A-8E12-14C1B5E2D9AB}"/>
                </a:ext>
              </a:extLst>
            </p:cNvPr>
            <p:cNvPicPr>
              <a:picLocks noChangeAspect="1"/>
            </p:cNvPicPr>
            <p:nvPr/>
          </p:nvPicPr>
          <p:blipFill>
            <a:blip r:embed="rId5">
              <a:alphaModFix amt="15000"/>
            </a:blip>
            <a:stretch>
              <a:fillRect/>
            </a:stretch>
          </p:blipFill>
          <p:spPr>
            <a:xfrm>
              <a:off x="8410775" y="2059464"/>
              <a:ext cx="2039865" cy="1817026"/>
            </a:xfrm>
            <a:prstGeom prst="rect">
              <a:avLst/>
            </a:prstGeom>
          </p:spPr>
        </p:pic>
        <p:pic>
          <p:nvPicPr>
            <p:cNvPr id="12" name="Picture 11">
              <a:extLst>
                <a:ext uri="{FF2B5EF4-FFF2-40B4-BE49-F238E27FC236}">
                  <a16:creationId xmlns:a16="http://schemas.microsoft.com/office/drawing/2014/main" id="{F3F30AE2-3BFA-584F-B7A8-B022B5E9F56E}"/>
                </a:ext>
              </a:extLst>
            </p:cNvPr>
            <p:cNvPicPr>
              <a:picLocks noChangeAspect="1"/>
            </p:cNvPicPr>
            <p:nvPr/>
          </p:nvPicPr>
          <p:blipFill rotWithShape="1">
            <a:blip r:embed="rId6" cstate="screen">
              <a:alphaModFix amt="15000"/>
              <a:extLst>
                <a:ext uri="{28A0092B-C50C-407E-A947-70E740481C1C}">
                  <a14:useLocalDpi xmlns:a14="http://schemas.microsoft.com/office/drawing/2010/main"/>
                </a:ext>
              </a:extLst>
            </a:blip>
            <a:srcRect/>
            <a:stretch/>
          </p:blipFill>
          <p:spPr>
            <a:xfrm>
              <a:off x="343243" y="4579353"/>
              <a:ext cx="4270549" cy="1909186"/>
            </a:xfrm>
            <a:prstGeom prst="rect">
              <a:avLst/>
            </a:prstGeom>
          </p:spPr>
        </p:pic>
        <p:pic>
          <p:nvPicPr>
            <p:cNvPr id="14" name="Picture 13">
              <a:extLst>
                <a:ext uri="{FF2B5EF4-FFF2-40B4-BE49-F238E27FC236}">
                  <a16:creationId xmlns:a16="http://schemas.microsoft.com/office/drawing/2014/main" id="{C3B19178-FB0B-CD4E-A1EB-D76610DDBFDF}"/>
                </a:ext>
              </a:extLst>
            </p:cNvPr>
            <p:cNvPicPr>
              <a:picLocks noChangeAspect="1"/>
            </p:cNvPicPr>
            <p:nvPr/>
          </p:nvPicPr>
          <p:blipFill>
            <a:blip r:embed="rId7">
              <a:alphaModFix amt="15000"/>
            </a:blip>
            <a:stretch>
              <a:fillRect/>
            </a:stretch>
          </p:blipFill>
          <p:spPr>
            <a:xfrm>
              <a:off x="5002928" y="3876490"/>
              <a:ext cx="2750999" cy="2750999"/>
            </a:xfrm>
            <a:prstGeom prst="rect">
              <a:avLst/>
            </a:prstGeom>
          </p:spPr>
        </p:pic>
        <p:pic>
          <p:nvPicPr>
            <p:cNvPr id="19" name="Picture 18">
              <a:extLst>
                <a:ext uri="{FF2B5EF4-FFF2-40B4-BE49-F238E27FC236}">
                  <a16:creationId xmlns:a16="http://schemas.microsoft.com/office/drawing/2014/main" id="{D525C005-AA83-7945-8A41-50A2260CB736}"/>
                </a:ext>
              </a:extLst>
            </p:cNvPr>
            <p:cNvPicPr>
              <a:picLocks noChangeAspect="1"/>
            </p:cNvPicPr>
            <p:nvPr/>
          </p:nvPicPr>
          <p:blipFill>
            <a:blip r:embed="rId8" cstate="screen">
              <a:alphaModFix amt="14000"/>
              <a:extLst>
                <a:ext uri="{28A0092B-C50C-407E-A947-70E740481C1C}">
                  <a14:useLocalDpi xmlns:a14="http://schemas.microsoft.com/office/drawing/2010/main"/>
                </a:ext>
              </a:extLst>
            </a:blip>
            <a:stretch>
              <a:fillRect/>
            </a:stretch>
          </p:blipFill>
          <p:spPr>
            <a:xfrm>
              <a:off x="8650681" y="4241734"/>
              <a:ext cx="2914645" cy="2222417"/>
            </a:xfrm>
            <a:prstGeom prst="rect">
              <a:avLst/>
            </a:prstGeom>
          </p:spPr>
        </p:pic>
      </p:grpSp>
      <p:sp>
        <p:nvSpPr>
          <p:cNvPr id="13" name="Rectangle 12">
            <a:extLst>
              <a:ext uri="{FF2B5EF4-FFF2-40B4-BE49-F238E27FC236}">
                <a16:creationId xmlns:a16="http://schemas.microsoft.com/office/drawing/2014/main" id="{AE5AE713-D41E-064A-91A1-4662A6397F9F}"/>
              </a:ext>
            </a:extLst>
          </p:cNvPr>
          <p:cNvSpPr/>
          <p:nvPr/>
        </p:nvSpPr>
        <p:spPr>
          <a:xfrm>
            <a:off x="650961" y="1667300"/>
            <a:ext cx="10001956" cy="4247317"/>
          </a:xfrm>
          <a:prstGeom prst="rect">
            <a:avLst/>
          </a:prstGeom>
        </p:spPr>
        <p:txBody>
          <a:bodyPr wrap="square">
            <a:spAutoFit/>
          </a:bodyPr>
          <a:lstStyle/>
          <a:p>
            <a:pPr marL="285750" indent="-285750">
              <a:buFont typeface="Arial" panose="020B0604020202020204" pitchFamily="34" charset="0"/>
              <a:buChar char="•"/>
              <a:defRPr/>
            </a:pPr>
            <a:r>
              <a:rPr lang="en-US" b="1" dirty="0"/>
              <a:t>High bandwidth uplinks</a:t>
            </a:r>
          </a:p>
          <a:p>
            <a:pPr marL="742950" lvl="1" indent="-285750">
              <a:buFont typeface="Arial" panose="020B0604020202020204" pitchFamily="34" charset="0"/>
              <a:buChar char="•"/>
              <a:defRPr/>
            </a:pPr>
            <a:r>
              <a:rPr lang="en-US" dirty="0"/>
              <a:t>V</a:t>
            </a:r>
            <a:r>
              <a:rPr lang="en-US" b="1" dirty="0"/>
              <a:t>i</a:t>
            </a:r>
            <a:r>
              <a:rPr lang="en-US" dirty="0"/>
              <a:t>deo and audio contribution</a:t>
            </a:r>
          </a:p>
          <a:p>
            <a:pPr marL="285750" lvl="0" indent="-285750">
              <a:buFont typeface="Arial" panose="020B0604020202020204" pitchFamily="34" charset="0"/>
              <a:buChar char="•"/>
              <a:defRPr/>
            </a:pPr>
            <a:r>
              <a:rPr lang="en-US" b="1" dirty="0" err="1"/>
              <a:t>IIoT</a:t>
            </a:r>
            <a:r>
              <a:rPr lang="en-US" b="1" dirty="0"/>
              <a:t> and URLLC enhancements</a:t>
            </a:r>
          </a:p>
          <a:p>
            <a:pPr marL="742950" lvl="1" indent="-285750">
              <a:buFont typeface="Arial" panose="020B0604020202020204" pitchFamily="34" charset="0"/>
              <a:buChar char="•"/>
              <a:defRPr/>
            </a:pPr>
            <a:r>
              <a:rPr lang="en-US" dirty="0"/>
              <a:t>Low latency, high density and efficiency</a:t>
            </a:r>
          </a:p>
          <a:p>
            <a:pPr marL="285750" lvl="0" indent="-285750">
              <a:buFont typeface="Arial" panose="020B0604020202020204" pitchFamily="34" charset="0"/>
              <a:buChar char="•"/>
              <a:defRPr/>
            </a:pPr>
            <a:r>
              <a:rPr lang="nl-NL" b="1" dirty="0" err="1"/>
              <a:t>Integrated</a:t>
            </a:r>
            <a:r>
              <a:rPr lang="nl-NL" b="1" dirty="0"/>
              <a:t> Access </a:t>
            </a:r>
            <a:r>
              <a:rPr lang="nl-NL" b="1" dirty="0" err="1"/>
              <a:t>and</a:t>
            </a:r>
            <a:r>
              <a:rPr lang="nl-NL" b="1" dirty="0"/>
              <a:t> </a:t>
            </a:r>
            <a:r>
              <a:rPr lang="nl-NL" b="1" dirty="0" err="1"/>
              <a:t>Backhaul</a:t>
            </a:r>
            <a:r>
              <a:rPr lang="nl-NL" b="1" dirty="0"/>
              <a:t> </a:t>
            </a:r>
            <a:r>
              <a:rPr lang="nl-NL" b="1" dirty="0" err="1"/>
              <a:t>enhancements</a:t>
            </a:r>
            <a:endParaRPr lang="nl-NL" b="1" dirty="0"/>
          </a:p>
          <a:p>
            <a:pPr marL="742950" lvl="1" indent="-285750">
              <a:buFont typeface="Arial" panose="020B0604020202020204" pitchFamily="34" charset="0"/>
              <a:buChar char="•"/>
              <a:defRPr/>
            </a:pPr>
            <a:r>
              <a:rPr lang="nl-NL" dirty="0"/>
              <a:t>Managing </a:t>
            </a:r>
            <a:r>
              <a:rPr lang="nl-NL" dirty="0" err="1"/>
              <a:t>connectivity</a:t>
            </a:r>
            <a:r>
              <a:rPr lang="nl-NL" dirty="0"/>
              <a:t> in a mobile SNPN </a:t>
            </a:r>
            <a:r>
              <a:rPr lang="nl-NL" dirty="0" err="1"/>
              <a:t>either</a:t>
            </a:r>
            <a:r>
              <a:rPr lang="nl-NL" dirty="0"/>
              <a:t> air or </a:t>
            </a:r>
            <a:r>
              <a:rPr lang="nl-NL" dirty="0" err="1"/>
              <a:t>ground</a:t>
            </a:r>
            <a:r>
              <a:rPr lang="nl-NL" dirty="0"/>
              <a:t> </a:t>
            </a:r>
            <a:r>
              <a:rPr lang="nl-NL" dirty="0" err="1"/>
              <a:t>based</a:t>
            </a:r>
            <a:endParaRPr lang="nl-NL" dirty="0"/>
          </a:p>
          <a:p>
            <a:pPr marL="285750" lvl="0" indent="-285750">
              <a:buFont typeface="Arial" panose="020B0604020202020204" pitchFamily="34" charset="0"/>
              <a:buChar char="•"/>
              <a:defRPr/>
            </a:pPr>
            <a:r>
              <a:rPr lang="en-US" b="1" dirty="0"/>
              <a:t>NR multicast broadcast</a:t>
            </a:r>
          </a:p>
          <a:p>
            <a:pPr marL="742950" lvl="1" indent="-285750">
              <a:buFont typeface="Arial" panose="020B0604020202020204" pitchFamily="34" charset="0"/>
              <a:buChar char="•"/>
              <a:defRPr/>
            </a:pPr>
            <a:r>
              <a:rPr lang="en-US" dirty="0"/>
              <a:t>Low latency communications systems</a:t>
            </a:r>
          </a:p>
          <a:p>
            <a:pPr marL="285750" indent="-285750">
              <a:buFont typeface="Arial" panose="020B0604020202020204" pitchFamily="34" charset="0"/>
              <a:buChar char="•"/>
              <a:defRPr/>
            </a:pPr>
            <a:r>
              <a:rPr lang="en-US" b="1" dirty="0"/>
              <a:t>Network slicing</a:t>
            </a:r>
          </a:p>
          <a:p>
            <a:pPr marL="742950" lvl="1" indent="-285750">
              <a:buFont typeface="Arial" panose="020B0604020202020204" pitchFamily="34" charset="0"/>
              <a:buChar char="•"/>
              <a:defRPr/>
            </a:pPr>
            <a:r>
              <a:rPr lang="en-US" dirty="0"/>
              <a:t>Dedicated media contribution networks</a:t>
            </a:r>
          </a:p>
          <a:p>
            <a:pPr marL="742950" lvl="1" indent="-285750">
              <a:buFont typeface="Arial" panose="020B0604020202020204" pitchFamily="34" charset="0"/>
              <a:buChar char="•"/>
              <a:defRPr/>
            </a:pPr>
            <a:r>
              <a:rPr lang="en-US" dirty="0"/>
              <a:t>SNPN in studios and on location</a:t>
            </a:r>
          </a:p>
          <a:p>
            <a:pPr marL="285750" indent="-285750">
              <a:buFont typeface="Arial" panose="020B0604020202020204" pitchFamily="34" charset="0"/>
              <a:buChar char="•"/>
              <a:defRPr/>
            </a:pPr>
            <a:r>
              <a:rPr lang="en-US" b="1" dirty="0"/>
              <a:t>Coverage enhancements</a:t>
            </a:r>
          </a:p>
          <a:p>
            <a:pPr marL="285750" indent="-285750">
              <a:buFont typeface="Arial" panose="020B0604020202020204" pitchFamily="34" charset="0"/>
              <a:buChar char="•"/>
              <a:defRPr/>
            </a:pPr>
            <a:endParaRPr lang="en-US" b="1" dirty="0"/>
          </a:p>
          <a:p>
            <a:pPr marL="285750" lvl="0" indent="-285750">
              <a:buFont typeface="Arial" panose="020B0604020202020204" pitchFamily="34" charset="0"/>
              <a:buChar char="•"/>
              <a:defRPr/>
            </a:pPr>
            <a:r>
              <a:rPr lang="nl-NL" b="1" dirty="0"/>
              <a:t>Sidelink </a:t>
            </a:r>
            <a:r>
              <a:rPr lang="nl-NL" b="1" dirty="0" err="1"/>
              <a:t>enhancements</a:t>
            </a:r>
            <a:r>
              <a:rPr lang="nl-NL" b="1" dirty="0"/>
              <a:t>.</a:t>
            </a:r>
          </a:p>
          <a:p>
            <a:pPr marL="742950" lvl="1" indent="-285750">
              <a:buFont typeface="Arial" panose="020B0604020202020204" pitchFamily="34" charset="0"/>
              <a:buChar char="•"/>
              <a:defRPr/>
            </a:pPr>
            <a:r>
              <a:rPr lang="nl-NL" dirty="0"/>
              <a:t>Device </a:t>
            </a:r>
            <a:r>
              <a:rPr lang="nl-NL" dirty="0" err="1"/>
              <a:t>to</a:t>
            </a:r>
            <a:r>
              <a:rPr lang="nl-NL" dirty="0"/>
              <a:t> device </a:t>
            </a:r>
            <a:r>
              <a:rPr lang="nl-NL" dirty="0" err="1"/>
              <a:t>communications</a:t>
            </a:r>
            <a:r>
              <a:rPr lang="nl-NL" dirty="0"/>
              <a:t> </a:t>
            </a:r>
            <a:r>
              <a:rPr lang="nl-NL" dirty="0" err="1"/>
              <a:t>for</a:t>
            </a:r>
            <a:r>
              <a:rPr lang="nl-NL" dirty="0"/>
              <a:t> radio </a:t>
            </a:r>
            <a:r>
              <a:rPr lang="nl-NL" dirty="0" err="1"/>
              <a:t>mics</a:t>
            </a:r>
            <a:r>
              <a:rPr lang="nl-NL" dirty="0"/>
              <a:t> or video monitoring</a:t>
            </a:r>
          </a:p>
        </p:txBody>
      </p:sp>
      <p:sp>
        <p:nvSpPr>
          <p:cNvPr id="15" name="Title 1">
            <a:extLst>
              <a:ext uri="{FF2B5EF4-FFF2-40B4-BE49-F238E27FC236}">
                <a16:creationId xmlns:a16="http://schemas.microsoft.com/office/drawing/2014/main" id="{C88B1B4F-2158-9E47-8EC7-211AE62DA180}"/>
              </a:ext>
            </a:extLst>
          </p:cNvPr>
          <p:cNvSpPr>
            <a:spLocks noGrp="1"/>
          </p:cNvSpPr>
          <p:nvPr>
            <p:ph type="title"/>
          </p:nvPr>
        </p:nvSpPr>
        <p:spPr>
          <a:xfrm>
            <a:off x="838200" y="365125"/>
            <a:ext cx="10515600" cy="1325563"/>
          </a:xfrm>
        </p:spPr>
        <p:txBody>
          <a:bodyPr/>
          <a:lstStyle/>
          <a:p>
            <a:r>
              <a:rPr lang="en-US" dirty="0"/>
              <a:t>RAN impact</a:t>
            </a:r>
          </a:p>
        </p:txBody>
      </p:sp>
    </p:spTree>
    <p:extLst>
      <p:ext uri="{BB962C8B-B14F-4D97-AF65-F5344CB8AC3E}">
        <p14:creationId xmlns:p14="http://schemas.microsoft.com/office/powerpoint/2010/main" val="26194975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43EEBB2-334C-E944-8CB9-E68DCE19726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42061" y="2763297"/>
            <a:ext cx="3706076" cy="2825883"/>
          </a:xfrm>
          <a:prstGeom prst="rect">
            <a:avLst/>
          </a:prstGeom>
        </p:spPr>
      </p:pic>
      <p:sp>
        <p:nvSpPr>
          <p:cNvPr id="5" name="TextBox 4">
            <a:extLst>
              <a:ext uri="{FF2B5EF4-FFF2-40B4-BE49-F238E27FC236}">
                <a16:creationId xmlns:a16="http://schemas.microsoft.com/office/drawing/2014/main" id="{3C57BD56-E222-7A48-8FE5-AA76356D91ED}"/>
              </a:ext>
            </a:extLst>
          </p:cNvPr>
          <p:cNvSpPr txBox="1"/>
          <p:nvPr/>
        </p:nvSpPr>
        <p:spPr>
          <a:xfrm>
            <a:off x="1136822" y="976183"/>
            <a:ext cx="4862044" cy="646331"/>
          </a:xfrm>
          <a:prstGeom prst="rect">
            <a:avLst/>
          </a:prstGeom>
          <a:noFill/>
        </p:spPr>
        <p:txBody>
          <a:bodyPr wrap="square" rtlCol="0">
            <a:spAutoFit/>
          </a:bodyPr>
          <a:lstStyle/>
          <a:p>
            <a:r>
              <a:rPr lang="en-US" sz="3600" b="1" dirty="0"/>
              <a:t>Bonded Cellular</a:t>
            </a:r>
          </a:p>
        </p:txBody>
      </p:sp>
      <p:sp>
        <p:nvSpPr>
          <p:cNvPr id="6" name="TextBox 5">
            <a:extLst>
              <a:ext uri="{FF2B5EF4-FFF2-40B4-BE49-F238E27FC236}">
                <a16:creationId xmlns:a16="http://schemas.microsoft.com/office/drawing/2014/main" id="{09281B4B-9641-4142-9CE3-B96AA854680E}"/>
              </a:ext>
            </a:extLst>
          </p:cNvPr>
          <p:cNvSpPr txBox="1"/>
          <p:nvPr/>
        </p:nvSpPr>
        <p:spPr>
          <a:xfrm>
            <a:off x="1136822" y="2763297"/>
            <a:ext cx="5787851" cy="2677656"/>
          </a:xfrm>
          <a:prstGeom prst="rect">
            <a:avLst/>
          </a:prstGeom>
          <a:noFill/>
        </p:spPr>
        <p:txBody>
          <a:bodyPr wrap="square" rtlCol="0">
            <a:spAutoFit/>
          </a:bodyPr>
          <a:lstStyle/>
          <a:p>
            <a:pPr marL="285750" indent="-285750">
              <a:buFont typeface="Arial" panose="020B0604020202020204" pitchFamily="34" charset="0"/>
              <a:buChar char="•"/>
            </a:pPr>
            <a:r>
              <a:rPr lang="en-US" sz="2800" dirty="0"/>
              <a:t>Used by News</a:t>
            </a:r>
          </a:p>
          <a:p>
            <a:pPr marL="285750" indent="-285750">
              <a:buFont typeface="Arial" panose="020B0604020202020204" pitchFamily="34" charset="0"/>
              <a:buChar char="•"/>
            </a:pPr>
            <a:r>
              <a:rPr lang="en-US" sz="2800" dirty="0"/>
              <a:t>Heavily Compressed</a:t>
            </a:r>
          </a:p>
          <a:p>
            <a:pPr marL="285750" indent="-285750">
              <a:buFont typeface="Arial" panose="020B0604020202020204" pitchFamily="34" charset="0"/>
              <a:buChar char="•"/>
            </a:pPr>
            <a:r>
              <a:rPr lang="en-US" sz="2800" dirty="0"/>
              <a:t>High Latency (up to 5 seconds)</a:t>
            </a:r>
          </a:p>
          <a:p>
            <a:pPr marL="285750" indent="-285750">
              <a:buFont typeface="Arial" panose="020B0604020202020204" pitchFamily="34" charset="0"/>
              <a:buChar char="•"/>
            </a:pPr>
            <a:r>
              <a:rPr lang="en-US" sz="2800" dirty="0"/>
              <a:t>Single camera contribution</a:t>
            </a:r>
          </a:p>
          <a:p>
            <a:pPr marL="285750" indent="-285750">
              <a:buFont typeface="Arial" panose="020B0604020202020204" pitchFamily="34" charset="0"/>
              <a:buChar char="•"/>
            </a:pPr>
            <a:r>
              <a:rPr lang="en-US" sz="2800" dirty="0"/>
              <a:t>Constrained flexibility</a:t>
            </a:r>
          </a:p>
          <a:p>
            <a:pPr marL="285750" indent="-285750">
              <a:buFont typeface="Arial" panose="020B0604020202020204" pitchFamily="34" charset="0"/>
              <a:buChar char="•"/>
            </a:pPr>
            <a:endParaRPr lang="en-US" sz="2800" dirty="0"/>
          </a:p>
        </p:txBody>
      </p:sp>
    </p:spTree>
    <p:extLst>
      <p:ext uri="{BB962C8B-B14F-4D97-AF65-F5344CB8AC3E}">
        <p14:creationId xmlns:p14="http://schemas.microsoft.com/office/powerpoint/2010/main" val="9157700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C57BD56-E222-7A48-8FE5-AA76356D91ED}"/>
              </a:ext>
            </a:extLst>
          </p:cNvPr>
          <p:cNvSpPr txBox="1"/>
          <p:nvPr/>
        </p:nvSpPr>
        <p:spPr>
          <a:xfrm>
            <a:off x="1136822" y="976183"/>
            <a:ext cx="4862044" cy="646331"/>
          </a:xfrm>
          <a:prstGeom prst="rect">
            <a:avLst/>
          </a:prstGeom>
          <a:noFill/>
        </p:spPr>
        <p:txBody>
          <a:bodyPr wrap="square" rtlCol="0">
            <a:spAutoFit/>
          </a:bodyPr>
          <a:lstStyle/>
          <a:p>
            <a:r>
              <a:rPr lang="en-US" sz="3600" b="1" dirty="0"/>
              <a:t>Radio Mics and IEM</a:t>
            </a:r>
          </a:p>
        </p:txBody>
      </p:sp>
      <p:sp>
        <p:nvSpPr>
          <p:cNvPr id="6" name="TextBox 5">
            <a:extLst>
              <a:ext uri="{FF2B5EF4-FFF2-40B4-BE49-F238E27FC236}">
                <a16:creationId xmlns:a16="http://schemas.microsoft.com/office/drawing/2014/main" id="{09281B4B-9641-4142-9CE3-B96AA854680E}"/>
              </a:ext>
            </a:extLst>
          </p:cNvPr>
          <p:cNvSpPr txBox="1"/>
          <p:nvPr/>
        </p:nvSpPr>
        <p:spPr>
          <a:xfrm>
            <a:off x="1136822" y="2763297"/>
            <a:ext cx="5787851" cy="1815882"/>
          </a:xfrm>
          <a:prstGeom prst="rect">
            <a:avLst/>
          </a:prstGeom>
          <a:noFill/>
        </p:spPr>
        <p:txBody>
          <a:bodyPr wrap="square" rtlCol="0">
            <a:spAutoFit/>
          </a:bodyPr>
          <a:lstStyle/>
          <a:p>
            <a:pPr marL="285750" indent="-285750">
              <a:buFont typeface="Arial" panose="020B0604020202020204" pitchFamily="34" charset="0"/>
              <a:buChar char="•"/>
            </a:pPr>
            <a:r>
              <a:rPr lang="en-US" sz="2800" dirty="0"/>
              <a:t>Very Low Latency (&lt;</a:t>
            </a:r>
          </a:p>
          <a:p>
            <a:pPr marL="285750" indent="-285750">
              <a:buFont typeface="Arial" panose="020B0604020202020204" pitchFamily="34" charset="0"/>
              <a:buChar char="•"/>
            </a:pPr>
            <a:r>
              <a:rPr lang="en-US" sz="2800" dirty="0"/>
              <a:t>synchronized</a:t>
            </a:r>
          </a:p>
          <a:p>
            <a:pPr marL="285750" indent="-285750">
              <a:buFont typeface="Arial" panose="020B0604020202020204" pitchFamily="34" charset="0"/>
              <a:buChar char="•"/>
            </a:pPr>
            <a:r>
              <a:rPr lang="en-US" sz="2800" dirty="0"/>
              <a:t>Multiple deployment</a:t>
            </a:r>
          </a:p>
          <a:p>
            <a:pPr marL="285750" indent="-285750">
              <a:buFont typeface="Arial" panose="020B0604020202020204" pitchFamily="34" charset="0"/>
              <a:buChar char="•"/>
            </a:pPr>
            <a:endParaRPr lang="en-US" sz="2800" dirty="0"/>
          </a:p>
        </p:txBody>
      </p:sp>
      <p:pic>
        <p:nvPicPr>
          <p:cNvPr id="7" name="Picture 6">
            <a:extLst>
              <a:ext uri="{FF2B5EF4-FFF2-40B4-BE49-F238E27FC236}">
                <a16:creationId xmlns:a16="http://schemas.microsoft.com/office/drawing/2014/main" id="{18E92892-7B97-C649-A12B-DB58B5EB01C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94637" y="3389282"/>
            <a:ext cx="4624957" cy="3468718"/>
          </a:xfrm>
          <a:prstGeom prst="rect">
            <a:avLst/>
          </a:prstGeom>
        </p:spPr>
      </p:pic>
      <p:pic>
        <p:nvPicPr>
          <p:cNvPr id="8" name="Picture 7">
            <a:extLst>
              <a:ext uri="{FF2B5EF4-FFF2-40B4-BE49-F238E27FC236}">
                <a16:creationId xmlns:a16="http://schemas.microsoft.com/office/drawing/2014/main" id="{070A1DFA-E77B-E44C-AA6C-CBC9BF03FA7C}"/>
              </a:ext>
            </a:extLst>
          </p:cNvPr>
          <p:cNvPicPr>
            <a:picLocks noChangeAspect="1"/>
          </p:cNvPicPr>
          <p:nvPr/>
        </p:nvPicPr>
        <p:blipFill>
          <a:blip r:embed="rId4"/>
          <a:stretch>
            <a:fillRect/>
          </a:stretch>
        </p:blipFill>
        <p:spPr>
          <a:xfrm>
            <a:off x="8373705" y="1145064"/>
            <a:ext cx="2039865" cy="1817026"/>
          </a:xfrm>
          <a:prstGeom prst="rect">
            <a:avLst/>
          </a:prstGeom>
        </p:spPr>
      </p:pic>
    </p:spTree>
    <p:extLst>
      <p:ext uri="{BB962C8B-B14F-4D97-AF65-F5344CB8AC3E}">
        <p14:creationId xmlns:p14="http://schemas.microsoft.com/office/powerpoint/2010/main" val="25623008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C57BD56-E222-7A48-8FE5-AA76356D91ED}"/>
              </a:ext>
            </a:extLst>
          </p:cNvPr>
          <p:cNvSpPr txBox="1"/>
          <p:nvPr/>
        </p:nvSpPr>
        <p:spPr>
          <a:xfrm>
            <a:off x="1136822" y="976183"/>
            <a:ext cx="4862044" cy="646331"/>
          </a:xfrm>
          <a:prstGeom prst="rect">
            <a:avLst/>
          </a:prstGeom>
          <a:noFill/>
        </p:spPr>
        <p:txBody>
          <a:bodyPr wrap="square" rtlCol="0">
            <a:spAutoFit/>
          </a:bodyPr>
          <a:lstStyle/>
          <a:p>
            <a:r>
              <a:rPr lang="en-US" sz="3600" b="1" dirty="0"/>
              <a:t>Radio Cameras</a:t>
            </a:r>
          </a:p>
        </p:txBody>
      </p:sp>
      <p:sp>
        <p:nvSpPr>
          <p:cNvPr id="6" name="TextBox 5">
            <a:extLst>
              <a:ext uri="{FF2B5EF4-FFF2-40B4-BE49-F238E27FC236}">
                <a16:creationId xmlns:a16="http://schemas.microsoft.com/office/drawing/2014/main" id="{09281B4B-9641-4142-9CE3-B96AA854680E}"/>
              </a:ext>
            </a:extLst>
          </p:cNvPr>
          <p:cNvSpPr txBox="1"/>
          <p:nvPr/>
        </p:nvSpPr>
        <p:spPr>
          <a:xfrm>
            <a:off x="1136822" y="2763297"/>
            <a:ext cx="5787851" cy="3108543"/>
          </a:xfrm>
          <a:prstGeom prst="rect">
            <a:avLst/>
          </a:prstGeom>
          <a:noFill/>
        </p:spPr>
        <p:txBody>
          <a:bodyPr wrap="square" rtlCol="0">
            <a:spAutoFit/>
          </a:bodyPr>
          <a:lstStyle/>
          <a:p>
            <a:pPr marL="285750" indent="-285750">
              <a:buFont typeface="Arial" panose="020B0604020202020204" pitchFamily="34" charset="0"/>
              <a:buChar char="•"/>
            </a:pPr>
            <a:r>
              <a:rPr lang="en-US" sz="2800" dirty="0"/>
              <a:t>Very Low Latency</a:t>
            </a:r>
          </a:p>
          <a:p>
            <a:pPr marL="285750" indent="-285750">
              <a:buFont typeface="Arial" panose="020B0604020202020204" pitchFamily="34" charset="0"/>
              <a:buChar char="•"/>
            </a:pPr>
            <a:r>
              <a:rPr lang="en-US" sz="2800" dirty="0"/>
              <a:t>synchronized</a:t>
            </a:r>
          </a:p>
          <a:p>
            <a:pPr marL="285750" indent="-285750">
              <a:buFont typeface="Arial" panose="020B0604020202020204" pitchFamily="34" charset="0"/>
              <a:buChar char="•"/>
            </a:pPr>
            <a:r>
              <a:rPr lang="en-US" sz="2800" dirty="0"/>
              <a:t>Very high reliability requirements (PER 10^-14)</a:t>
            </a:r>
          </a:p>
          <a:p>
            <a:pPr marL="285750" indent="-285750">
              <a:buFont typeface="Arial" panose="020B0604020202020204" pitchFamily="34" charset="0"/>
              <a:buChar char="•"/>
            </a:pPr>
            <a:r>
              <a:rPr lang="en-US" sz="2800" dirty="0"/>
              <a:t>High Bandwidth up link (up to 200 Mb/s)</a:t>
            </a:r>
          </a:p>
          <a:p>
            <a:pPr marL="285750" indent="-285750">
              <a:buFont typeface="Arial" panose="020B0604020202020204" pitchFamily="34" charset="0"/>
              <a:buChar char="•"/>
            </a:pPr>
            <a:endParaRPr lang="en-US" sz="2800" dirty="0"/>
          </a:p>
        </p:txBody>
      </p:sp>
      <p:pic>
        <p:nvPicPr>
          <p:cNvPr id="9" name="Picture 8">
            <a:extLst>
              <a:ext uri="{FF2B5EF4-FFF2-40B4-BE49-F238E27FC236}">
                <a16:creationId xmlns:a16="http://schemas.microsoft.com/office/drawing/2014/main" id="{326E0334-3B8F-664A-A09E-FFBA6D8CB784}"/>
              </a:ext>
            </a:extLst>
          </p:cNvPr>
          <p:cNvPicPr>
            <a:picLocks noChangeAspect="1"/>
          </p:cNvPicPr>
          <p:nvPr/>
        </p:nvPicPr>
        <p:blipFill>
          <a:blip r:embed="rId3"/>
          <a:stretch>
            <a:fillRect/>
          </a:stretch>
        </p:blipFill>
        <p:spPr>
          <a:xfrm>
            <a:off x="6798759" y="2369483"/>
            <a:ext cx="5006946" cy="3512334"/>
          </a:xfrm>
          <a:prstGeom prst="rect">
            <a:avLst/>
          </a:prstGeom>
        </p:spPr>
      </p:pic>
    </p:spTree>
    <p:extLst>
      <p:ext uri="{BB962C8B-B14F-4D97-AF65-F5344CB8AC3E}">
        <p14:creationId xmlns:p14="http://schemas.microsoft.com/office/powerpoint/2010/main" val="15514180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1613</Words>
  <Application>Microsoft Office PowerPoint</Application>
  <PresentationFormat>Breitbild</PresentationFormat>
  <Paragraphs>124</Paragraphs>
  <Slides>11</Slides>
  <Notes>10</Notes>
  <HiddenSlides>5</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11</vt:i4>
      </vt:variant>
    </vt:vector>
  </HeadingPairs>
  <TitlesOfParts>
    <vt:vector size="15" baseType="lpstr">
      <vt:lpstr>Arial</vt:lpstr>
      <vt:lpstr>Calibri</vt:lpstr>
      <vt:lpstr>Calibri Light</vt:lpstr>
      <vt:lpstr>Office Theme</vt:lpstr>
      <vt:lpstr>5G AV Production Possibilities</vt:lpstr>
      <vt:lpstr>What are we looking at?</vt:lpstr>
      <vt:lpstr>Summary</vt:lpstr>
      <vt:lpstr>Summary</vt:lpstr>
      <vt:lpstr>Work to Date</vt:lpstr>
      <vt:lpstr>RAN impact</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5G Production Possibilities</dc:title>
  <dc:creator>Ian Wagdin</dc:creator>
  <cp:lastModifiedBy>Dr. Roland Beutler</cp:lastModifiedBy>
  <cp:revision>46</cp:revision>
  <cp:lastPrinted>2019-09-10T09:28:20Z</cp:lastPrinted>
  <dcterms:created xsi:type="dcterms:W3CDTF">2019-08-27T11:10:07Z</dcterms:created>
  <dcterms:modified xsi:type="dcterms:W3CDTF">2019-09-10T12:03:37Z</dcterms:modified>
</cp:coreProperties>
</file>