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26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BBD8F-97DD-41C2-A92C-3B8095126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275811-7ACC-4C31-A8F9-9CDE5C4A9C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C44EEF-049A-4DAF-BC11-E102CF8CB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09/09/2019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9CAF1-30E8-4FF5-B847-54AF59794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11F03-5374-41A5-90BC-36CB55E7E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3661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D15E4-C5F8-41FD-9228-A7404C0A8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022A76-199B-41DF-AFA2-A4549063FA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7AD96-030A-42FE-A030-23B84DEB5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09/09/2019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8A1A1-512C-44F7-87BE-65E164A44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CFD1C-A447-4466-BD45-2347A665C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762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086C9E-7243-4B76-9C49-A5B2A344DA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43B7DE-E2C0-43B6-954E-9C14641659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582E77-95CB-49E8-86F8-1CFAD55F5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09/09/2019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B3411-8D71-4610-A0BE-68CCE0EED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C58FD-BD40-4DAE-98CE-36FF0FF79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77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802FF-9ED2-481D-A371-88CEEAF86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4345A-7619-4C87-9AD6-F90CEB49B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2DCCF-5ECF-4143-B4E9-E33E57E34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09/09/2019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69D8D-9E54-44D5-B16A-BA177C17C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941BBD-ABB6-4A7F-B4B5-5B2CF4067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043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36400-7375-4601-85A5-2B5C2221D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E2449E-7380-4D38-967A-5435B5C7D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187090-8440-4CDE-AD4D-218F385DA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09/09/2019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0460EA-E43F-4172-85AC-4E0788ADE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87250E-5FDE-4DD4-B045-40489C80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31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B2C64-F9A7-4FDE-ACEB-F660F2653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3B970-FE57-4A24-A403-C103AA76C8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42D3C6-6D98-4C74-9849-46FC6C3AA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BD1810-3F10-425C-9661-659F683B8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09/09/2019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8704EB-4EEE-47AE-B94A-E971CF6E4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0EBE68-8D4A-42A3-9290-2B2CD5FA9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405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F7D3E-F88C-40F8-BBFE-684C1600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F5210-8D0A-4B36-9185-850E1C12BD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8432A-0BE2-42F3-9240-A1EA3C86E0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C9A373-25C9-4A08-9146-6E7821E8D8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220240-52B7-45EB-98CF-62E1F9E85E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6EDA1E-3976-4854-8F36-B77A69D98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09/09/2019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1DF85-448B-4A0A-9D5D-4650E76E8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1D4A8F-C463-4CEE-A10F-06305CE24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3969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251EC-D244-433E-A816-115B8B6A1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8357F8-0AEE-4562-826D-3E830119E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09/09/2019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07DEB8-5206-41E6-8501-6DC056025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8F6F59-EB37-4F69-8BB2-8E04A385B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1365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928FEE-71E4-4BB5-BE74-A7917F62B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09/09/2019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BA606-199C-45DB-9B30-74D5526E9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EE222A-C49D-41E1-8E97-23024D2D2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331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6EA68-6B8C-4E87-93BC-2F6AEFE8F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178E1-48A2-4CE4-86EE-9388FE82C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72A0EC-4B4F-46D6-9555-ECEDBE0333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EA0933-4F15-4ACB-84D2-051630935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09/09/2019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29E7D3-50E7-48FD-8A5C-8B0845E26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134EB6-6BFD-4F38-8408-FAC68395D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629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52C0B-D2B1-4042-8330-CC14E883C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ABEAB1-6B21-4237-A3A7-736EAA3A99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2AB10C-C050-4149-BED0-4CCF1EAA2C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AB15E3-49E5-4C08-A575-CBDF8A333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09/09/2019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545B5D-AA32-4C71-9988-F3FB62B38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3E0AA-89B3-48DF-8BB8-2CD0C59CF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5298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7F1D4E-08B1-4E07-8D7D-C7FD92268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77639E-3F89-4724-9725-6679A630BD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593F6-2503-4432-9090-201FCCF9C8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4F02C-B8CE-4600-B10E-E9B9EE0E8E90}" type="datetimeFigureOut">
              <a:rPr lang="en-GB" smtClean="0"/>
              <a:t>09/09/2019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8C182C-87E7-4AE6-B780-124894203C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E1A55-33DD-4449-92EC-FBC3DA956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13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46D5F-BC63-4079-80E5-0B0494F2D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45468"/>
            <a:ext cx="9144000" cy="2387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sv-SE" sz="3600" dirty="0"/>
              <a:t>Email discussion summary on</a:t>
            </a:r>
            <a:br>
              <a:rPr lang="sv-SE" dirty="0"/>
            </a:br>
            <a:r>
              <a:rPr lang="sv-SE" dirty="0"/>
              <a:t>Rel-17 NR UAV 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E5FB15-8DA5-4F5E-9EBD-2A8B9AB061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50858"/>
            <a:ext cx="9144000" cy="1655762"/>
          </a:xfrm>
        </p:spPr>
        <p:txBody>
          <a:bodyPr/>
          <a:lstStyle/>
          <a:p>
            <a:endParaRPr lang="sv-SE" dirty="0"/>
          </a:p>
          <a:p>
            <a:endParaRPr lang="sv-SE" dirty="0"/>
          </a:p>
          <a:p>
            <a:r>
              <a:rPr lang="sv-SE" dirty="0"/>
              <a:t>Ericsson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03391A-1E59-44C9-84CD-D2B3F965B2AB}"/>
              </a:ext>
            </a:extLst>
          </p:cNvPr>
          <p:cNvSpPr txBox="1"/>
          <p:nvPr/>
        </p:nvSpPr>
        <p:spPr>
          <a:xfrm>
            <a:off x="10083978" y="153466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RP-192155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5AE59A-BC4D-47E5-896D-441A26897792}"/>
              </a:ext>
            </a:extLst>
          </p:cNvPr>
          <p:cNvSpPr txBox="1"/>
          <p:nvPr/>
        </p:nvSpPr>
        <p:spPr>
          <a:xfrm>
            <a:off x="310206" y="153466"/>
            <a:ext cx="5233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sv-SE" dirty="0"/>
              <a:t>3GPP TSG RAN Meeting # 85</a:t>
            </a:r>
          </a:p>
          <a:p>
            <a:r>
              <a:rPr lang="sv-SE" dirty="0"/>
              <a:t>Newport Beach, CA, USA, </a:t>
            </a:r>
            <a:r>
              <a:rPr lang="en-GB" dirty="0"/>
              <a:t>2019-09-16 - 2019-09-20</a:t>
            </a:r>
          </a:p>
        </p:txBody>
      </p:sp>
      <p:pic>
        <p:nvPicPr>
          <p:cNvPr id="6" name="Picture Placeholder 27">
            <a:extLst>
              <a:ext uri="{FF2B5EF4-FFF2-40B4-BE49-F238E27FC236}">
                <a16:creationId xmlns:a16="http://schemas.microsoft.com/office/drawing/2014/main" id="{01DEF418-DC4B-4E17-A895-894794050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488674">
            <a:off x="473772" y="4053673"/>
            <a:ext cx="494901" cy="494901"/>
          </a:xfrm>
          <a:prstGeom prst="rect">
            <a:avLst/>
          </a:prstGeom>
        </p:spPr>
      </p:pic>
      <p:pic>
        <p:nvPicPr>
          <p:cNvPr id="8" name="Picture Placeholder 27">
            <a:extLst>
              <a:ext uri="{FF2B5EF4-FFF2-40B4-BE49-F238E27FC236}">
                <a16:creationId xmlns:a16="http://schemas.microsoft.com/office/drawing/2014/main" id="{2D416E28-AF60-4086-BDB2-A908D2DC8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0700000">
            <a:off x="2578834" y="4852976"/>
            <a:ext cx="494901" cy="49490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E10E955-0E6F-4F5B-B92E-F2254B572496}"/>
              </a:ext>
            </a:extLst>
          </p:cNvPr>
          <p:cNvGrpSpPr/>
          <p:nvPr/>
        </p:nvGrpSpPr>
        <p:grpSpPr>
          <a:xfrm>
            <a:off x="1429512" y="5732145"/>
            <a:ext cx="356006" cy="662460"/>
            <a:chOff x="1505712" y="2560320"/>
            <a:chExt cx="356006" cy="662460"/>
          </a:xfrm>
        </p:grpSpPr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2C67173D-11D7-4312-A80B-DAABF6231257}"/>
                </a:ext>
              </a:extLst>
            </p:cNvPr>
            <p:cNvSpPr/>
            <p:nvPr/>
          </p:nvSpPr>
          <p:spPr>
            <a:xfrm>
              <a:off x="1524001" y="2618842"/>
              <a:ext cx="319429" cy="603938"/>
            </a:xfrm>
            <a:prstGeom prst="triangl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96D07B9-A45B-460F-8D1A-A443944F5923}"/>
                </a:ext>
              </a:extLst>
            </p:cNvPr>
            <p:cNvSpPr/>
            <p:nvPr/>
          </p:nvSpPr>
          <p:spPr>
            <a:xfrm>
              <a:off x="1505712" y="2560320"/>
              <a:ext cx="356006" cy="124358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29816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D623A-D49D-4ED2-A1E4-1908E8EC4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C334A-2898-4939-90A6-B13B10648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In Rel-15 a RAN2-led WI on enhancements for UAV (a.k.a. ”Drones”) were completed.</a:t>
            </a:r>
          </a:p>
          <a:p>
            <a:endParaRPr lang="sv-SE" dirty="0"/>
          </a:p>
          <a:p>
            <a:r>
              <a:rPr lang="en-GB" dirty="0" err="1"/>
              <a:t>Rel</a:t>
            </a:r>
            <a:r>
              <a:rPr lang="en-GB" dirty="0"/>
              <a:t>-17 preparations are ongoing in RAN and </a:t>
            </a:r>
            <a:r>
              <a:rPr lang="en-GB" dirty="0" err="1"/>
              <a:t>Rel</a:t>
            </a:r>
            <a:r>
              <a:rPr lang="en-GB" dirty="0"/>
              <a:t>-17 proposals are being discussed on the RAN plenary DRAFTS-email reflector</a:t>
            </a:r>
          </a:p>
          <a:p>
            <a:endParaRPr lang="en-GB" dirty="0"/>
          </a:p>
          <a:p>
            <a:r>
              <a:rPr lang="en-GB" dirty="0"/>
              <a:t>A </a:t>
            </a:r>
            <a:r>
              <a:rPr lang="en-GB" dirty="0" err="1"/>
              <a:t>Rel</a:t>
            </a:r>
            <a:r>
              <a:rPr lang="en-GB" dirty="0"/>
              <a:t>-17 item on NR UAV is one of those proposals which is being discussed</a:t>
            </a:r>
          </a:p>
        </p:txBody>
      </p:sp>
    </p:spTree>
    <p:extLst>
      <p:ext uri="{BB962C8B-B14F-4D97-AF65-F5344CB8AC3E}">
        <p14:creationId xmlns:p14="http://schemas.microsoft.com/office/powerpoint/2010/main" val="1933883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BE271-CF2B-49BF-AF66-A662FB1C2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discussion summary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05E67-E84B-4D3F-B850-0010E1451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An email discussion was initiated after the June plenary on </a:t>
            </a:r>
            <a:r>
              <a:rPr lang="en-GB" dirty="0" err="1"/>
              <a:t>Rel</a:t>
            </a:r>
            <a:r>
              <a:rPr lang="en-GB" dirty="0"/>
              <a:t>-17 NR UAV. The discussion was structured in three phases:</a:t>
            </a:r>
          </a:p>
          <a:p>
            <a:pPr lvl="1"/>
            <a:r>
              <a:rPr lang="en-GB" dirty="0"/>
              <a:t>To conclude until </a:t>
            </a:r>
            <a:r>
              <a:rPr lang="en-GB" dirty="0" err="1"/>
              <a:t>RAN#85</a:t>
            </a:r>
            <a:r>
              <a:rPr lang="en-GB" dirty="0"/>
              <a:t>:</a:t>
            </a:r>
          </a:p>
          <a:p>
            <a:pPr lvl="2"/>
            <a:r>
              <a:rPr lang="en-GB" dirty="0"/>
              <a:t>Phase 1: use cases/requirements</a:t>
            </a:r>
          </a:p>
          <a:p>
            <a:pPr lvl="2"/>
            <a:r>
              <a:rPr lang="en-GB" dirty="0"/>
              <a:t>Phase 2: problems to address</a:t>
            </a:r>
          </a:p>
          <a:p>
            <a:pPr lvl="1"/>
            <a:r>
              <a:rPr lang="en-GB" dirty="0"/>
              <a:t>To conclude until </a:t>
            </a:r>
            <a:r>
              <a:rPr lang="en-GB" dirty="0" err="1"/>
              <a:t>RAN#86</a:t>
            </a:r>
            <a:endParaRPr lang="en-GB" dirty="0"/>
          </a:p>
          <a:p>
            <a:pPr lvl="2"/>
            <a:r>
              <a:rPr lang="en-GB" dirty="0"/>
              <a:t>Phase 3: </a:t>
            </a:r>
            <a:r>
              <a:rPr lang="en-GB" dirty="0" err="1"/>
              <a:t>WID</a:t>
            </a:r>
            <a:r>
              <a:rPr lang="en-GB" dirty="0"/>
              <a:t>-drafting</a:t>
            </a:r>
          </a:p>
          <a:p>
            <a:endParaRPr lang="en-GB" dirty="0"/>
          </a:p>
          <a:p>
            <a:r>
              <a:rPr lang="en-GB" dirty="0"/>
              <a:t>The first two phases should conclude until </a:t>
            </a:r>
            <a:r>
              <a:rPr lang="en-GB" dirty="0" err="1"/>
              <a:t>RAN#85</a:t>
            </a:r>
            <a:r>
              <a:rPr lang="en-GB" dirty="0"/>
              <a:t>, after which phase 3 should start.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8300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92B43-CF0A-4549-8289-3D2EE5797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Company input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C5797-744E-4B62-8996-5C3FE7095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1800" dirty="0"/>
              <a:t>Eight companies has provided input so far.</a:t>
            </a:r>
          </a:p>
          <a:p>
            <a:endParaRPr lang="en-GB" sz="1800" dirty="0"/>
          </a:p>
          <a:p>
            <a:r>
              <a:rPr lang="en-GB" sz="1800" dirty="0"/>
              <a:t>During the first phase, one company suggested that on top of the LTE </a:t>
            </a:r>
            <a:r>
              <a:rPr lang="en-GB" sz="1800" dirty="0" err="1"/>
              <a:t>Rel</a:t>
            </a:r>
            <a:r>
              <a:rPr lang="en-GB" sz="1800" dirty="0"/>
              <a:t>-15 use cases and requirements, other enhancements should be considered. For example:</a:t>
            </a:r>
          </a:p>
          <a:p>
            <a:pPr lvl="1"/>
            <a:r>
              <a:rPr lang="en-GB" sz="1600" dirty="0"/>
              <a:t>enhancements for reliable UAV remote controlling</a:t>
            </a:r>
          </a:p>
          <a:p>
            <a:pPr lvl="1"/>
            <a:r>
              <a:rPr lang="en-GB" sz="1600" dirty="0"/>
              <a:t>UAV-to-UAV communication</a:t>
            </a:r>
          </a:p>
          <a:p>
            <a:pPr lvl="1"/>
            <a:r>
              <a:rPr lang="en-GB" sz="1600" dirty="0"/>
              <a:t>enhancements on UL throughput</a:t>
            </a:r>
          </a:p>
          <a:p>
            <a:pPr lvl="1"/>
            <a:r>
              <a:rPr lang="en-GB" sz="1600" dirty="0"/>
              <a:t>beam management enhancements</a:t>
            </a:r>
          </a:p>
          <a:p>
            <a:endParaRPr lang="en-GB" sz="1800" dirty="0"/>
          </a:p>
          <a:p>
            <a:r>
              <a:rPr lang="en-US" sz="1800" dirty="0"/>
              <a:t>Other responders foresaw the additional enhancements would call for a "larger WI", and the majority prefers to focus on same use cases in LTE.</a:t>
            </a:r>
          </a:p>
          <a:p>
            <a:endParaRPr lang="en-US" sz="1800" dirty="0"/>
          </a:p>
          <a:p>
            <a:r>
              <a:rPr lang="en-US" sz="1800" dirty="0"/>
              <a:t>Those other responders instead assumed that, to add the LTE in Rel-15 enhancements, a "small WI" would suffice. Such a "small WI" was therefore preferred by these responders.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1005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FC43C-8A27-4800-B7CE-80791F15B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Suggested way forward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AD65F-AE75-4679-8920-62064D4EFD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Based on the input to the email disucssion it is proposed:</a:t>
            </a:r>
          </a:p>
          <a:p>
            <a:pPr marL="914400" lvl="1" indent="-457200">
              <a:buFont typeface="+mj-lt"/>
              <a:buAutoNum type="arabicPeriod"/>
            </a:pPr>
            <a:endParaRPr lang="sv-SE" dirty="0"/>
          </a:p>
          <a:p>
            <a:pPr marL="914400" lvl="1" indent="-457200">
              <a:buFont typeface="+mj-lt"/>
              <a:buAutoNum type="arabicPeriod"/>
            </a:pPr>
            <a:r>
              <a:rPr lang="sv-SE" dirty="0"/>
              <a:t>The candidate Rel-17 NR UAV proposal is the "small WI".</a:t>
            </a:r>
          </a:p>
          <a:p>
            <a:pPr lvl="2"/>
            <a:r>
              <a:rPr lang="sv-SE" dirty="0"/>
              <a:t>The "small WI" addresses the same use cases, requirements, and problem descriptions as the Rel-15 LTE UAV WI.</a:t>
            </a:r>
          </a:p>
          <a:p>
            <a:pPr lvl="2"/>
            <a:r>
              <a:rPr lang="sv-SE" dirty="0"/>
              <a:t>Small RRM/mobility management enhancements for FR1/FR2.</a:t>
            </a:r>
          </a:p>
          <a:p>
            <a:pPr marL="914400" lvl="1" indent="-457200">
              <a:buFont typeface="+mj-lt"/>
              <a:buAutoNum type="arabicPeriod"/>
            </a:pPr>
            <a:endParaRPr lang="sv-SE" dirty="0"/>
          </a:p>
          <a:p>
            <a:pPr marL="914400" lvl="1" indent="-457200">
              <a:buFont typeface="+mj-lt"/>
              <a:buAutoNum type="arabicPeriod"/>
            </a:pPr>
            <a:r>
              <a:rPr lang="sv-SE" dirty="0"/>
              <a:t>The WI is RAN2-led.</a:t>
            </a:r>
          </a:p>
          <a:p>
            <a:pPr marL="914400" lvl="1" indent="-457200">
              <a:buFont typeface="+mj-lt"/>
              <a:buAutoNum type="arabicPeriod"/>
            </a:pPr>
            <a:endParaRPr lang="sv-SE" dirty="0"/>
          </a:p>
          <a:p>
            <a:pPr marL="914400" lvl="1" indent="-457200">
              <a:buFont typeface="+mj-lt"/>
              <a:buAutoNum type="arabicPeriod"/>
            </a:pPr>
            <a:r>
              <a:rPr lang="sv-SE" dirty="0"/>
              <a:t>WID drafting to be progressed via email until RAN#86.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38253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346</Words>
  <Application>Microsoft Office PowerPoint</Application>
  <PresentationFormat>Widescreen</PresentationFormat>
  <Paragraphs>45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Email discussion summary on Rel-17 NR UAV </vt:lpstr>
      <vt:lpstr>Background</vt:lpstr>
      <vt:lpstr>Email discussion summary</vt:lpstr>
      <vt:lpstr>Company input</vt:lpstr>
      <vt:lpstr>Suggested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discussion summary on Rel-17 NR UAV</dc:title>
  <dc:creator>Mattias</dc:creator>
  <cp:lastModifiedBy>Ericsson</cp:lastModifiedBy>
  <cp:revision>42</cp:revision>
  <dcterms:created xsi:type="dcterms:W3CDTF">2019-08-26T13:01:00Z</dcterms:created>
  <dcterms:modified xsi:type="dcterms:W3CDTF">2019-09-09T13:11:36Z</dcterms:modified>
</cp:coreProperties>
</file>