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11"/>
  </p:notesMasterIdLst>
  <p:handoutMasterIdLst>
    <p:handoutMasterId r:id="rId12"/>
  </p:handoutMasterIdLst>
  <p:sldIdLst>
    <p:sldId id="341" r:id="rId2"/>
    <p:sldId id="382" r:id="rId3"/>
    <p:sldId id="384" r:id="rId4"/>
    <p:sldId id="383" r:id="rId5"/>
    <p:sldId id="388" r:id="rId6"/>
    <p:sldId id="389" r:id="rId7"/>
    <p:sldId id="390" r:id="rId8"/>
    <p:sldId id="391" r:id="rId9"/>
    <p:sldId id="379" r:id="rId10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27" autoAdjust="0"/>
    <p:restoredTop sz="94679" autoAdjust="0"/>
  </p:normalViewPr>
  <p:slideViewPr>
    <p:cSldViewPr snapToGrid="0">
      <p:cViewPr>
        <p:scale>
          <a:sx n="73" d="100"/>
          <a:sy n="73" d="100"/>
        </p:scale>
        <p:origin x="-420" y="-2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</a:defRPr>
            </a:lvl1pPr>
          </a:lstStyle>
          <a:p>
            <a:fld id="{06E1E0C9-A0A4-475E-BAB5-DD5D795334FC}" type="slidenum">
              <a:rPr lang="en-GB" altLang="en-US"/>
              <a:pPr/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22787887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</a:defRPr>
            </a:lvl1pPr>
          </a:lstStyle>
          <a:p>
            <a:fld id="{10259389-7C62-4526-A559-DDA22A4C3095}" type="slidenum">
              <a:rPr lang="en-GB" altLang="en-US"/>
              <a:pPr/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7809386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51665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867730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5266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 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 smtClean="0">
                <a:ln w="0"/>
                <a:latin typeface="Calibri" panose="020F0502020204030204" pitchFamily="34" charset="0"/>
              </a:rPr>
              <a:t>© 3GPP 2019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BE250171-F73B-42BB-B036-103592476D7A}" type="slidenum">
              <a:rPr lang="en-GB" altLang="en-US" sz="1400">
                <a:latin typeface="Calibri" pitchFamily="34" charset="0"/>
              </a:rPr>
              <a:pPr/>
              <a:t>‹N°›</a:t>
            </a:fld>
            <a:endParaRPr lang="en-GB" altLang="en-US" sz="1400">
              <a:latin typeface="Calibri" pitchFamily="34" charset="0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341974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 smtClean="0">
                <a:latin typeface="Arial "/>
              </a:rPr>
              <a:t>3GPP </a:t>
            </a:r>
            <a:r>
              <a:rPr lang="sv-SE" altLang="en-US" sz="1200" b="1" dirty="0" smtClean="0">
                <a:latin typeface="Arial "/>
              </a:rPr>
              <a:t>RAN#85</a:t>
            </a:r>
            <a:r>
              <a:rPr lang="sv-SE" altLang="en-US" sz="1200" b="1" dirty="0" smtClean="0">
                <a:latin typeface="Arial "/>
              </a:rPr>
              <a:t>	</a:t>
            </a:r>
          </a:p>
          <a:p>
            <a:pPr eaLnBrk="1" hangingPunct="1">
              <a:defRPr/>
            </a:pPr>
            <a:r>
              <a:rPr lang="sv-SE" altLang="en-US" sz="1200" b="1" dirty="0" smtClean="0">
                <a:latin typeface="Arial "/>
              </a:rPr>
              <a:t>Newport Beach, US – September 2019</a:t>
            </a:r>
          </a:p>
        </p:txBody>
      </p:sp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 smtClean="0">
                <a:latin typeface="Arial "/>
              </a:rPr>
              <a:t>RP-192293</a:t>
            </a:r>
            <a:r>
              <a:rPr lang="sv-SE" altLang="en-US" sz="1200" b="1" dirty="0" smtClean="0">
                <a:latin typeface="Arial "/>
              </a:rPr>
              <a:t>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timing>
    <p:tnLst>
      <p:par>
        <p:cTn id="1" dur="indefinite" restart="never" nodeType="tmRoot"/>
      </p:par>
    </p:tnLst>
  </p:timing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s://tools.ietf.org/html/rfc6335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mailto:lionel.morand@orange.com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2147888" y="1709738"/>
            <a:ext cx="7886700" cy="2852737"/>
          </a:xfrm>
        </p:spPr>
        <p:txBody>
          <a:bodyPr/>
          <a:lstStyle/>
          <a:p>
            <a:pPr eaLnBrk="1" hangingPunct="1"/>
            <a:r>
              <a:rPr lang="en-GB" altLang="en-US" dirty="0" smtClean="0"/>
              <a:t>3GPP Coordination for IANA Port Assignment Request</a:t>
            </a:r>
          </a:p>
        </p:txBody>
      </p:sp>
      <p:sp>
        <p:nvSpPr>
          <p:cNvPr id="5123" name="Text Placeholder 2"/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 smtClean="0"/>
              <a:t>Lionel Morand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 smtClean="0"/>
              <a:t>TSG CT Chair, Orange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Introduction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47675" indent="-447675"/>
            <a:r>
              <a:rPr lang="en-US" altLang="en-US" dirty="0" smtClean="0"/>
              <a:t>Time to time, 3GPP is asking IANA for port assignment for new protocols</a:t>
            </a:r>
          </a:p>
          <a:p>
            <a:pPr marL="447675" indent="-447675"/>
            <a:r>
              <a:rPr lang="en-US" altLang="en-US" dirty="0" smtClean="0"/>
              <a:t>This presentation aims to reinforce the necessity for a 3GPP coordination to centralize the IANA port assignment requests</a:t>
            </a:r>
          </a:p>
          <a:p>
            <a:pPr marL="447675" indent="-447675"/>
            <a:r>
              <a:rPr lang="en-US" altLang="en-US" dirty="0" smtClean="0"/>
              <a:t>The objective is to ease the relations with IANA and avoid epic  discussion for each port assignment request</a:t>
            </a:r>
          </a:p>
          <a:p>
            <a:pPr marL="447675" indent="-447675"/>
            <a:r>
              <a:rPr lang="en-US" altLang="en-US" dirty="0" smtClean="0"/>
              <a:t>Reuse our previous experience to consolidate the process</a:t>
            </a:r>
            <a:endParaRPr lang="en-US" altLang="en-US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6414620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Concerns from IANA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Assigned port numbers are </a:t>
            </a:r>
            <a:r>
              <a:rPr lang="en-US" dirty="0" smtClean="0"/>
              <a:t>a </a:t>
            </a:r>
            <a:r>
              <a:rPr lang="en-US" dirty="0"/>
              <a:t>limited resource </a:t>
            </a:r>
            <a:endParaRPr lang="en-US" dirty="0" smtClean="0"/>
          </a:p>
          <a:p>
            <a:r>
              <a:rPr lang="en-US" dirty="0" smtClean="0"/>
              <a:t>Normally assigned for protocols used over Internet, not for “private” networks  </a:t>
            </a:r>
          </a:p>
          <a:p>
            <a:r>
              <a:rPr lang="en-US" dirty="0" smtClean="0"/>
              <a:t>Stand-alone requests coming from 3GPP, without coordination</a:t>
            </a:r>
            <a:endParaRPr lang="en-US" dirty="0"/>
          </a:p>
          <a:p>
            <a:r>
              <a:rPr lang="en-US" dirty="0" smtClean="0"/>
              <a:t>Not enough information on the reasons for the port assignment request</a:t>
            </a:r>
            <a:endParaRPr lang="en-US" dirty="0"/>
          </a:p>
          <a:p>
            <a:endParaRPr lang="en-US" dirty="0" smtClean="0"/>
          </a:p>
          <a:p>
            <a:r>
              <a:rPr lang="en-US" dirty="0" smtClean="0"/>
              <a:t>3GPP needs to address these concerns</a:t>
            </a:r>
          </a:p>
        </p:txBody>
      </p:sp>
    </p:spTree>
    <p:extLst>
      <p:ext uri="{BB962C8B-B14F-4D97-AF65-F5344CB8AC3E}">
        <p14:creationId xmlns:p14="http://schemas.microsoft.com/office/powerpoint/2010/main" val="2860360045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IANA Port Assignment ruled by IETF RFCs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hlinkClick r:id="rId2" tooltip="&quot;Internet Assigned Numbers Authority (IANA) Procedures for the Management of the Service Name and Transport Protocol Port Number Registry&quot;"/>
              </a:rPr>
              <a:t>RFC 6335</a:t>
            </a:r>
            <a:r>
              <a:rPr lang="en-US" dirty="0"/>
              <a:t> </a:t>
            </a:r>
            <a:r>
              <a:rPr lang="en-US" dirty="0" smtClean="0"/>
              <a:t>describes the procedures for </a:t>
            </a:r>
            <a:r>
              <a:rPr lang="fr-FR" dirty="0" smtClean="0"/>
              <a:t>port </a:t>
            </a:r>
            <a:r>
              <a:rPr lang="fr-FR" dirty="0" err="1"/>
              <a:t>number</a:t>
            </a:r>
            <a:r>
              <a:rPr lang="fr-FR" dirty="0"/>
              <a:t> </a:t>
            </a:r>
            <a:r>
              <a:rPr lang="fr-FR" dirty="0" err="1"/>
              <a:t>assignment</a:t>
            </a:r>
            <a:r>
              <a:rPr lang="fr-FR" dirty="0"/>
              <a:t> </a:t>
            </a:r>
            <a:r>
              <a:rPr lang="fr-FR" dirty="0" err="1" smtClean="0"/>
              <a:t>procedures</a:t>
            </a:r>
            <a:endParaRPr lang="en-US" dirty="0" smtClean="0">
              <a:hlinkClick r:id="rId2"/>
            </a:endParaRPr>
          </a:p>
          <a:p>
            <a:r>
              <a:rPr lang="en-US" dirty="0" smtClean="0">
                <a:hlinkClick r:id="rId2"/>
              </a:rPr>
              <a:t>RFC 7605 </a:t>
            </a:r>
            <a:r>
              <a:rPr lang="en-US" dirty="0" smtClean="0"/>
              <a:t>provides </a:t>
            </a:r>
            <a:r>
              <a:rPr lang="en-US" dirty="0"/>
              <a:t>information to potential port number applicants that complements the IANA process described in </a:t>
            </a:r>
            <a:r>
              <a:rPr lang="en-US" dirty="0" smtClean="0">
                <a:hlinkClick r:id="rId2" tooltip="&quot;Internet Assigned Numbers Authority (IANA) Procedures for the Management of the Service Name and Transport Protocol Port Number Registry&quot;"/>
              </a:rPr>
              <a:t>RFC 6335</a:t>
            </a:r>
            <a:r>
              <a:rPr lang="en-US" dirty="0" smtClean="0"/>
              <a:t> </a:t>
            </a:r>
          </a:p>
          <a:p>
            <a:pPr lvl="1"/>
            <a:r>
              <a:rPr lang="en-US" dirty="0"/>
              <a:t>provides </a:t>
            </a:r>
            <a:r>
              <a:rPr lang="en-US" dirty="0" smtClean="0"/>
              <a:t>useful information </a:t>
            </a:r>
            <a:r>
              <a:rPr lang="en-US" dirty="0"/>
              <a:t>and advice to application and service designers on the use of assigned transport port </a:t>
            </a:r>
            <a:r>
              <a:rPr lang="en-US" dirty="0" smtClean="0"/>
              <a:t>numbers</a:t>
            </a:r>
          </a:p>
          <a:p>
            <a:endParaRPr lang="en-US" dirty="0"/>
          </a:p>
          <a:p>
            <a:r>
              <a:rPr lang="en-US" dirty="0" smtClean="0"/>
              <a:t>3GPP needs to ensure that the rules and recommendations listed in the RFCs are followed before sending the requests to IANA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4952906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Examples of points to address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Any new service should include version numbers</a:t>
            </a:r>
          </a:p>
          <a:p>
            <a:pPr lvl="1"/>
            <a:r>
              <a:rPr lang="en-US" dirty="0" smtClean="0"/>
              <a:t>the applicant </a:t>
            </a:r>
            <a:r>
              <a:rPr lang="en-US" dirty="0"/>
              <a:t>should either add them or be advised that requests for future ports for new versions of this service will be declined.</a:t>
            </a:r>
          </a:p>
          <a:p>
            <a:r>
              <a:rPr lang="en-US" dirty="0" smtClean="0"/>
              <a:t>Any new service needs to be secured</a:t>
            </a:r>
            <a:endParaRPr lang="en-US" dirty="0"/>
          </a:p>
          <a:p>
            <a:r>
              <a:rPr lang="en-US" dirty="0" smtClean="0"/>
              <a:t>Any new service above UDP needs </a:t>
            </a:r>
            <a:r>
              <a:rPr lang="en-US" dirty="0"/>
              <a:t>to be described as obeying the expectations set forth in </a:t>
            </a:r>
            <a:r>
              <a:rPr lang="en-US" dirty="0" smtClean="0"/>
              <a:t>RFC8085</a:t>
            </a:r>
          </a:p>
          <a:p>
            <a:pPr lvl="1"/>
            <a:r>
              <a:rPr lang="en-US" dirty="0" smtClean="0"/>
              <a:t>same considerations for TCP, SCTP</a:t>
            </a:r>
            <a:endParaRPr lang="en-US" dirty="0"/>
          </a:p>
          <a:p>
            <a:r>
              <a:rPr lang="en-US" dirty="0" smtClean="0"/>
              <a:t>Explain why dynamic </a:t>
            </a:r>
            <a:r>
              <a:rPr lang="en-US" dirty="0"/>
              <a:t>port </a:t>
            </a:r>
            <a:r>
              <a:rPr lang="en-US" dirty="0" smtClean="0"/>
              <a:t>numbers cannot be used</a:t>
            </a:r>
          </a:p>
          <a:p>
            <a:pPr lvl="1"/>
            <a:r>
              <a:rPr lang="en-US" dirty="0" smtClean="0"/>
              <a:t>use </a:t>
            </a:r>
            <a:r>
              <a:rPr lang="en-US" dirty="0"/>
              <a:t>of </a:t>
            </a:r>
            <a:r>
              <a:rPr lang="en-US" dirty="0" err="1" smtClean="0"/>
              <a:t>mDNS</a:t>
            </a:r>
            <a:r>
              <a:rPr lang="en-US" dirty="0" smtClean="0"/>
              <a:t> over </a:t>
            </a:r>
            <a:r>
              <a:rPr lang="en-US" dirty="0"/>
              <a:t>one single segment between two </a:t>
            </a:r>
            <a:r>
              <a:rPr lang="en-US" dirty="0" smtClean="0"/>
              <a:t>endpoints</a:t>
            </a:r>
          </a:p>
          <a:p>
            <a:pPr lvl="1"/>
            <a:r>
              <a:rPr lang="en-US" dirty="0" smtClean="0"/>
              <a:t>Using </a:t>
            </a:r>
            <a:r>
              <a:rPr lang="fr-FR" dirty="0"/>
              <a:t>service </a:t>
            </a:r>
            <a:r>
              <a:rPr lang="fr-FR" dirty="0" err="1"/>
              <a:t>discovery</a:t>
            </a:r>
            <a:r>
              <a:rPr lang="fr-FR" dirty="0"/>
              <a:t> </a:t>
            </a:r>
            <a:r>
              <a:rPr lang="fr-FR" dirty="0" err="1" smtClean="0"/>
              <a:t>protocols</a:t>
            </a:r>
            <a:r>
              <a:rPr lang="fr-FR" dirty="0" smtClean="0"/>
              <a:t>, etc.</a:t>
            </a:r>
            <a:endParaRPr lang="en-US" dirty="0"/>
          </a:p>
          <a:p>
            <a:endParaRPr lang="en-US" dirty="0"/>
          </a:p>
          <a:p>
            <a:pPr lvl="1"/>
            <a:endParaRPr lang="en-US" dirty="0"/>
          </a:p>
          <a:p>
            <a:pPr lvl="1"/>
            <a:r>
              <a:rPr lang="en-US" dirty="0" smtClean="0"/>
              <a:t>when the service is used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652733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Proposed 3GPP Coordination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721121"/>
            <a:ext cx="10515600" cy="4351338"/>
          </a:xfrm>
        </p:spPr>
        <p:txBody>
          <a:bodyPr/>
          <a:lstStyle/>
          <a:p>
            <a:r>
              <a:rPr lang="en-US" dirty="0" smtClean="0"/>
              <a:t>Any request for IANA Port Assignment should be sent to the CT chair, acting as IETF liaison</a:t>
            </a:r>
          </a:p>
          <a:p>
            <a:pPr lvl="1"/>
            <a:r>
              <a:rPr lang="en-US" dirty="0" smtClean="0"/>
              <a:t>A coordination team can be set up</a:t>
            </a:r>
          </a:p>
          <a:p>
            <a:r>
              <a:rPr lang="en-US" dirty="0" smtClean="0"/>
              <a:t>A specific contribution should address the IANA expectations when applying for a port assignment</a:t>
            </a:r>
          </a:p>
          <a:p>
            <a:pPr lvl="1"/>
            <a:r>
              <a:rPr lang="en-US" dirty="0" smtClean="0"/>
              <a:t>A template will be defined</a:t>
            </a:r>
          </a:p>
          <a:p>
            <a:pPr lvl="1"/>
            <a:r>
              <a:rPr lang="en-US" dirty="0" smtClean="0"/>
              <a:t>could be put in the annex of the specification describing the new protocol</a:t>
            </a:r>
          </a:p>
          <a:p>
            <a:pPr lvl="1"/>
            <a:r>
              <a:rPr lang="en-US" dirty="0" smtClean="0"/>
              <a:t>will be used for discussion with IANA</a:t>
            </a:r>
          </a:p>
          <a:p>
            <a:r>
              <a:rPr lang="en-US" dirty="0" smtClean="0"/>
              <a:t>Maintain a list of port allocated to or request by 3GPP</a:t>
            </a:r>
          </a:p>
          <a:p>
            <a:pPr lvl="1"/>
            <a:r>
              <a:rPr lang="en-US" dirty="0" smtClean="0"/>
              <a:t>Could be in TR/TS or maintain on the 3GPP website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187660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Possible alternatives to investigate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creating a </a:t>
            </a:r>
            <a:r>
              <a:rPr lang="en-US" dirty="0" smtClean="0"/>
              <a:t>single "handshake </a:t>
            </a:r>
            <a:r>
              <a:rPr lang="en-US" dirty="0"/>
              <a:t>port" </a:t>
            </a:r>
            <a:r>
              <a:rPr lang="en-US" dirty="0" smtClean="0"/>
              <a:t>for 3GPP on </a:t>
            </a:r>
            <a:r>
              <a:rPr lang="en-US" dirty="0"/>
              <a:t>which dynamic port numbers can be announced or services </a:t>
            </a:r>
            <a:r>
              <a:rPr lang="en-US" dirty="0" smtClean="0"/>
              <a:t>multiplexed</a:t>
            </a:r>
          </a:p>
          <a:p>
            <a:pPr lvl="1"/>
            <a:r>
              <a:rPr lang="en-US" dirty="0" smtClean="0"/>
              <a:t>on </a:t>
            </a:r>
            <a:r>
              <a:rPr lang="en-US" dirty="0"/>
              <a:t>which clients can query dynamic ports used by servers using 3GPP protocols, or on which all 3GPP protocols can be </a:t>
            </a:r>
            <a:r>
              <a:rPr lang="en-US" dirty="0" smtClean="0"/>
              <a:t>multiplex</a:t>
            </a:r>
          </a:p>
          <a:p>
            <a:r>
              <a:rPr lang="fr-FR" dirty="0"/>
              <a:t>Use service </a:t>
            </a:r>
            <a:r>
              <a:rPr lang="fr-FR" dirty="0" err="1"/>
              <a:t>discovery</a:t>
            </a:r>
            <a:r>
              <a:rPr lang="fr-FR" dirty="0"/>
              <a:t> </a:t>
            </a:r>
            <a:r>
              <a:rPr lang="fr-FR" dirty="0" err="1"/>
              <a:t>protocols</a:t>
            </a:r>
            <a:r>
              <a:rPr lang="fr-FR" dirty="0"/>
              <a:t> or </a:t>
            </a:r>
            <a:r>
              <a:rPr lang="fr-FR" dirty="0" err="1"/>
              <a:t>functions</a:t>
            </a:r>
            <a:r>
              <a:rPr lang="fr-FR" dirty="0"/>
              <a:t> to </a:t>
            </a:r>
            <a:r>
              <a:rPr lang="fr-FR" dirty="0" err="1"/>
              <a:t>also</a:t>
            </a:r>
            <a:r>
              <a:rPr lang="fr-FR" dirty="0"/>
              <a:t> </a:t>
            </a:r>
            <a:r>
              <a:rPr lang="fr-FR" dirty="0" err="1"/>
              <a:t>determine</a:t>
            </a:r>
            <a:r>
              <a:rPr lang="fr-FR" dirty="0"/>
              <a:t> the </a:t>
            </a:r>
            <a:r>
              <a:rPr lang="fr-FR" dirty="0" smtClean="0"/>
              <a:t>port </a:t>
            </a:r>
            <a:r>
              <a:rPr lang="fr-FR" dirty="0" err="1" smtClean="0"/>
              <a:t>when</a:t>
            </a:r>
            <a:r>
              <a:rPr lang="fr-FR" dirty="0" smtClean="0"/>
              <a:t> </a:t>
            </a:r>
            <a:r>
              <a:rPr lang="fr-FR" dirty="0"/>
              <a:t>possible.</a:t>
            </a:r>
          </a:p>
          <a:p>
            <a:r>
              <a:rPr lang="fr-FR" dirty="0" smtClean="0"/>
              <a:t>If </a:t>
            </a:r>
            <a:r>
              <a:rPr lang="fr-FR" dirty="0" err="1"/>
              <a:t>using</a:t>
            </a:r>
            <a:r>
              <a:rPr lang="fr-FR" dirty="0"/>
              <a:t> DNS, </a:t>
            </a:r>
            <a:r>
              <a:rPr lang="fr-FR" dirty="0" err="1"/>
              <a:t>then</a:t>
            </a:r>
            <a:r>
              <a:rPr lang="fr-FR" dirty="0"/>
              <a:t> </a:t>
            </a:r>
            <a:r>
              <a:rPr lang="fr-FR" dirty="0" err="1"/>
              <a:t>consider</a:t>
            </a:r>
            <a:r>
              <a:rPr lang="fr-FR" dirty="0"/>
              <a:t> if </a:t>
            </a:r>
            <a:r>
              <a:rPr lang="fr-FR" dirty="0" err="1"/>
              <a:t>using</a:t>
            </a:r>
            <a:r>
              <a:rPr lang="fr-FR" dirty="0"/>
              <a:t> DNS SRV </a:t>
            </a:r>
            <a:r>
              <a:rPr lang="fr-FR" dirty="0" err="1"/>
              <a:t>is</a:t>
            </a:r>
            <a:r>
              <a:rPr lang="fr-FR" dirty="0"/>
              <a:t> an </a:t>
            </a:r>
            <a:r>
              <a:rPr lang="fr-FR" dirty="0" smtClean="0"/>
              <a:t>option to </a:t>
            </a:r>
            <a:r>
              <a:rPr lang="fr-FR" dirty="0" err="1" smtClean="0"/>
              <a:t>determine</a:t>
            </a:r>
            <a:r>
              <a:rPr lang="fr-FR" dirty="0" smtClean="0"/>
              <a:t> </a:t>
            </a:r>
            <a:r>
              <a:rPr lang="fr-FR" dirty="0"/>
              <a:t>the port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0007552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Actions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Seek from approval from CT, SA and RAN</a:t>
            </a:r>
          </a:p>
          <a:p>
            <a:r>
              <a:rPr lang="en-US" dirty="0" smtClean="0"/>
              <a:t>Apply the proposed coordination to the ongoing request from RAN3</a:t>
            </a:r>
          </a:p>
          <a:p>
            <a:pPr lvl="1"/>
            <a:r>
              <a:rPr lang="en-US" dirty="0" smtClean="0"/>
              <a:t>Transport Protocols:	SCTP</a:t>
            </a:r>
            <a:endParaRPr lang="en-US" dirty="0"/>
          </a:p>
          <a:p>
            <a:pPr lvl="1"/>
            <a:r>
              <a:rPr lang="en-US" dirty="0" smtClean="0"/>
              <a:t>Service </a:t>
            </a:r>
            <a:r>
              <a:rPr lang="en-US" dirty="0"/>
              <a:t>Name:        </a:t>
            </a:r>
            <a:r>
              <a:rPr lang="en-US" dirty="0" smtClean="0"/>
              <a:t>	W1 interface</a:t>
            </a:r>
            <a:endParaRPr lang="en-US" dirty="0"/>
          </a:p>
          <a:p>
            <a:pPr lvl="1"/>
            <a:r>
              <a:rPr lang="en-US" dirty="0"/>
              <a:t>Desired Port Number: </a:t>
            </a:r>
            <a:r>
              <a:rPr lang="en-US" dirty="0" smtClean="0"/>
              <a:t>	37472</a:t>
            </a:r>
            <a:endParaRPr lang="en-US" dirty="0"/>
          </a:p>
          <a:p>
            <a:pPr lvl="1"/>
            <a:r>
              <a:rPr lang="en-US" dirty="0"/>
              <a:t>Description:          </a:t>
            </a:r>
            <a:r>
              <a:rPr lang="en-US" dirty="0" smtClean="0"/>
              <a:t>	W1 </a:t>
            </a:r>
            <a:r>
              <a:rPr lang="en-US" dirty="0" err="1"/>
              <a:t>signalling</a:t>
            </a:r>
            <a:r>
              <a:rPr lang="en-US" dirty="0"/>
              <a:t> </a:t>
            </a:r>
            <a:r>
              <a:rPr lang="en-US" dirty="0" smtClean="0"/>
              <a:t>transport</a:t>
            </a:r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2295339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Thank You!</a:t>
            </a:r>
          </a:p>
        </p:txBody>
      </p:sp>
      <p:sp>
        <p:nvSpPr>
          <p:cNvPr id="5529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endParaRPr lang="en-US" altLang="en-US" dirty="0" smtClean="0"/>
          </a:p>
          <a:p>
            <a:pPr marL="0" indent="0">
              <a:buFontTx/>
              <a:buNone/>
            </a:pPr>
            <a:endParaRPr lang="en-US" altLang="en-US" dirty="0" smtClean="0"/>
          </a:p>
          <a:p>
            <a:pPr marL="0" indent="0">
              <a:buFontTx/>
              <a:buNone/>
            </a:pPr>
            <a:endParaRPr lang="en-US" altLang="en-US" dirty="0" smtClean="0"/>
          </a:p>
          <a:p>
            <a:pPr marL="0" indent="0">
              <a:buFontTx/>
              <a:buNone/>
            </a:pPr>
            <a:endParaRPr lang="en-US" altLang="en-US" dirty="0" smtClean="0"/>
          </a:p>
          <a:p>
            <a:pPr marL="0" indent="0">
              <a:buFontTx/>
              <a:buNone/>
            </a:pPr>
            <a:endParaRPr lang="en-US" altLang="en-US" dirty="0" smtClean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600" dirty="0" smtClean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600" dirty="0" smtClean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600" dirty="0" smtClean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600" dirty="0" smtClean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600" dirty="0" smtClean="0"/>
              <a:t>Lionel Morand</a:t>
            </a:r>
            <a:endParaRPr lang="fr-FR" altLang="en-US" sz="1600" dirty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600" dirty="0"/>
              <a:t>3GPP </a:t>
            </a:r>
            <a:r>
              <a:rPr lang="fr-FR" altLang="en-US" sz="1600" dirty="0" smtClean="0"/>
              <a:t>CT </a:t>
            </a:r>
            <a:r>
              <a:rPr lang="fr-FR" altLang="en-US" sz="1600" dirty="0"/>
              <a:t>Chairman</a:t>
            </a:r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600" dirty="0"/>
              <a:t>mail: </a:t>
            </a:r>
            <a:r>
              <a:rPr lang="fr-FR" altLang="en-US" sz="1600" smtClean="0">
                <a:hlinkClick r:id="rId2"/>
              </a:rPr>
              <a:t>lionel.morand@orange.com</a:t>
            </a:r>
            <a:r>
              <a:rPr lang="fr-FR" altLang="en-US" sz="1600" smtClean="0"/>
              <a:t>  </a:t>
            </a:r>
            <a:endParaRPr lang="fr-FR" altLang="en-US" sz="1600" dirty="0"/>
          </a:p>
        </p:txBody>
      </p:sp>
    </p:spTree>
    <p:extLst>
      <p:ext uri="{BB962C8B-B14F-4D97-AF65-F5344CB8AC3E}">
        <p14:creationId xmlns:p14="http://schemas.microsoft.com/office/powerpoint/2010/main" val="2868692594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13246</TotalTime>
  <Words>492</Words>
  <Application>Microsoft Office PowerPoint</Application>
  <PresentationFormat>Personnalisé</PresentationFormat>
  <Paragraphs>67</Paragraphs>
  <Slides>9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9</vt:i4>
      </vt:variant>
    </vt:vector>
  </HeadingPairs>
  <TitlesOfParts>
    <vt:vector size="10" baseType="lpstr">
      <vt:lpstr>Office Theme</vt:lpstr>
      <vt:lpstr>3GPP Coordination for IANA Port Assignment Request</vt:lpstr>
      <vt:lpstr>Introduction</vt:lpstr>
      <vt:lpstr>Concerns from IANA</vt:lpstr>
      <vt:lpstr>IANA Port Assignment ruled by IETF RFCs</vt:lpstr>
      <vt:lpstr>Examples of points to address</vt:lpstr>
      <vt:lpstr>Proposed 3GPP Coordination</vt:lpstr>
      <vt:lpstr>Possible alternatives to investigate</vt:lpstr>
      <vt:lpstr>Actions</vt:lpstr>
      <vt:lpstr>Thank You!</vt:lpstr>
    </vt:vector>
  </TitlesOfParts>
  <Company>3GPP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CT Chair</cp:lastModifiedBy>
  <cp:revision>636</cp:revision>
  <dcterms:created xsi:type="dcterms:W3CDTF">2010-02-05T13:52:04Z</dcterms:created>
  <dcterms:modified xsi:type="dcterms:W3CDTF">2019-09-18T16:47:52Z</dcterms:modified>
  <cp:contentStatus>Template 2017</cp:contentStatus>
</cp:coreProperties>
</file>