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4"/>
    <p:sldMasterId id="2147484155" r:id="rId5"/>
  </p:sldMasterIdLst>
  <p:notesMasterIdLst>
    <p:notesMasterId r:id="rId9"/>
  </p:notesMasterIdLst>
  <p:handoutMasterIdLst>
    <p:handoutMasterId r:id="rId10"/>
  </p:handoutMasterIdLst>
  <p:sldIdLst>
    <p:sldId id="573" r:id="rId6"/>
    <p:sldId id="3195" r:id="rId7"/>
    <p:sldId id="30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Qualcomm" initials="QC" lastIdx="5"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2F2F2"/>
    <a:srgbClr val="E04F4F"/>
    <a:srgbClr val="29397F"/>
    <a:srgbClr val="6AB19B"/>
    <a:srgbClr val="626EA1"/>
    <a:srgbClr val="E05050"/>
    <a:srgbClr val="190000"/>
    <a:srgbClr val="DDDFE5"/>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45" autoAdjust="0"/>
    <p:restoredTop sz="95840" autoAdjust="0"/>
  </p:normalViewPr>
  <p:slideViewPr>
    <p:cSldViewPr snapToGrid="0">
      <p:cViewPr varScale="1">
        <p:scale>
          <a:sx n="114" d="100"/>
          <a:sy n="114" d="100"/>
        </p:scale>
        <p:origin x="50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7828"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8" name="bIg Eye"/>
          <p:cNvGrpSpPr/>
          <p:nvPr/>
        </p:nvGrpSpPr>
        <p:grpSpPr>
          <a:xfrm>
            <a:off x="7281760" y="4670214"/>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1" name="Line to bugle"/>
          <p:cNvSpPr>
            <a:spLocks noChangeArrowheads="1"/>
          </p:cNvSpPr>
          <p:nvPr/>
        </p:nvSpPr>
        <p:spPr bwMode="auto">
          <a:xfrm>
            <a:off x="6879381" y="5806289"/>
            <a:ext cx="19661"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Bugle"/>
          <p:cNvSpPr>
            <a:spLocks/>
          </p:cNvSpPr>
          <p:nvPr/>
        </p:nvSpPr>
        <p:spPr bwMode="auto">
          <a:xfrm>
            <a:off x="6614623" y="6260979"/>
            <a:ext cx="490196"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23" name="Arrow round wheel 2"/>
          <p:cNvGrpSpPr/>
          <p:nvPr/>
        </p:nvGrpSpPr>
        <p:grpSpPr>
          <a:xfrm>
            <a:off x="6078552" y="5405323"/>
            <a:ext cx="811316"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6" name="Wheel connector"/>
          <p:cNvGrpSpPr/>
          <p:nvPr/>
        </p:nvGrpSpPr>
        <p:grpSpPr>
          <a:xfrm>
            <a:off x="6517632" y="5246771"/>
            <a:ext cx="92665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9" name="Arrow around wheel 1"/>
          <p:cNvGrpSpPr/>
          <p:nvPr/>
        </p:nvGrpSpPr>
        <p:grpSpPr>
          <a:xfrm>
            <a:off x="6297436" y="5077736"/>
            <a:ext cx="517722"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32" name="Big Wheel 1"/>
          <p:cNvGrpSpPr/>
          <p:nvPr/>
        </p:nvGrpSpPr>
        <p:grpSpPr>
          <a:xfrm>
            <a:off x="6380010" y="5198288"/>
            <a:ext cx="450876"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44" name="Small Wheel 1"/>
          <p:cNvGrpSpPr/>
          <p:nvPr/>
        </p:nvGrpSpPr>
        <p:grpSpPr>
          <a:xfrm>
            <a:off x="7193946" y="5765668"/>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73"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8" y="0"/>
            <a:ext cx="7255762" cy="6896482"/>
          </a:xfrm>
          <a:prstGeom prst="rect">
            <a:avLst/>
          </a:prstGeom>
          <a:noFill/>
        </p:spPr>
      </p:pic>
      <p:sp useBgFill="1">
        <p:nvSpPr>
          <p:cNvPr id="56"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59" name="Yellow Arrow 2"/>
          <p:cNvGrpSpPr/>
          <p:nvPr/>
        </p:nvGrpSpPr>
        <p:grpSpPr>
          <a:xfrm>
            <a:off x="8430651"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3" name="Combined White Arrows"/>
          <p:cNvGrpSpPr/>
          <p:nvPr/>
        </p:nvGrpSpPr>
        <p:grpSpPr>
          <a:xfrm>
            <a:off x="8278981" y="4901347"/>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74" name="spaceman"/>
          <p:cNvGrpSpPr/>
          <p:nvPr/>
        </p:nvGrpSpPr>
        <p:grpSpPr>
          <a:xfrm rot="21402827">
            <a:off x="10764092" y="3979774"/>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79" name="Straight Connector 78"/>
          <p:cNvCxnSpPr/>
          <p:nvPr/>
        </p:nvCxnSpPr>
        <p:spPr>
          <a:xfrm flipV="1">
            <a:off x="8817164" y="5312234"/>
            <a:ext cx="213148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246" y="1804973"/>
            <a:ext cx="6905518"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p:nvGrpSpPr>
        <p:grpSpPr>
          <a:xfrm>
            <a:off x="383350" y="1567586"/>
            <a:ext cx="6805706"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246" y="598753"/>
            <a:ext cx="6905518"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p:nvGrpSpPr>
        <p:grpSpPr>
          <a:xfrm>
            <a:off x="391378" y="3809824"/>
            <a:ext cx="2097004"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2726" y="-1"/>
            <a:ext cx="287927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5" y="6487195"/>
            <a:ext cx="4913201" cy="338554"/>
          </a:xfrm>
          <a:prstGeom prst="rect">
            <a:avLst/>
          </a:prstGeom>
        </p:spPr>
        <p:txBody>
          <a:bodyPr wrap="none">
            <a:spAutoFit/>
          </a:bodyPr>
          <a:lstStyle/>
          <a:p>
            <a:pPr eaLnBrk="1" hangingPunct="1"/>
            <a:r>
              <a:rPr lang="en-US" sz="1600" dirty="0">
                <a:solidFill>
                  <a:schemeClr val="bg1"/>
                </a:solidFill>
              </a:rPr>
              <a:t>Confidential and Proprietary – Qualcomm</a:t>
            </a:r>
            <a:r>
              <a:rPr lang="en-US" sz="1600" baseline="0" dirty="0">
                <a:solidFill>
                  <a:schemeClr val="bg1"/>
                </a:solidFill>
              </a:rPr>
              <a:t> Technologies, Inc.</a:t>
            </a:r>
            <a:endParaRPr lang="en-US" sz="1600" dirty="0">
              <a:solidFill>
                <a:schemeClr val="bg1"/>
              </a:solidFill>
            </a:endParaRPr>
          </a:p>
        </p:txBody>
      </p:sp>
    </p:spTree>
    <p:extLst>
      <p:ext uri="{BB962C8B-B14F-4D97-AF65-F5344CB8AC3E}">
        <p14:creationId xmlns:p14="http://schemas.microsoft.com/office/powerpoint/2010/main" val="20598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902" y="5022679"/>
            <a:ext cx="10435920"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Appendix</a:t>
            </a:r>
          </a:p>
        </p:txBody>
      </p:sp>
      <p:sp>
        <p:nvSpPr>
          <p:cNvPr id="8" name="Subtitle 2"/>
          <p:cNvSpPr>
            <a:spLocks noGrp="1"/>
          </p:cNvSpPr>
          <p:nvPr>
            <p:ph type="subTitle" idx="1" hasCustomPrompt="1"/>
          </p:nvPr>
        </p:nvSpPr>
        <p:spPr bwMode="gray">
          <a:xfrm>
            <a:off x="279903" y="5821359"/>
            <a:ext cx="10435919"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1" y="6488669"/>
            <a:ext cx="4317177" cy="307777"/>
          </a:xfrm>
          <a:prstGeom prst="rect">
            <a:avLst/>
          </a:prstGeom>
        </p:spPr>
        <p:txBody>
          <a:bodyPr wrap="none">
            <a:spAutoFit/>
          </a:bodyPr>
          <a:lstStyle/>
          <a:p>
            <a:pPr eaLnBrk="1" hangingPunct="1"/>
            <a:r>
              <a:rPr lang="en-US" sz="1400" dirty="0">
                <a:solidFill>
                  <a:schemeClr val="bg1"/>
                </a:solidFill>
              </a:rPr>
              <a:t>Confidential and Proprietary – Qualcomm</a:t>
            </a:r>
            <a:r>
              <a:rPr lang="en-US" sz="1400" baseline="0" dirty="0">
                <a:solidFill>
                  <a:schemeClr val="bg1"/>
                </a:solidFill>
              </a:rPr>
              <a:t> Technologies, Inc.</a:t>
            </a:r>
            <a:endParaRPr lang="en-US" sz="1400" dirty="0">
              <a:solidFill>
                <a:schemeClr val="bg1"/>
              </a:solidFill>
            </a:endParaRPr>
          </a:p>
        </p:txBody>
      </p:sp>
    </p:spTree>
    <p:extLst>
      <p:ext uri="{BB962C8B-B14F-4D97-AF65-F5344CB8AC3E}">
        <p14:creationId xmlns:p14="http://schemas.microsoft.com/office/powerpoint/2010/main" val="40792971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6"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8" name="Text Placeholder 2"/>
          <p:cNvSpPr>
            <a:spLocks noGrp="1"/>
          </p:cNvSpPr>
          <p:nvPr>
            <p:ph type="body" idx="13"/>
          </p:nvPr>
        </p:nvSpPr>
        <p:spPr>
          <a:xfrm>
            <a:off x="283538" y="1426469"/>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p:cNvSpPr/>
          <p:nvPr userDrawn="1"/>
        </p:nvSpPr>
        <p:spPr>
          <a:xfrm>
            <a:off x="0" y="6512372"/>
            <a:ext cx="3589931" cy="369332"/>
          </a:xfrm>
          <a:prstGeom prst="rect">
            <a:avLst/>
          </a:prstGeom>
        </p:spPr>
        <p:txBody>
          <a:bodyPr wrap="none">
            <a:spAutoFit/>
          </a:bodyPr>
          <a:lstStyle/>
          <a:p>
            <a:pPr eaLnBrk="1" hangingPunct="1"/>
            <a:r>
              <a:rPr lang="en-US" sz="1100" b="0" dirty="0">
                <a:solidFill>
                  <a:schemeClr val="tx1"/>
                </a:solidFill>
              </a:rPr>
              <a:t>Confidential and Proprietary – Qualcomm</a:t>
            </a:r>
            <a:r>
              <a:rPr lang="en-US" sz="1100" b="0" baseline="0" dirty="0">
                <a:solidFill>
                  <a:schemeClr val="tx1"/>
                </a:solidFill>
              </a:rPr>
              <a:t> Technologies</a:t>
            </a:r>
            <a:r>
              <a:rPr lang="en-US" sz="1800" baseline="0" dirty="0">
                <a:solidFill>
                  <a:schemeClr val="bg1"/>
                </a:solidFill>
              </a:rPr>
              <a:t>, Inc.</a:t>
            </a:r>
            <a:endParaRPr lang="en-US" sz="1800" dirty="0">
              <a:solidFill>
                <a:schemeClr val="bg1"/>
              </a:solidFill>
            </a:endParaRPr>
          </a:p>
        </p:txBody>
      </p:sp>
    </p:spTree>
    <p:extLst>
      <p:ext uri="{BB962C8B-B14F-4D97-AF65-F5344CB8AC3E}">
        <p14:creationId xmlns:p14="http://schemas.microsoft.com/office/powerpoint/2010/main" val="688187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78098"/>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041049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33" y="6472434"/>
            <a:ext cx="4354735"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cxnSp>
        <p:nvCxnSpPr>
          <p:cNvPr id="17" name="Straight Connector 16"/>
          <p:cNvCxnSpPr/>
          <p:nvPr/>
        </p:nvCxnSpPr>
        <p:spPr>
          <a:xfrm>
            <a:off x="375002"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9447" y="4128223"/>
            <a:ext cx="547830"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3" name="Freeform 17"/>
          <p:cNvSpPr>
            <a:spLocks noEditPoints="1"/>
          </p:cNvSpPr>
          <p:nvPr/>
        </p:nvSpPr>
        <p:spPr bwMode="black">
          <a:xfrm>
            <a:off x="10777789" y="4016661"/>
            <a:ext cx="752671"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5" name="sun"/>
          <p:cNvGrpSpPr/>
          <p:nvPr/>
        </p:nvGrpSpPr>
        <p:grpSpPr bwMode="black">
          <a:xfrm>
            <a:off x="10896880" y="3518186"/>
            <a:ext cx="352518"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46" name="Group 45"/>
          <p:cNvGrpSpPr/>
          <p:nvPr/>
        </p:nvGrpSpPr>
        <p:grpSpPr bwMode="black">
          <a:xfrm>
            <a:off x="9099363" y="3611849"/>
            <a:ext cx="1621258"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 name="compass"/>
          <p:cNvGrpSpPr/>
          <p:nvPr/>
        </p:nvGrpSpPr>
        <p:grpSpPr bwMode="black">
          <a:xfrm>
            <a:off x="9922647" y="5150433"/>
            <a:ext cx="986219"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sz="1800" dirty="0">
                <a:latin typeface="Qualcomm Office Regular" pitchFamily="34" charset="0"/>
              </a:endParaRPr>
            </a:p>
          </p:txBody>
        </p:sp>
      </p:grpSp>
      <p:grpSp>
        <p:nvGrpSpPr>
          <p:cNvPr id="50" name="Group 49"/>
          <p:cNvGrpSpPr/>
          <p:nvPr/>
        </p:nvGrpSpPr>
        <p:grpSpPr>
          <a:xfrm>
            <a:off x="283541" y="3388544"/>
            <a:ext cx="8891339"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1"/>
            <a:ext cx="3727504" cy="276999"/>
          </a:xfrm>
          <a:prstGeom prst="rect">
            <a:avLst/>
          </a:prstGeom>
        </p:spPr>
        <p:txBody>
          <a:bodyPr wrap="none">
            <a:spAutoFit/>
          </a:bodyPr>
          <a:lstStyle/>
          <a:p>
            <a:pPr eaLnBrk="1" hangingPunct="1"/>
            <a:r>
              <a:rPr lang="en-US" sz="1200" dirty="0">
                <a:solidFill>
                  <a:schemeClr val="bg1"/>
                </a:solidFill>
              </a:rPr>
              <a:t>Confidential and Proprietary – Qualcomm</a:t>
            </a:r>
            <a:r>
              <a:rPr lang="en-US" sz="1200" baseline="0" dirty="0">
                <a:solidFill>
                  <a:schemeClr val="bg1"/>
                </a:solidFill>
              </a:rPr>
              <a:t> Technologies, Inc.</a:t>
            </a:r>
            <a:endParaRPr lang="en-US" sz="1200" dirty="0">
              <a:solidFill>
                <a:schemeClr val="bg1"/>
              </a:solidFill>
            </a:endParaRPr>
          </a:p>
        </p:txBody>
      </p:sp>
    </p:spTree>
    <p:extLst>
      <p:ext uri="{BB962C8B-B14F-4D97-AF65-F5344CB8AC3E}">
        <p14:creationId xmlns:p14="http://schemas.microsoft.com/office/powerpoint/2010/main" val="305933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1" y="0"/>
            <a:ext cx="12192000"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Oval 6"/>
          <p:cNvSpPr/>
          <p:nvPr userDrawn="1"/>
        </p:nvSpPr>
        <p:spPr bwMode="auto">
          <a:xfrm>
            <a:off x="-7558" y="164179"/>
            <a:ext cx="12224510"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800" dirty="0" err="1">
              <a:solidFill>
                <a:srgbClr val="FFFFFF"/>
              </a:solidFill>
            </a:endParaRPr>
          </a:p>
        </p:txBody>
      </p:sp>
      <p:sp>
        <p:nvSpPr>
          <p:cNvPr id="3" name="Title 7"/>
          <p:cNvSpPr>
            <a:spLocks noGrp="1"/>
          </p:cNvSpPr>
          <p:nvPr>
            <p:ph type="title"/>
          </p:nvPr>
        </p:nvSpPr>
        <p:spPr>
          <a:xfrm>
            <a:off x="609760" y="592554"/>
            <a:ext cx="10972482" cy="553998"/>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endParaRPr lang="en-US" dirty="0"/>
          </a:p>
        </p:txBody>
      </p:sp>
      <p:sp>
        <p:nvSpPr>
          <p:cNvPr id="4" name="Text Placeholder 11"/>
          <p:cNvSpPr>
            <a:spLocks noGrp="1"/>
          </p:cNvSpPr>
          <p:nvPr>
            <p:ph type="body" sz="quarter" idx="10" hasCustomPrompt="1"/>
          </p:nvPr>
        </p:nvSpPr>
        <p:spPr>
          <a:xfrm>
            <a:off x="609760" y="1076325"/>
            <a:ext cx="10972482" cy="369332"/>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dirty="0"/>
              <a:t>Click to edit Subtitle</a:t>
            </a:r>
          </a:p>
        </p:txBody>
      </p:sp>
      <p:sp>
        <p:nvSpPr>
          <p:cNvPr id="9" name="Rectangle 8"/>
          <p:cNvSpPr/>
          <p:nvPr userDrawn="1"/>
        </p:nvSpPr>
        <p:spPr>
          <a:xfrm>
            <a:off x="1" y="4301066"/>
            <a:ext cx="12192000"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Slide Number Placeholder 1"/>
          <p:cNvSpPr>
            <a:spLocks noGrp="1"/>
          </p:cNvSpPr>
          <p:nvPr>
            <p:ph type="sldNum" sz="quarter" idx="11"/>
          </p:nvPr>
        </p:nvSpPr>
        <p:spPr>
          <a:xfrm>
            <a:off x="11385668" y="6450941"/>
            <a:ext cx="426820" cy="365125"/>
          </a:xfrm>
          <a:prstGeom prst="rect">
            <a:avLst/>
          </a:prstGeom>
        </p:spPr>
        <p:txBody>
          <a:bodyPr/>
          <a:lstStyle/>
          <a:p>
            <a:fld id="{B4D3C4D5-11BD-46AF-885C-173C70E6CB32}" type="slidenum">
              <a:rPr/>
              <a:pPr/>
              <a:t>‹#›</a:t>
            </a:fld>
            <a:endParaRPr dirty="0"/>
          </a:p>
        </p:txBody>
      </p:sp>
      <p:sp>
        <p:nvSpPr>
          <p:cNvPr id="10" name="Subtitle 2"/>
          <p:cNvSpPr txBox="1">
            <a:spLocks/>
          </p:cNvSpPr>
          <p:nvPr userDrawn="1"/>
        </p:nvSpPr>
        <p:spPr bwMode="gray">
          <a:xfrm>
            <a:off x="0" y="6572417"/>
            <a:ext cx="9596183"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dirty="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dirty="0">
              <a:solidFill>
                <a:srgbClr val="FFFFFF"/>
              </a:solidFill>
              <a:latin typeface="Qualcomm Office Light" pitchFamily="34" charset="0"/>
            </a:endParaRPr>
          </a:p>
        </p:txBody>
      </p:sp>
    </p:spTree>
    <p:extLst>
      <p:ext uri="{BB962C8B-B14F-4D97-AF65-F5344CB8AC3E}">
        <p14:creationId xmlns:p14="http://schemas.microsoft.com/office/powerpoint/2010/main" val="235131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5"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653057" y="6525738"/>
            <a:ext cx="312988"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380851082"/>
      </p:ext>
    </p:extLst>
  </p:cSld>
  <p:clrMap bg1="lt1" tx1="dk1" bg2="lt2" tx2="dk2" accent1="accent1" accent2="accent2" accent3="accent3" accent4="accent4" accent5="accent5" accent6="accent6" hlink="hlink" folHlink="folHlink"/>
  <p:sldLayoutIdLst>
    <p:sldLayoutId id="2147484156" r:id="rId1"/>
    <p:sldLayoutId id="2147484157" r:id="rId2"/>
    <p:sldLayoutId id="2147484158" r:id="rId3"/>
    <p:sldLayoutId id="2147484159" r:id="rId4"/>
    <p:sldLayoutId id="2147484160" r:id="rId5"/>
    <p:sldLayoutId id="2147484161"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261686" y="1932391"/>
            <a:ext cx="7425116" cy="1890980"/>
          </a:xfrm>
        </p:spPr>
        <p:txBody>
          <a:bodyPr/>
          <a:lstStyle/>
          <a:p>
            <a:pPr algn="ctr"/>
            <a:br>
              <a:rPr lang="en-US" sz="3600" dirty="0"/>
            </a:br>
            <a:r>
              <a:rPr lang="en-US" sz="3600" dirty="0"/>
              <a:t>Discussion outcome on synchronous NR-NR DC</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a:xfrm>
            <a:off x="478848" y="485694"/>
            <a:ext cx="3026352" cy="2392187"/>
          </a:xfrm>
        </p:spPr>
        <p:txBody>
          <a:bodyPr/>
          <a:lstStyle/>
          <a:p>
            <a:r>
              <a:rPr lang="en-US" sz="1800" dirty="0"/>
              <a:t>3GPP RAN #85</a:t>
            </a:r>
          </a:p>
          <a:p>
            <a:r>
              <a:rPr lang="en-US" sz="1800" dirty="0"/>
              <a:t>Newport Beach</a:t>
            </a:r>
          </a:p>
          <a:p>
            <a:r>
              <a:rPr lang="en-US" sz="1800" dirty="0"/>
              <a:t>September 16</a:t>
            </a:r>
            <a:r>
              <a:rPr lang="en-US" sz="1800" baseline="30000" dirty="0"/>
              <a:t>th</a:t>
            </a:r>
            <a:r>
              <a:rPr lang="en-US" sz="1800" dirty="0"/>
              <a:t> – 20</a:t>
            </a:r>
            <a:r>
              <a:rPr lang="en-US" sz="1800" baseline="30000" dirty="0"/>
              <a:t>th</a:t>
            </a:r>
            <a:r>
              <a:rPr lang="en-US" sz="1800" dirty="0"/>
              <a:t> 2019</a:t>
            </a:r>
          </a:p>
          <a:p>
            <a:endParaRPr lang="en-US" dirty="0"/>
          </a:p>
          <a:p>
            <a:r>
              <a:rPr lang="en-US" sz="2000" b="1" dirty="0"/>
              <a:t>Agenda Item: 14</a:t>
            </a:r>
          </a:p>
          <a:p>
            <a:endParaRPr lang="en-US" sz="2000" b="1"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5" name="Text Placeholder 3">
            <a:extLst>
              <a:ext uri="{FF2B5EF4-FFF2-40B4-BE49-F238E27FC236}">
                <a16:creationId xmlns:a16="http://schemas.microsoft.com/office/drawing/2014/main" id="{6F160F52-4F3D-4E5E-8EFF-9EF7A1BEE9AC}"/>
              </a:ext>
            </a:extLst>
          </p:cNvPr>
          <p:cNvSpPr txBox="1">
            <a:spLocks/>
          </p:cNvSpPr>
          <p:nvPr/>
        </p:nvSpPr>
        <p:spPr bwMode="gray">
          <a:xfrm>
            <a:off x="6738971" y="485695"/>
            <a:ext cx="2620484" cy="262176"/>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b="1" dirty="0"/>
              <a:t>RP-192341</a:t>
            </a:r>
          </a:p>
          <a:p>
            <a:endParaRPr lang="en-US" dirty="0"/>
          </a:p>
        </p:txBody>
      </p:sp>
      <p:sp>
        <p:nvSpPr>
          <p:cNvPr id="16" name="Text Placeholder 3">
            <a:extLst>
              <a:ext uri="{FF2B5EF4-FFF2-40B4-BE49-F238E27FC236}">
                <a16:creationId xmlns:a16="http://schemas.microsoft.com/office/drawing/2014/main" id="{FAA7EDA7-CD9A-43E5-A064-A29139CECC5C}"/>
              </a:ext>
            </a:extLst>
          </p:cNvPr>
          <p:cNvSpPr txBox="1">
            <a:spLocks/>
          </p:cNvSpPr>
          <p:nvPr/>
        </p:nvSpPr>
        <p:spPr bwMode="gray">
          <a:xfrm>
            <a:off x="902678" y="4014271"/>
            <a:ext cx="7584830" cy="1143168"/>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gn="ctr"/>
            <a:endParaRPr lang="en-US" sz="2000" b="1" dirty="0"/>
          </a:p>
          <a:p>
            <a:pPr algn="ctr"/>
            <a:r>
              <a:rPr lang="en-US" sz="2000" b="1" dirty="0"/>
              <a:t>Qualcomm</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92A33-F142-4170-B227-BAA24DB38E6F}"/>
              </a:ext>
            </a:extLst>
          </p:cNvPr>
          <p:cNvSpPr>
            <a:spLocks noGrp="1"/>
          </p:cNvSpPr>
          <p:nvPr>
            <p:ph type="title"/>
          </p:nvPr>
        </p:nvSpPr>
        <p:spPr/>
        <p:txBody>
          <a:bodyPr/>
          <a:lstStyle/>
          <a:p>
            <a:r>
              <a:rPr lang="en-US" dirty="0"/>
              <a:t>Proposal</a:t>
            </a:r>
          </a:p>
        </p:txBody>
      </p:sp>
      <p:sp>
        <p:nvSpPr>
          <p:cNvPr id="4" name="Subtitle 3">
            <a:extLst>
              <a:ext uri="{FF2B5EF4-FFF2-40B4-BE49-F238E27FC236}">
                <a16:creationId xmlns:a16="http://schemas.microsoft.com/office/drawing/2014/main" id="{3E0738AB-35B1-454A-A9B3-FA599EEEB068}"/>
              </a:ext>
            </a:extLst>
          </p:cNvPr>
          <p:cNvSpPr>
            <a:spLocks noGrp="1"/>
          </p:cNvSpPr>
          <p:nvPr>
            <p:ph type="subTitle" idx="1"/>
          </p:nvPr>
        </p:nvSpPr>
        <p:spPr>
          <a:xfrm>
            <a:off x="479793" y="1476785"/>
            <a:ext cx="11202619" cy="4629470"/>
          </a:xfrm>
        </p:spPr>
        <p:txBody>
          <a:bodyPr/>
          <a:lstStyle/>
          <a:p>
            <a:pPr marL="342900" lvl="0" indent="-342900" hangingPunct="0">
              <a:buFont typeface="Arial" panose="020B0604020202020204" pitchFamily="34" charset="0"/>
              <a:buChar char="•"/>
            </a:pPr>
            <a:r>
              <a:rPr lang="en-US" sz="2600" dirty="0"/>
              <a:t>Introduce Rel-15 UE capability for SFN-sync </a:t>
            </a:r>
          </a:p>
          <a:p>
            <a:pPr marL="800100" lvl="1" indent="-342900" algn="l" hangingPunct="0">
              <a:buFont typeface="Arial" panose="020B0604020202020204" pitchFamily="34" charset="0"/>
              <a:buChar char="•"/>
            </a:pPr>
            <a:r>
              <a:rPr lang="en-US" sz="2200" dirty="0"/>
              <a:t>To be implemented as a backward compatible CR based on the June specification version</a:t>
            </a:r>
          </a:p>
          <a:p>
            <a:pPr marL="1257300" lvl="2" indent="-342900" algn="l" hangingPunct="0">
              <a:buFont typeface="Arial" panose="020B0604020202020204" pitchFamily="34" charset="0"/>
              <a:buChar char="•"/>
            </a:pPr>
            <a:r>
              <a:rPr lang="en-US" sz="2200" dirty="0"/>
              <a:t>Omission of the bit means the UE is </a:t>
            </a:r>
            <a:r>
              <a:rPr lang="en-US" sz="2200" i="1" dirty="0"/>
              <a:t>capable</a:t>
            </a:r>
            <a:r>
              <a:rPr lang="en-US" sz="2200" dirty="0"/>
              <a:t> of slot aligned non-SFN-sync DC</a:t>
            </a:r>
          </a:p>
          <a:p>
            <a:pPr marL="1257300" lvl="2" indent="-342900" algn="l" hangingPunct="0">
              <a:buFont typeface="Arial" panose="020B0604020202020204" pitchFamily="34" charset="0"/>
              <a:buChar char="•"/>
            </a:pPr>
            <a:r>
              <a:rPr lang="en-US" sz="2200" dirty="0"/>
              <a:t>Inclusion of the bit means the UE is </a:t>
            </a:r>
            <a:r>
              <a:rPr lang="en-US" sz="2200" i="1" dirty="0"/>
              <a:t>incapable</a:t>
            </a:r>
            <a:r>
              <a:rPr lang="en-US" sz="2200" dirty="0"/>
              <a:t> of slot aligned non-SFN-sync DC</a:t>
            </a:r>
          </a:p>
          <a:p>
            <a:pPr marL="800100" lvl="1" indent="-342900" algn="l" hangingPunct="0">
              <a:buFont typeface="Arial" panose="020B0604020202020204" pitchFamily="34" charset="0"/>
              <a:buChar char="•"/>
            </a:pPr>
            <a:r>
              <a:rPr lang="en-US" sz="2200" dirty="0"/>
              <a:t>Rel-16 UEs will not be allowed to use the bit defined in Rel-15</a:t>
            </a:r>
          </a:p>
          <a:p>
            <a:pPr marL="800100" lvl="1" indent="-342900" algn="l" hangingPunct="0">
              <a:buFont typeface="Arial" panose="020B0604020202020204" pitchFamily="34" charset="0"/>
              <a:buChar char="•"/>
            </a:pPr>
            <a:r>
              <a:rPr lang="en-US" sz="2200" dirty="0">
                <a:highlight>
                  <a:srgbClr val="FFFF00"/>
                </a:highlight>
              </a:rPr>
              <a:t>It can be discussed at a future Plenary, whether requirement is added for Rel-15 UEs to support slot aligned non-SFN-sync DC beyond a certain version of Rel-15</a:t>
            </a:r>
          </a:p>
          <a:p>
            <a:pPr marL="800100" lvl="1" indent="-342900" algn="l" hangingPunct="0">
              <a:buFont typeface="Arial" panose="020B0604020202020204" pitchFamily="34" charset="0"/>
              <a:buChar char="•"/>
            </a:pPr>
            <a:r>
              <a:rPr lang="en-US" sz="2200" dirty="0"/>
              <a:t>There are no changes other than 38.306 and 38.331 for adding the UE capability</a:t>
            </a:r>
          </a:p>
          <a:p>
            <a:pPr marL="1257300" lvl="2" indent="-342900" algn="l" hangingPunct="0">
              <a:buFont typeface="Arial" panose="020B0604020202020204" pitchFamily="34" charset="0"/>
              <a:buChar char="•"/>
            </a:pPr>
            <a:r>
              <a:rPr lang="en-US" sz="2000" dirty="0"/>
              <a:t>Stage-2 description changes in 37.340 are not precluded</a:t>
            </a:r>
          </a:p>
          <a:p>
            <a:pPr marL="342900" indent="-342900" hangingPunct="0">
              <a:buFont typeface="Arial" panose="020B0604020202020204" pitchFamily="34" charset="0"/>
              <a:buChar char="•"/>
            </a:pPr>
            <a:r>
              <a:rPr lang="en-US" sz="2600" dirty="0"/>
              <a:t>The Rel-16 NR-NR DC scope is not changed </a:t>
            </a:r>
          </a:p>
          <a:p>
            <a:pPr marL="742950" lvl="1" indent="-285750" algn="l" hangingPunct="0">
              <a:buFont typeface="Arial" panose="020B0604020202020204" pitchFamily="34" charset="0"/>
              <a:buChar char="•"/>
            </a:pPr>
            <a:r>
              <a:rPr lang="en-US" sz="2200" dirty="0"/>
              <a:t>Includes sync and async (may or may not be differentiated)</a:t>
            </a:r>
          </a:p>
          <a:p>
            <a:pPr marL="742950" lvl="1" indent="-285750" algn="l" hangingPunct="0">
              <a:buFont typeface="Arial" panose="020B0604020202020204" pitchFamily="34" charset="0"/>
              <a:buChar char="•"/>
            </a:pPr>
            <a:r>
              <a:rPr lang="en-US" sz="2200" dirty="0"/>
              <a:t>Sync, if defined separately, is not mandated to be SFN aligned </a:t>
            </a:r>
          </a:p>
          <a:p>
            <a:pPr marL="742950" lvl="1" indent="-285750" algn="l" hangingPunct="0">
              <a:buFont typeface="Arial" panose="020B0604020202020204" pitchFamily="34" charset="0"/>
              <a:buChar char="•"/>
            </a:pPr>
            <a:endParaRPr lang="en-US" sz="2200" dirty="0"/>
          </a:p>
          <a:p>
            <a:pPr marL="742950" lvl="1" indent="-285750" algn="l" hangingPunct="0">
              <a:buFont typeface="Arial" panose="020B0604020202020204" pitchFamily="34" charset="0"/>
              <a:buChar char="•"/>
            </a:pPr>
            <a:endParaRPr lang="en-US" sz="2000" dirty="0"/>
          </a:p>
          <a:p>
            <a:endParaRPr lang="en-US" sz="2000" dirty="0"/>
          </a:p>
        </p:txBody>
      </p:sp>
      <p:sp>
        <p:nvSpPr>
          <p:cNvPr id="5" name="Footer Placeholder 4">
            <a:extLst>
              <a:ext uri="{FF2B5EF4-FFF2-40B4-BE49-F238E27FC236}">
                <a16:creationId xmlns:a16="http://schemas.microsoft.com/office/drawing/2014/main" id="{B3DBC99C-2108-41E8-B881-3289D73CCA7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81008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29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Pentari Program Template.pptx" id="{97731644-B70C-4C06-980B-EFBF6EF3D5C3}" vid="{4E824429-F7D1-497C-8562-DA2BFCE7FB0B}"/>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e2735f01671d8039b08a1c704e183f3c">
  <xsd:schema xmlns:xsd="http://www.w3.org/2001/XMLSchema" xmlns:xs="http://www.w3.org/2001/XMLSchema" xmlns:p="http://schemas.microsoft.com/office/2006/metadata/properties" xmlns:ns3="4b1de6fe-44aa-4e13-b7e7-ab260d1ea5f8" xmlns:ns4="bcc01d59-85de-4ef9-881e-76d8b6a6f841" targetNamespace="http://schemas.microsoft.com/office/2006/metadata/properties" ma:root="true" ma:fieldsID="66c6d420ab80e7c3e815e97eeb869bf1" ns3:_="" ns4:_="">
    <xsd:import namespace="4b1de6fe-44aa-4e13-b7e7-ab260d1ea5f8"/>
    <xsd:import namespace="bcc01d59-85de-4ef9-881e-76d8b6a6f8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E082F58-6CBE-4741-B5FA-760E78C83E72}">
  <ds:schemaRefs>
    <ds:schemaRef ds:uri="http://schemas.microsoft.com/sharepoint/v3/contenttype/forms"/>
  </ds:schemaRefs>
</ds:datastoreItem>
</file>

<file path=customXml/itemProps2.xml><?xml version="1.0" encoding="utf-8"?>
<ds:datastoreItem xmlns:ds="http://schemas.openxmlformats.org/officeDocument/2006/customXml" ds:itemID="{F1378503-B22C-4994-9B3B-0ED7044213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de6fe-44aa-4e13-b7e7-ab260d1ea5f8"/>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2FCA6C-416C-467B-9DC7-0384E2FF3C48}">
  <ds:schemaRefs>
    <ds:schemaRef ds:uri="http://schemas.microsoft.com/office/2006/metadata/properties"/>
    <ds:schemaRef ds:uri="http://purl.org/dc/terms/"/>
    <ds:schemaRef ds:uri="http://schemas.openxmlformats.org/package/2006/metadata/core-properties"/>
    <ds:schemaRef ds:uri="4b1de6fe-44aa-4e13-b7e7-ab260d1ea5f8"/>
    <ds:schemaRef ds:uri="http://schemas.microsoft.com/office/2006/documentManagement/types"/>
    <ds:schemaRef ds:uri="http://schemas.microsoft.com/office/infopath/2007/PartnerControls"/>
    <ds:schemaRef ds:uri="http://purl.org/dc/elements/1.1/"/>
    <ds:schemaRef ds:uri="bcc01d59-85de-4ef9-881e-76d8b6a6f84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5242</TotalTime>
  <Words>163</Words>
  <Application>Microsoft Office PowerPoint</Application>
  <PresentationFormat>Widescreen</PresentationFormat>
  <Paragraphs>23</Paragraphs>
  <Slides>3</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vt:i4>
      </vt:variant>
    </vt:vector>
  </HeadingPairs>
  <TitlesOfParts>
    <vt:vector size="15" baseType="lpstr">
      <vt:lpstr>Arial</vt:lpstr>
      <vt:lpstr>Calibre Regular</vt:lpstr>
      <vt:lpstr>Century Gothic</vt:lpstr>
      <vt:lpstr>Courier New</vt:lpstr>
      <vt:lpstr>Microsoft Sans Serif</vt:lpstr>
      <vt:lpstr>Qualcomm Office Bold</vt:lpstr>
      <vt:lpstr>Qualcomm Office Light</vt:lpstr>
      <vt:lpstr>Qualcomm Office Regular</vt:lpstr>
      <vt:lpstr>Qualcomm Office Thin</vt:lpstr>
      <vt:lpstr>Qualcomm Regular</vt:lpstr>
      <vt:lpstr>Qualcomm</vt:lpstr>
      <vt:lpstr>Qualcomm_Template_Standard</vt:lpstr>
      <vt:lpstr> Discussion outcome on synchronous NR-NR DC</vt:lpstr>
      <vt:lpstr>Proposal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Qualcomm</dc:creator>
  <cp:lastModifiedBy>Peter Gaal</cp:lastModifiedBy>
  <cp:revision>228</cp:revision>
  <dcterms:created xsi:type="dcterms:W3CDTF">2018-08-13T16:39:10Z</dcterms:created>
  <dcterms:modified xsi:type="dcterms:W3CDTF">2019-09-20T18:25:11Z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0x0101004257954231A76C44B0D04C9AEE4292A8</vt:lpwstr>
  </property>
  <property fmtid="{D5CDD505-2E9C-101B-9397-08002B2CF9AE}" pid="4" name="_dlc_DocIdItemGuid">
    <vt:lpwstr>ee66aa8d-1198-4916-a654-afce6e5c140e</vt:lpwstr>
  </property>
</Properties>
</file>