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56" r:id="rId2"/>
    <p:sldId id="444" r:id="rId3"/>
    <p:sldId id="477" r:id="rId4"/>
    <p:sldId id="480" r:id="rId5"/>
    <p:sldId id="474" r:id="rId6"/>
    <p:sldId id="475" r:id="rId7"/>
    <p:sldId id="479" r:id="rId8"/>
    <p:sldId id="473" r:id="rId9"/>
    <p:sldId id="466" r:id="rId10"/>
  </p:sldIdLst>
  <p:sldSz cx="9144000" cy="6858000" type="screen4x3"/>
  <p:notesSz cx="6797675" cy="9926638"/>
  <p:defaultTextStyle>
    <a:defPPr>
      <a:defRPr lang="ko-KR"/>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1" hangingPunct="1">
      <a:defRPr kern="1200">
        <a:solidFill>
          <a:schemeClr val="tx1"/>
        </a:solidFill>
        <a:latin typeface="Arial" charset="0"/>
        <a:ea typeface="宋体" pitchFamily="2" charset="-122"/>
        <a:cs typeface="+mn-cs"/>
      </a:defRPr>
    </a:lvl6pPr>
    <a:lvl7pPr marL="2743200" algn="l" defTabSz="914400" rtl="0" eaLnBrk="1" latinLnBrk="1" hangingPunct="1">
      <a:defRPr kern="1200">
        <a:solidFill>
          <a:schemeClr val="tx1"/>
        </a:solidFill>
        <a:latin typeface="Arial" charset="0"/>
        <a:ea typeface="宋体" pitchFamily="2" charset="-122"/>
        <a:cs typeface="+mn-cs"/>
      </a:defRPr>
    </a:lvl7pPr>
    <a:lvl8pPr marL="3200400" algn="l" defTabSz="914400" rtl="0" eaLnBrk="1" latinLnBrk="1" hangingPunct="1">
      <a:defRPr kern="1200">
        <a:solidFill>
          <a:schemeClr val="tx1"/>
        </a:solidFill>
        <a:latin typeface="Arial" charset="0"/>
        <a:ea typeface="宋体" pitchFamily="2" charset="-122"/>
        <a:cs typeface="+mn-cs"/>
      </a:defRPr>
    </a:lvl8pPr>
    <a:lvl9pPr marL="3657600" algn="l" defTabSz="914400" rtl="0" eaLnBrk="1" latinLnBrk="1"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3333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73" autoAdjust="0"/>
    <p:restoredTop sz="94660"/>
  </p:normalViewPr>
  <p:slideViewPr>
    <p:cSldViewPr snapToGrid="0">
      <p:cViewPr varScale="1">
        <p:scale>
          <a:sx n="87" d="100"/>
          <a:sy n="87" d="100"/>
        </p:scale>
        <p:origin x="1771"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wrap="square" lIns="91440" tIns="45720" rIns="91440" bIns="45720" numCol="1" anchor="t" anchorCtr="0" compatLnSpc="1">
            <a:prstTxWarp prst="textNoShape">
              <a:avLst/>
            </a:prstTxWarp>
          </a:bodyPr>
          <a:lstStyle>
            <a:lvl1pPr latinLnBrk="1">
              <a:defRPr sz="1200">
                <a:latin typeface="Calibri" pitchFamily="34" charset="0"/>
                <a:ea typeface="宋体" charset="-122"/>
              </a:defRPr>
            </a:lvl1pPr>
          </a:lstStyle>
          <a:p>
            <a:pPr>
              <a:defRPr/>
            </a:pPr>
            <a:endParaRPr lang="zh-CN" altLang="en-US"/>
          </a:p>
        </p:txBody>
      </p:sp>
      <p:sp>
        <p:nvSpPr>
          <p:cNvPr id="3" name="日期占位符 2"/>
          <p:cNvSpPr>
            <a:spLocks noGrp="1"/>
          </p:cNvSpPr>
          <p:nvPr>
            <p:ph type="dt"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latinLnBrk="1">
              <a:defRPr sz="1200">
                <a:latin typeface="Calibri" pitchFamily="34" charset="0"/>
                <a:ea typeface="宋体" charset="-122"/>
              </a:defRPr>
            </a:lvl1pPr>
          </a:lstStyle>
          <a:p>
            <a:pPr>
              <a:defRPr/>
            </a:pPr>
            <a:fld id="{A861F707-D4ED-4F6F-AF37-80504893B13A}" type="datetimeFigureOut">
              <a:rPr lang="zh-CN" altLang="en-US"/>
              <a:pPr>
                <a:defRPr/>
              </a:pPr>
              <a:t>2019/9/17</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768" y="4715153"/>
            <a:ext cx="5438140" cy="4466987"/>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428583"/>
            <a:ext cx="2945659" cy="496332"/>
          </a:xfrm>
          <a:prstGeom prst="rect">
            <a:avLst/>
          </a:prstGeom>
        </p:spPr>
        <p:txBody>
          <a:bodyPr vert="horz" wrap="square" lIns="91440" tIns="45720" rIns="91440" bIns="45720" numCol="1" anchor="b" anchorCtr="0" compatLnSpc="1">
            <a:prstTxWarp prst="textNoShape">
              <a:avLst/>
            </a:prstTxWarp>
          </a:bodyPr>
          <a:lstStyle>
            <a:lvl1pPr latinLnBrk="1">
              <a:defRPr sz="1200">
                <a:latin typeface="Calibri" pitchFamily="34" charset="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latinLnBrk="1">
              <a:defRPr sz="1200">
                <a:latin typeface="Calibri" pitchFamily="34" charset="0"/>
                <a:ea typeface="宋体" charset="-122"/>
              </a:defRPr>
            </a:lvl1pPr>
          </a:lstStyle>
          <a:p>
            <a:pPr>
              <a:defRPr/>
            </a:pPr>
            <a:fld id="{B42EAB60-31AF-4376-9B83-95A1916EA13E}" type="slidenum">
              <a:rPr lang="zh-CN" altLang="en-US"/>
              <a:pPr>
                <a:defRPr/>
              </a:pPr>
              <a:t>‹#›</a:t>
            </a:fld>
            <a:endParaRPr lang="zh-CN" altLang="en-US"/>
          </a:p>
        </p:txBody>
      </p:sp>
    </p:spTree>
    <p:extLst>
      <p:ext uri="{BB962C8B-B14F-4D97-AF65-F5344CB8AC3E}">
        <p14:creationId xmlns:p14="http://schemas.microsoft.com/office/powerpoint/2010/main" val="2708431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algun Gothic" pitchFamily="34" charset="-127"/>
        <a:cs typeface="+mn-cs"/>
      </a:defRPr>
    </a:lvl1pPr>
    <a:lvl2pPr marL="457200" algn="l" rtl="0" eaLnBrk="0" fontAlgn="base" hangingPunct="0">
      <a:spcBef>
        <a:spcPct val="30000"/>
      </a:spcBef>
      <a:spcAft>
        <a:spcPct val="0"/>
      </a:spcAft>
      <a:defRPr sz="1200" kern="1200">
        <a:solidFill>
          <a:schemeClr val="tx1"/>
        </a:solidFill>
        <a:latin typeface="+mn-lt"/>
        <a:ea typeface="Malgun Gothic" pitchFamily="34" charset="-127"/>
        <a:cs typeface="+mn-cs"/>
      </a:defRPr>
    </a:lvl2pPr>
    <a:lvl3pPr marL="914400" algn="l" rtl="0" eaLnBrk="0" fontAlgn="base" hangingPunct="0">
      <a:spcBef>
        <a:spcPct val="30000"/>
      </a:spcBef>
      <a:spcAft>
        <a:spcPct val="0"/>
      </a:spcAft>
      <a:defRPr sz="1200" kern="1200">
        <a:solidFill>
          <a:schemeClr val="tx1"/>
        </a:solidFill>
        <a:latin typeface="+mn-lt"/>
        <a:ea typeface="Malgun Gothic" pitchFamily="34" charset="-127"/>
        <a:cs typeface="+mn-cs"/>
      </a:defRPr>
    </a:lvl3pPr>
    <a:lvl4pPr marL="1371600" algn="l" rtl="0" eaLnBrk="0" fontAlgn="base" hangingPunct="0">
      <a:spcBef>
        <a:spcPct val="30000"/>
      </a:spcBef>
      <a:spcAft>
        <a:spcPct val="0"/>
      </a:spcAft>
      <a:defRPr sz="1200" kern="1200">
        <a:solidFill>
          <a:schemeClr val="tx1"/>
        </a:solidFill>
        <a:latin typeface="+mn-lt"/>
        <a:ea typeface="Malgun Gothic" pitchFamily="34" charset="-127"/>
        <a:cs typeface="+mn-cs"/>
      </a:defRPr>
    </a:lvl4pPr>
    <a:lvl5pPr marL="1828800" algn="l" rtl="0" eaLnBrk="0" fontAlgn="base" hangingPunct="0">
      <a:spcBef>
        <a:spcPct val="30000"/>
      </a:spcBef>
      <a:spcAft>
        <a:spcPct val="0"/>
      </a:spcAft>
      <a:defRPr sz="1200" kern="1200">
        <a:solidFill>
          <a:schemeClr val="tx1"/>
        </a:solidFill>
        <a:latin typeface="+mn-lt"/>
        <a:ea typeface="Malgun Gothic"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lvl1pPr>
              <a:defRPr>
                <a:latin typeface="Calibri" panose="020F0502020204030204" pitchFamily="34" charset="0"/>
                <a:cs typeface="Calibri" panose="020F0502020204030204" pitchFamily="34" charset="0"/>
              </a:defRPr>
            </a:lvl1p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a:latin typeface="Calibri" panose="020F0502020204030204" pitchFamily="34" charset="0"/>
                <a:cs typeface="Calibri" panose="020F0502020204030204" pitchFamily="34" charset="0"/>
              </a:defRPr>
            </a:lvl1pPr>
          </a:lstStyle>
          <a:p>
            <a:pPr>
              <a:defRPr/>
            </a:pPr>
            <a:fld id="{72029737-D206-4A00-9492-0C9521239E9A}" type="datetime1">
              <a:rPr lang="ko-KR" altLang="en-US" smtClean="0"/>
              <a:pPr>
                <a:defRPr/>
              </a:pPr>
              <a:t>2019-09-17</a:t>
            </a:fld>
            <a:endParaRPr lang="ko-KR" altLang="en-US"/>
          </a:p>
        </p:txBody>
      </p:sp>
      <p:sp>
        <p:nvSpPr>
          <p:cNvPr id="5" name="바닥글 개체 틀 4"/>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Calibri" panose="020F0502020204030204" pitchFamily="34" charset="0"/>
                <a:cs typeface="Calibri" panose="020F0502020204030204" pitchFamily="34" charset="0"/>
              </a:defRPr>
            </a:lvl1pPr>
          </a:lstStyle>
          <a:p>
            <a:pPr>
              <a:defRPr/>
            </a:pPr>
            <a:fld id="{96FA3536-BEB5-4BC5-92CD-A9EA9506B879}" type="slidenum">
              <a:rPr lang="ko-KR" altLang="en-US" smtClean="0"/>
              <a:pPr>
                <a:defRPr/>
              </a:pPr>
              <a:t>‹#›</a:t>
            </a:fld>
            <a:endParaRPr lang="ko-KR" altLang="en-US"/>
          </a:p>
        </p:txBody>
      </p:sp>
    </p:spTree>
    <p:extLst>
      <p:ext uri="{BB962C8B-B14F-4D97-AF65-F5344CB8AC3E}">
        <p14:creationId xmlns:p14="http://schemas.microsoft.com/office/powerpoint/2010/main" val="377187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EEC5ACF3-5E73-4129-AF31-01E682A0D53F}" type="datetime1">
              <a:rPr lang="ko-KR" altLang="en-US"/>
              <a:pPr>
                <a:defRPr/>
              </a:pPr>
              <a:t>2019-09-17</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9A1C6699-C857-40F8-A9D6-BEDDF4013EEC}" type="slidenum">
              <a:rPr lang="ko-KR" altLang="en-US"/>
              <a:pPr>
                <a:defRPr/>
              </a:pPr>
              <a:t>‹#›</a:t>
            </a:fld>
            <a:endParaRPr lang="ko-KR" altLang="en-US"/>
          </a:p>
        </p:txBody>
      </p:sp>
    </p:spTree>
    <p:extLst>
      <p:ext uri="{BB962C8B-B14F-4D97-AF65-F5344CB8AC3E}">
        <p14:creationId xmlns:p14="http://schemas.microsoft.com/office/powerpoint/2010/main" val="2587916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FB53E0E0-B1F4-4B20-A697-B1AA7A858807}" type="datetime1">
              <a:rPr lang="ko-KR" altLang="en-US"/>
              <a:pPr>
                <a:defRPr/>
              </a:pPr>
              <a:t>2019-09-17</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5BA9AC89-017E-440E-86FA-C8F17CE74ED2}" type="slidenum">
              <a:rPr lang="ko-KR" altLang="en-US"/>
              <a:pPr>
                <a:defRPr/>
              </a:pPr>
              <a:t>‹#›</a:t>
            </a:fld>
            <a:endParaRPr lang="ko-KR" altLang="en-US"/>
          </a:p>
        </p:txBody>
      </p:sp>
    </p:spTree>
    <p:extLst>
      <p:ext uri="{BB962C8B-B14F-4D97-AF65-F5344CB8AC3E}">
        <p14:creationId xmlns:p14="http://schemas.microsoft.com/office/powerpoint/2010/main" val="2630782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1pPr>
              <a:defRPr sz="2200"/>
            </a:lvl1pPr>
            <a:lvl2pPr>
              <a:defRPr sz="1800"/>
            </a:lvl2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lvl1pPr>
              <a:defRPr/>
            </a:lvl1pPr>
          </a:lstStyle>
          <a:p>
            <a:pPr>
              <a:defRPr/>
            </a:pPr>
            <a:fld id="{75C1D51E-78D7-480E-9507-D8C3942DCAFD}" type="datetime1">
              <a:rPr lang="ko-KR" altLang="en-US"/>
              <a:pPr>
                <a:defRPr/>
              </a:pPr>
              <a:t>2019-09-17</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60BA8740-950C-48AE-9C49-AB0CF8620C1D}" type="slidenum">
              <a:rPr lang="ko-KR" altLang="en-US"/>
              <a:pPr>
                <a:defRPr/>
              </a:pPr>
              <a:t>‹#›</a:t>
            </a:fld>
            <a:endParaRPr lang="ko-KR" altLang="en-US"/>
          </a:p>
        </p:txBody>
      </p:sp>
    </p:spTree>
    <p:extLst>
      <p:ext uri="{BB962C8B-B14F-4D97-AF65-F5344CB8AC3E}">
        <p14:creationId xmlns:p14="http://schemas.microsoft.com/office/powerpoint/2010/main" val="1914279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lvl1pPr>
              <a:defRPr/>
            </a:lvl1pPr>
          </a:lstStyle>
          <a:p>
            <a:pPr>
              <a:defRPr/>
            </a:pPr>
            <a:fld id="{E78BD4A2-2473-4DFA-B349-1E50EC88D2D0}" type="datetime1">
              <a:rPr lang="ko-KR" altLang="en-US"/>
              <a:pPr>
                <a:defRPr/>
              </a:pPr>
              <a:t>2019-09-17</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1E3612AF-9B7B-43A0-A484-FBE59CE196B4}" type="slidenum">
              <a:rPr lang="ko-KR" altLang="en-US"/>
              <a:pPr>
                <a:defRPr/>
              </a:pPr>
              <a:t>‹#›</a:t>
            </a:fld>
            <a:endParaRPr lang="ko-KR" altLang="en-US"/>
          </a:p>
        </p:txBody>
      </p:sp>
    </p:spTree>
    <p:extLst>
      <p:ext uri="{BB962C8B-B14F-4D97-AF65-F5344CB8AC3E}">
        <p14:creationId xmlns:p14="http://schemas.microsoft.com/office/powerpoint/2010/main" val="3181175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3"/>
          <p:cNvSpPr>
            <a:spLocks noGrp="1"/>
          </p:cNvSpPr>
          <p:nvPr>
            <p:ph type="dt" sz="half" idx="10"/>
          </p:nvPr>
        </p:nvSpPr>
        <p:spPr/>
        <p:txBody>
          <a:bodyPr/>
          <a:lstStyle>
            <a:lvl1pPr>
              <a:defRPr/>
            </a:lvl1pPr>
          </a:lstStyle>
          <a:p>
            <a:pPr>
              <a:defRPr/>
            </a:pPr>
            <a:fld id="{BF8A5C4D-47C5-4854-889C-D02ADA622FF9}" type="datetime1">
              <a:rPr lang="ko-KR" altLang="en-US"/>
              <a:pPr>
                <a:defRPr/>
              </a:pPr>
              <a:t>2019-09-17</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5B4F6391-F46C-4722-A222-1B8F178863DD}" type="slidenum">
              <a:rPr lang="ko-KR" altLang="en-US"/>
              <a:pPr>
                <a:defRPr/>
              </a:pPr>
              <a:t>‹#›</a:t>
            </a:fld>
            <a:endParaRPr lang="ko-KR" altLang="en-US"/>
          </a:p>
        </p:txBody>
      </p:sp>
    </p:spTree>
    <p:extLst>
      <p:ext uri="{BB962C8B-B14F-4D97-AF65-F5344CB8AC3E}">
        <p14:creationId xmlns:p14="http://schemas.microsoft.com/office/powerpoint/2010/main" val="3595228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3"/>
          <p:cNvSpPr>
            <a:spLocks noGrp="1"/>
          </p:cNvSpPr>
          <p:nvPr>
            <p:ph type="dt" sz="half" idx="10"/>
          </p:nvPr>
        </p:nvSpPr>
        <p:spPr/>
        <p:txBody>
          <a:bodyPr/>
          <a:lstStyle>
            <a:lvl1pPr>
              <a:defRPr/>
            </a:lvl1pPr>
          </a:lstStyle>
          <a:p>
            <a:pPr>
              <a:defRPr/>
            </a:pPr>
            <a:fld id="{E950F288-28C6-43CB-8666-ED3E7049D9F7}" type="datetime1">
              <a:rPr lang="ko-KR" altLang="en-US"/>
              <a:pPr>
                <a:defRPr/>
              </a:pPr>
              <a:t>2019-09-17</a:t>
            </a:fld>
            <a:endParaRPr lang="ko-KR" altLang="en-US"/>
          </a:p>
        </p:txBody>
      </p:sp>
      <p:sp>
        <p:nvSpPr>
          <p:cNvPr id="8" name="바닥글 개체 틀 4"/>
          <p:cNvSpPr>
            <a:spLocks noGrp="1"/>
          </p:cNvSpPr>
          <p:nvPr>
            <p:ph type="ftr" sz="quarter" idx="11"/>
          </p:nvPr>
        </p:nvSpPr>
        <p:spPr/>
        <p:txBody>
          <a:bodyPr/>
          <a:lstStyle>
            <a:lvl1pPr>
              <a:defRPr/>
            </a:lvl1pPr>
          </a:lstStyle>
          <a:p>
            <a:pPr>
              <a:defRPr/>
            </a:pPr>
            <a:endParaRPr lang="ko-KR" altLang="en-US"/>
          </a:p>
        </p:txBody>
      </p:sp>
      <p:sp>
        <p:nvSpPr>
          <p:cNvPr id="9" name="슬라이드 번호 개체 틀 5"/>
          <p:cNvSpPr>
            <a:spLocks noGrp="1"/>
          </p:cNvSpPr>
          <p:nvPr>
            <p:ph type="sldNum" sz="quarter" idx="12"/>
          </p:nvPr>
        </p:nvSpPr>
        <p:spPr/>
        <p:txBody>
          <a:bodyPr/>
          <a:lstStyle>
            <a:lvl1pPr>
              <a:defRPr/>
            </a:lvl1pPr>
          </a:lstStyle>
          <a:p>
            <a:pPr>
              <a:defRPr/>
            </a:pPr>
            <a:fld id="{D6DECECE-4706-48BA-BA9E-5CA00797F7A5}" type="slidenum">
              <a:rPr lang="ko-KR" altLang="en-US"/>
              <a:pPr>
                <a:defRPr/>
              </a:pPr>
              <a:t>‹#›</a:t>
            </a:fld>
            <a:endParaRPr lang="ko-KR" altLang="en-US"/>
          </a:p>
        </p:txBody>
      </p:sp>
    </p:spTree>
    <p:extLst>
      <p:ext uri="{BB962C8B-B14F-4D97-AF65-F5344CB8AC3E}">
        <p14:creationId xmlns:p14="http://schemas.microsoft.com/office/powerpoint/2010/main" val="2923026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3"/>
          <p:cNvSpPr>
            <a:spLocks noGrp="1"/>
          </p:cNvSpPr>
          <p:nvPr>
            <p:ph type="dt" sz="half" idx="10"/>
          </p:nvPr>
        </p:nvSpPr>
        <p:spPr/>
        <p:txBody>
          <a:bodyPr/>
          <a:lstStyle>
            <a:lvl1pPr>
              <a:defRPr/>
            </a:lvl1pPr>
          </a:lstStyle>
          <a:p>
            <a:pPr>
              <a:defRPr/>
            </a:pPr>
            <a:fld id="{B4CA0B04-7EA5-497B-9B51-77E4711806F2}" type="datetime1">
              <a:rPr lang="ko-KR" altLang="en-US"/>
              <a:pPr>
                <a:defRPr/>
              </a:pPr>
              <a:t>2019-09-17</a:t>
            </a:fld>
            <a:endParaRPr lang="ko-KR" altLang="en-US"/>
          </a:p>
        </p:txBody>
      </p:sp>
      <p:sp>
        <p:nvSpPr>
          <p:cNvPr id="4" name="바닥글 개체 틀 4"/>
          <p:cNvSpPr>
            <a:spLocks noGrp="1"/>
          </p:cNvSpPr>
          <p:nvPr>
            <p:ph type="ftr" sz="quarter" idx="11"/>
          </p:nvPr>
        </p:nvSpPr>
        <p:spPr/>
        <p:txBody>
          <a:bodyPr/>
          <a:lstStyle>
            <a:lvl1pPr>
              <a:defRPr/>
            </a:lvl1pPr>
          </a:lstStyle>
          <a:p>
            <a:pPr>
              <a:defRPr/>
            </a:pPr>
            <a:endParaRPr lang="ko-KR" altLang="en-US"/>
          </a:p>
        </p:txBody>
      </p:sp>
      <p:sp>
        <p:nvSpPr>
          <p:cNvPr id="5" name="슬라이드 번호 개체 틀 5"/>
          <p:cNvSpPr>
            <a:spLocks noGrp="1"/>
          </p:cNvSpPr>
          <p:nvPr>
            <p:ph type="sldNum" sz="quarter" idx="12"/>
          </p:nvPr>
        </p:nvSpPr>
        <p:spPr/>
        <p:txBody>
          <a:bodyPr/>
          <a:lstStyle>
            <a:lvl1pPr>
              <a:defRPr/>
            </a:lvl1pPr>
          </a:lstStyle>
          <a:p>
            <a:pPr>
              <a:defRPr/>
            </a:pPr>
            <a:fld id="{74C9049C-4119-4CD0-AD45-797F365A64E7}" type="slidenum">
              <a:rPr lang="ko-KR" altLang="en-US"/>
              <a:pPr>
                <a:defRPr/>
              </a:pPr>
              <a:t>‹#›</a:t>
            </a:fld>
            <a:endParaRPr lang="ko-KR" altLang="en-US"/>
          </a:p>
        </p:txBody>
      </p:sp>
    </p:spTree>
    <p:extLst>
      <p:ext uri="{BB962C8B-B14F-4D97-AF65-F5344CB8AC3E}">
        <p14:creationId xmlns:p14="http://schemas.microsoft.com/office/powerpoint/2010/main" val="1508617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3"/>
          <p:cNvSpPr>
            <a:spLocks noGrp="1"/>
          </p:cNvSpPr>
          <p:nvPr>
            <p:ph type="dt" sz="half" idx="10"/>
          </p:nvPr>
        </p:nvSpPr>
        <p:spPr/>
        <p:txBody>
          <a:bodyPr/>
          <a:lstStyle>
            <a:lvl1pPr>
              <a:defRPr/>
            </a:lvl1pPr>
          </a:lstStyle>
          <a:p>
            <a:pPr>
              <a:defRPr/>
            </a:pPr>
            <a:fld id="{B5D46C18-69C9-489E-B6A9-DB5B2F380897}" type="datetime1">
              <a:rPr lang="ko-KR" altLang="en-US"/>
              <a:pPr>
                <a:defRPr/>
              </a:pPr>
              <a:t>2019-09-17</a:t>
            </a:fld>
            <a:endParaRPr lang="ko-KR" altLang="en-US"/>
          </a:p>
        </p:txBody>
      </p:sp>
      <p:sp>
        <p:nvSpPr>
          <p:cNvPr id="3" name="바닥글 개체 틀 4"/>
          <p:cNvSpPr>
            <a:spLocks noGrp="1"/>
          </p:cNvSpPr>
          <p:nvPr>
            <p:ph type="ftr" sz="quarter" idx="11"/>
          </p:nvPr>
        </p:nvSpPr>
        <p:spPr/>
        <p:txBody>
          <a:bodyPr/>
          <a:lstStyle>
            <a:lvl1pPr>
              <a:defRPr/>
            </a:lvl1pPr>
          </a:lstStyle>
          <a:p>
            <a:pPr>
              <a:defRPr/>
            </a:pPr>
            <a:endParaRPr lang="ko-KR" altLang="en-US"/>
          </a:p>
        </p:txBody>
      </p:sp>
      <p:sp>
        <p:nvSpPr>
          <p:cNvPr id="4" name="슬라이드 번호 개체 틀 5"/>
          <p:cNvSpPr>
            <a:spLocks noGrp="1"/>
          </p:cNvSpPr>
          <p:nvPr>
            <p:ph type="sldNum" sz="quarter" idx="12"/>
          </p:nvPr>
        </p:nvSpPr>
        <p:spPr/>
        <p:txBody>
          <a:bodyPr/>
          <a:lstStyle>
            <a:lvl1pPr>
              <a:defRPr/>
            </a:lvl1pPr>
          </a:lstStyle>
          <a:p>
            <a:pPr>
              <a:defRPr/>
            </a:pPr>
            <a:fld id="{F9A072C8-313B-4D5F-A66B-36D7719BEC66}" type="slidenum">
              <a:rPr lang="ko-KR" altLang="en-US"/>
              <a:pPr>
                <a:defRPr/>
              </a:pPr>
              <a:t>‹#›</a:t>
            </a:fld>
            <a:endParaRPr lang="ko-KR" altLang="en-US"/>
          </a:p>
        </p:txBody>
      </p:sp>
    </p:spTree>
    <p:extLst>
      <p:ext uri="{BB962C8B-B14F-4D97-AF65-F5344CB8AC3E}">
        <p14:creationId xmlns:p14="http://schemas.microsoft.com/office/powerpoint/2010/main" val="31686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a:lstStyle>
            <a:lvl1pPr>
              <a:defRPr/>
            </a:lvl1pPr>
          </a:lstStyle>
          <a:p>
            <a:pPr>
              <a:defRPr/>
            </a:pPr>
            <a:fld id="{27BD9597-5CDA-469E-B32D-67BC7CE7CD11}" type="datetime1">
              <a:rPr lang="ko-KR" altLang="en-US"/>
              <a:pPr>
                <a:defRPr/>
              </a:pPr>
              <a:t>2019-09-17</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F7BF371C-FF2F-4FA3-B6E2-965817AC6ADD}" type="slidenum">
              <a:rPr lang="ko-KR" altLang="en-US"/>
              <a:pPr>
                <a:defRPr/>
              </a:pPr>
              <a:t>‹#›</a:t>
            </a:fld>
            <a:endParaRPr lang="ko-KR" altLang="en-US"/>
          </a:p>
        </p:txBody>
      </p:sp>
    </p:spTree>
    <p:extLst>
      <p:ext uri="{BB962C8B-B14F-4D97-AF65-F5344CB8AC3E}">
        <p14:creationId xmlns:p14="http://schemas.microsoft.com/office/powerpoint/2010/main" val="2582736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a:lstStyle>
            <a:lvl1pPr>
              <a:defRPr/>
            </a:lvl1pPr>
          </a:lstStyle>
          <a:p>
            <a:pPr>
              <a:defRPr/>
            </a:pPr>
            <a:fld id="{56FD22CD-91B4-4437-AA95-DE4FF94E90F2}" type="datetime1">
              <a:rPr lang="ko-KR" altLang="en-US"/>
              <a:pPr>
                <a:defRPr/>
              </a:pPr>
              <a:t>2019-09-17</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774DD924-BF6C-439D-8EED-AD461A3AEAD1}" type="slidenum">
              <a:rPr lang="ko-KR" altLang="en-US"/>
              <a:pPr>
                <a:defRPr/>
              </a:pPr>
              <a:t>‹#›</a:t>
            </a:fld>
            <a:endParaRPr lang="ko-KR" altLang="en-US"/>
          </a:p>
        </p:txBody>
      </p:sp>
    </p:spTree>
    <p:extLst>
      <p:ext uri="{BB962C8B-B14F-4D97-AF65-F5344CB8AC3E}">
        <p14:creationId xmlns:p14="http://schemas.microsoft.com/office/powerpoint/2010/main" val="94066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457200" y="274638"/>
            <a:ext cx="82296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dirty="0" smtClean="0"/>
              <a:t>마스터 제목 스타일 편집</a:t>
            </a:r>
          </a:p>
        </p:txBody>
      </p:sp>
      <p:sp>
        <p:nvSpPr>
          <p:cNvPr id="1027" name="텍스트 개체 틀 2"/>
          <p:cNvSpPr>
            <a:spLocks noGrp="1"/>
          </p:cNvSpPr>
          <p:nvPr>
            <p:ph type="body" idx="1"/>
          </p:nvPr>
        </p:nvSpPr>
        <p:spPr bwMode="auto">
          <a:xfrm>
            <a:off x="457200" y="1000125"/>
            <a:ext cx="8229600" cy="51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fld id="{B268DB6C-1A8F-4255-8683-DEFC440D4A2E}" type="datetime1">
              <a:rPr lang="ko-KR" altLang="en-US" smtClean="0"/>
              <a:pPr>
                <a:defRPr/>
              </a:pPr>
              <a:t>2019-09-17</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fld id="{2C8BE944-B16A-438D-81B9-2BAE5AD6EEC5}"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latinLnBrk="1" hangingPunct="0">
        <a:spcBef>
          <a:spcPct val="0"/>
        </a:spcBef>
        <a:spcAft>
          <a:spcPct val="0"/>
        </a:spcAft>
        <a:defRPr sz="2400" kern="1200">
          <a:solidFill>
            <a:schemeClr val="tx1"/>
          </a:solidFill>
          <a:latin typeface="Calibri" panose="020F0502020204030204" pitchFamily="34" charset="0"/>
          <a:ea typeface="Malgun Gothic" pitchFamily="34" charset="-127"/>
          <a:cs typeface="Calibri" panose="020F0502020204030204" pitchFamily="34" charset="0"/>
        </a:defRPr>
      </a:lvl1pPr>
      <a:lvl2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2pPr>
      <a:lvl3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3pPr>
      <a:lvl4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4pPr>
      <a:lvl5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5pPr>
      <a:lvl6pPr marL="457200" algn="ctr" rtl="0" fontAlgn="base" latinLnBrk="1">
        <a:spcBef>
          <a:spcPct val="0"/>
        </a:spcBef>
        <a:spcAft>
          <a:spcPct val="0"/>
        </a:spcAft>
        <a:defRPr sz="2400">
          <a:solidFill>
            <a:schemeClr val="tx1"/>
          </a:solidFill>
          <a:latin typeface="Malgun Gothic" pitchFamily="34" charset="-127"/>
          <a:ea typeface="Malgun Gothic" pitchFamily="34" charset="-127"/>
        </a:defRPr>
      </a:lvl6pPr>
      <a:lvl7pPr marL="914400" algn="ctr" rtl="0" fontAlgn="base" latinLnBrk="1">
        <a:spcBef>
          <a:spcPct val="0"/>
        </a:spcBef>
        <a:spcAft>
          <a:spcPct val="0"/>
        </a:spcAft>
        <a:defRPr sz="2400">
          <a:solidFill>
            <a:schemeClr val="tx1"/>
          </a:solidFill>
          <a:latin typeface="Malgun Gothic" pitchFamily="34" charset="-127"/>
          <a:ea typeface="Malgun Gothic" pitchFamily="34" charset="-127"/>
        </a:defRPr>
      </a:lvl7pPr>
      <a:lvl8pPr marL="1371600" algn="ctr" rtl="0" fontAlgn="base" latinLnBrk="1">
        <a:spcBef>
          <a:spcPct val="0"/>
        </a:spcBef>
        <a:spcAft>
          <a:spcPct val="0"/>
        </a:spcAft>
        <a:defRPr sz="2400">
          <a:solidFill>
            <a:schemeClr val="tx1"/>
          </a:solidFill>
          <a:latin typeface="Malgun Gothic" pitchFamily="34" charset="-127"/>
          <a:ea typeface="Malgun Gothic" pitchFamily="34" charset="-127"/>
        </a:defRPr>
      </a:lvl8pPr>
      <a:lvl9pPr marL="1828800" algn="ctr" rtl="0" fontAlgn="base" latinLnBrk="1">
        <a:spcBef>
          <a:spcPct val="0"/>
        </a:spcBef>
        <a:spcAft>
          <a:spcPct val="0"/>
        </a:spcAft>
        <a:defRPr sz="2400">
          <a:solidFill>
            <a:schemeClr val="tx1"/>
          </a:solidFill>
          <a:latin typeface="Malgun Gothic" pitchFamily="34" charset="-127"/>
          <a:ea typeface="Malgun Gothic" pitchFamily="34" charset="-127"/>
        </a:defRPr>
      </a:lvl9pPr>
    </p:titleStyle>
    <p:bodyStyle>
      <a:lvl1pPr marL="342900" indent="-342900" algn="l" rtl="0" eaLnBrk="0" fontAlgn="base" latinLnBrk="1" hangingPunct="0">
        <a:spcBef>
          <a:spcPct val="20000"/>
        </a:spcBef>
        <a:spcAft>
          <a:spcPct val="0"/>
        </a:spcAft>
        <a:buFont typeface="Arial" charset="0"/>
        <a:buChar char="•"/>
        <a:defRPr sz="2000" kern="1200">
          <a:solidFill>
            <a:schemeClr val="tx1"/>
          </a:solidFill>
          <a:latin typeface="Calibri" panose="020F0502020204030204" pitchFamily="34" charset="0"/>
          <a:ea typeface="Malgun Gothic" pitchFamily="34" charset="-127"/>
          <a:cs typeface="Calibri" panose="020F0502020204030204" pitchFamily="34" charset="0"/>
        </a:defRPr>
      </a:lvl1pPr>
      <a:lvl2pPr marL="742950" indent="-285750" algn="l" rtl="0" eaLnBrk="0" fontAlgn="base" latinLnBrk="1" hangingPunct="0">
        <a:spcBef>
          <a:spcPct val="20000"/>
        </a:spcBef>
        <a:spcAft>
          <a:spcPct val="0"/>
        </a:spcAft>
        <a:buFont typeface="Arial" charset="0"/>
        <a:buChar char="–"/>
        <a:defRPr sz="1800" kern="1200">
          <a:solidFill>
            <a:schemeClr val="tx1"/>
          </a:solidFill>
          <a:latin typeface="Calibri" panose="020F0502020204030204" pitchFamily="34" charset="0"/>
          <a:ea typeface="Malgun Gothic" pitchFamily="34" charset="-127"/>
          <a:cs typeface="Calibri" panose="020F0502020204030204" pitchFamily="34" charset="0"/>
        </a:defRPr>
      </a:lvl2pPr>
      <a:lvl3pPr marL="1143000" indent="-228600" algn="l" rtl="0" eaLnBrk="0" fontAlgn="base" latinLnBrk="1" hangingPunct="0">
        <a:spcBef>
          <a:spcPct val="20000"/>
        </a:spcBef>
        <a:spcAft>
          <a:spcPct val="0"/>
        </a:spcAft>
        <a:buFont typeface="Arial" charset="0"/>
        <a:buChar char="•"/>
        <a:defRPr sz="1600" kern="1200">
          <a:solidFill>
            <a:schemeClr val="tx1"/>
          </a:solidFill>
          <a:latin typeface="Calibri" panose="020F0502020204030204" pitchFamily="34" charset="0"/>
          <a:ea typeface="Malgun Gothic" pitchFamily="34" charset="-127"/>
          <a:cs typeface="Calibri" panose="020F0502020204030204" pitchFamily="34" charset="0"/>
        </a:defRPr>
      </a:lvl3pPr>
      <a:lvl4pPr marL="1600200" indent="-228600" algn="l" rtl="0" eaLnBrk="0" fontAlgn="base" latinLnBrk="1" hangingPunct="0">
        <a:spcBef>
          <a:spcPct val="20000"/>
        </a:spcBef>
        <a:spcAft>
          <a:spcPct val="0"/>
        </a:spcAft>
        <a:buFont typeface="Arial" charset="0"/>
        <a:buChar char="–"/>
        <a:defRPr sz="1400" kern="1200">
          <a:solidFill>
            <a:schemeClr val="tx1"/>
          </a:solidFill>
          <a:latin typeface="Calibri" panose="020F0502020204030204" pitchFamily="34" charset="0"/>
          <a:ea typeface="Malgun Gothic" pitchFamily="34" charset="-127"/>
          <a:cs typeface="Calibri" panose="020F0502020204030204" pitchFamily="34" charset="0"/>
        </a:defRPr>
      </a:lvl4pPr>
      <a:lvl5pPr marL="2057400" indent="-228600" algn="l" rtl="0" eaLnBrk="0" fontAlgn="base" latinLnBrk="1" hangingPunct="0">
        <a:spcBef>
          <a:spcPct val="20000"/>
        </a:spcBef>
        <a:spcAft>
          <a:spcPct val="0"/>
        </a:spcAft>
        <a:buFont typeface="Arial" charset="0"/>
        <a:buChar char="»"/>
        <a:defRPr sz="1400" kern="1200">
          <a:solidFill>
            <a:schemeClr val="tx1"/>
          </a:solidFill>
          <a:latin typeface="Calibri" panose="020F0502020204030204" pitchFamily="34" charset="0"/>
          <a:ea typeface="Malgun Gothic" pitchFamily="34" charset="-127"/>
          <a:cs typeface="Calibri" panose="020F0502020204030204"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제목 1"/>
          <p:cNvSpPr>
            <a:spLocks noGrp="1"/>
          </p:cNvSpPr>
          <p:nvPr>
            <p:ph type="ctrTitle"/>
          </p:nvPr>
        </p:nvSpPr>
        <p:spPr/>
        <p:txBody>
          <a:bodyPr/>
          <a:lstStyle/>
          <a:p>
            <a:pPr eaLnBrk="1" hangingPunct="1"/>
            <a:r>
              <a:rPr lang="en-US" altLang="ko-KR" dirty="0" smtClean="0"/>
              <a:t>Title: FR2 specific higher layer enhancements for REL-17</a:t>
            </a:r>
            <a:endParaRPr lang="ko-KR" altLang="en-US" dirty="0" smtClean="0"/>
          </a:p>
        </p:txBody>
      </p:sp>
      <p:sp>
        <p:nvSpPr>
          <p:cNvPr id="2051" name="부제목 2"/>
          <p:cNvSpPr>
            <a:spLocks noGrp="1"/>
          </p:cNvSpPr>
          <p:nvPr>
            <p:ph type="subTitle" idx="1"/>
          </p:nvPr>
        </p:nvSpPr>
        <p:spPr/>
        <p:txBody>
          <a:bodyPr/>
          <a:lstStyle/>
          <a:p>
            <a:pPr eaLnBrk="1" hangingPunct="1"/>
            <a:r>
              <a:rPr lang="en-US" altLang="ko-KR" dirty="0" smtClean="0">
                <a:solidFill>
                  <a:srgbClr val="898989"/>
                </a:solidFill>
              </a:rPr>
              <a:t>Sep 2019, RAN #85</a:t>
            </a:r>
          </a:p>
          <a:p>
            <a:pPr eaLnBrk="1" hangingPunct="1"/>
            <a:r>
              <a:rPr lang="en-US" altLang="ko-KR" dirty="0" smtClean="0">
                <a:solidFill>
                  <a:srgbClr val="898989"/>
                </a:solidFill>
              </a:rPr>
              <a:t>Source: Samsung, </a:t>
            </a:r>
            <a:r>
              <a:rPr lang="en-US" altLang="ko-KR" dirty="0" smtClean="0">
                <a:solidFill>
                  <a:srgbClr val="898989"/>
                </a:solidFill>
              </a:rPr>
              <a:t>KDDI, KT</a:t>
            </a:r>
            <a:r>
              <a:rPr lang="en-US" altLang="ko-KR" dirty="0" smtClean="0">
                <a:solidFill>
                  <a:srgbClr val="898989"/>
                </a:solidFill>
              </a:rPr>
              <a:t>, Intel, SK telecom, LG </a:t>
            </a:r>
            <a:r>
              <a:rPr lang="en-US" altLang="ko-KR" dirty="0" err="1" smtClean="0">
                <a:solidFill>
                  <a:srgbClr val="898989"/>
                </a:solidFill>
              </a:rPr>
              <a:t>Uplus</a:t>
            </a:r>
            <a:r>
              <a:rPr lang="en-US" altLang="ko-KR" dirty="0" smtClean="0">
                <a:solidFill>
                  <a:srgbClr val="898989"/>
                </a:solidFill>
              </a:rPr>
              <a:t>, Verizon</a:t>
            </a:r>
            <a:endParaRPr lang="ko-KR" altLang="en-US" dirty="0" smtClean="0">
              <a:solidFill>
                <a:srgbClr val="898989"/>
              </a:solidFill>
            </a:endParaRPr>
          </a:p>
        </p:txBody>
      </p:sp>
      <p:sp>
        <p:nvSpPr>
          <p:cNvPr id="2" name="TextBox 1"/>
          <p:cNvSpPr txBox="1"/>
          <p:nvPr/>
        </p:nvSpPr>
        <p:spPr>
          <a:xfrm>
            <a:off x="6177600" y="-7200"/>
            <a:ext cx="2966400" cy="369332"/>
          </a:xfrm>
          <a:prstGeom prst="rect">
            <a:avLst/>
          </a:prstGeom>
          <a:noFill/>
        </p:spPr>
        <p:txBody>
          <a:bodyPr wrap="square" rtlCol="0">
            <a:spAutoFit/>
          </a:bodyPr>
          <a:lstStyle/>
          <a:p>
            <a:pPr algn="r"/>
            <a:r>
              <a:rPr lang="en-US" altLang="ko-KR" dirty="0" smtClean="0"/>
              <a:t>RP-192256</a:t>
            </a:r>
            <a:endParaRPr lang="ko-KR"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Introduction/Discussion</a:t>
            </a:r>
            <a:endParaRPr lang="ko-KR" altLang="en-US" dirty="0"/>
          </a:p>
        </p:txBody>
      </p:sp>
      <p:sp>
        <p:nvSpPr>
          <p:cNvPr id="3" name="Content Placeholder 2"/>
          <p:cNvSpPr>
            <a:spLocks noGrp="1"/>
          </p:cNvSpPr>
          <p:nvPr>
            <p:ph idx="1"/>
          </p:nvPr>
        </p:nvSpPr>
        <p:spPr/>
        <p:txBody>
          <a:bodyPr/>
          <a:lstStyle/>
          <a:p>
            <a:r>
              <a:rPr lang="en-US" altLang="ko-KR" sz="2000" dirty="0" smtClean="0"/>
              <a:t>NR standardization has been successful and is continuously evolving to meet the most prominent industry demand. Rel-15 NR provides the basic frameworks focusing on MBB and URLLC. Rel-16 NR is being extending further to various verticals.</a:t>
            </a:r>
          </a:p>
          <a:p>
            <a:r>
              <a:rPr lang="en-US" altLang="ko-KR" sz="2000" dirty="0" smtClean="0"/>
              <a:t>FR2/High Frequency is the landmark feature for NR. It has been considered impacting mainly physical layer. However, FR2 performance can be significantly enhanced by improving higher layer specific aspects. </a:t>
            </a:r>
          </a:p>
          <a:p>
            <a:r>
              <a:rPr lang="en-US" altLang="ko-KR" sz="2000" dirty="0" smtClean="0"/>
              <a:t>In the Annex, we present potential areas for the enhancements. </a:t>
            </a:r>
          </a:p>
          <a:p>
            <a:pPr lvl="1"/>
            <a:r>
              <a:rPr lang="en-US" altLang="ko-KR" sz="1600" dirty="0" smtClean="0"/>
              <a:t>Enhancements </a:t>
            </a:r>
            <a:r>
              <a:rPr lang="en-US" altLang="ko-KR" sz="1600" dirty="0"/>
              <a:t>on RLM/BFD on FR2 serving </a:t>
            </a:r>
            <a:r>
              <a:rPr lang="en-US" altLang="ko-KR" sz="1600" dirty="0" smtClean="0"/>
              <a:t>cell</a:t>
            </a:r>
          </a:p>
          <a:p>
            <a:pPr lvl="1"/>
            <a:r>
              <a:rPr lang="en-US" altLang="ko-KR" sz="1600" dirty="0"/>
              <a:t>Enhancements on random access in FR2 </a:t>
            </a:r>
            <a:r>
              <a:rPr lang="en-US" altLang="ko-KR" sz="1600" dirty="0" smtClean="0"/>
              <a:t>cells</a:t>
            </a:r>
          </a:p>
          <a:p>
            <a:pPr lvl="1"/>
            <a:r>
              <a:rPr lang="en-US" altLang="ko-KR" sz="1600" dirty="0"/>
              <a:t>Enhancements on configured grant in FR2 serving </a:t>
            </a:r>
            <a:r>
              <a:rPr lang="en-US" altLang="ko-KR" sz="1600" dirty="0" smtClean="0"/>
              <a:t>cells</a:t>
            </a:r>
          </a:p>
          <a:p>
            <a:pPr lvl="1"/>
            <a:r>
              <a:rPr lang="en-US" altLang="ko-KR" sz="1600" dirty="0"/>
              <a:t>Enhancements on FR2 </a:t>
            </a:r>
            <a:r>
              <a:rPr lang="en-US" altLang="ko-KR" sz="1600" dirty="0" err="1"/>
              <a:t>SCell</a:t>
            </a:r>
            <a:r>
              <a:rPr lang="en-US" altLang="ko-KR" sz="1600" dirty="0"/>
              <a:t> </a:t>
            </a:r>
            <a:r>
              <a:rPr lang="en-US" altLang="ko-KR" sz="1600" dirty="0" smtClean="0"/>
              <a:t>activation</a:t>
            </a:r>
          </a:p>
          <a:p>
            <a:pPr lvl="1"/>
            <a:r>
              <a:rPr lang="en-US" altLang="ko-KR" sz="1600" dirty="0"/>
              <a:t>Enhancements on </a:t>
            </a:r>
            <a:r>
              <a:rPr lang="en-US" altLang="ko-KR" sz="1600" dirty="0" smtClean="0"/>
              <a:t>HO interruption time reduction for FR2 </a:t>
            </a:r>
          </a:p>
          <a:p>
            <a:r>
              <a:rPr lang="en-US" altLang="ko-KR" sz="2000" dirty="0"/>
              <a:t>It is not the exhaustive list. </a:t>
            </a:r>
            <a:r>
              <a:rPr lang="en-US" altLang="ko-KR" sz="2000" dirty="0" smtClean="0"/>
              <a:t>Further </a:t>
            </a:r>
            <a:r>
              <a:rPr lang="en-US" altLang="ko-KR" sz="2000" dirty="0"/>
              <a:t>discussion to have consolidated views on the </a:t>
            </a:r>
            <a:r>
              <a:rPr lang="en-US" altLang="ko-KR" sz="2000" dirty="0" smtClean="0"/>
              <a:t>scope is desirable. </a:t>
            </a:r>
          </a:p>
          <a:p>
            <a:r>
              <a:rPr lang="en-US" altLang="ko-KR" sz="2000" dirty="0" smtClean="0"/>
              <a:t>The works cope should be elaborated to avoid duplicate work in any other Rel-17 items.</a:t>
            </a:r>
            <a:endParaRPr lang="en-US" altLang="ko-KR" sz="2000" dirty="0"/>
          </a:p>
        </p:txBody>
      </p:sp>
      <p:sp>
        <p:nvSpPr>
          <p:cNvPr id="4" name="Slide Number Placeholder 3"/>
          <p:cNvSpPr>
            <a:spLocks noGrp="1"/>
          </p:cNvSpPr>
          <p:nvPr>
            <p:ph type="sldNum" sz="quarter" idx="12"/>
          </p:nvPr>
        </p:nvSpPr>
        <p:spPr/>
        <p:txBody>
          <a:bodyPr/>
          <a:lstStyle/>
          <a:p>
            <a:fld id="{60BA8740-950C-48AE-9C49-AB0CF8620C1D}" type="slidenum">
              <a:rPr lang="ko-KR" altLang="en-US" smtClean="0"/>
              <a:pPr/>
              <a:t>2</a:t>
            </a:fld>
            <a:endParaRPr lang="ko-KR" altLang="en-US"/>
          </a:p>
        </p:txBody>
      </p:sp>
    </p:spTree>
    <p:extLst>
      <p:ext uri="{BB962C8B-B14F-4D97-AF65-F5344CB8AC3E}">
        <p14:creationId xmlns:p14="http://schemas.microsoft.com/office/powerpoint/2010/main" val="424729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Suggestions</a:t>
            </a:r>
            <a:endParaRPr lang="ko-KR" altLang="en-US" dirty="0"/>
          </a:p>
        </p:txBody>
      </p:sp>
      <p:sp>
        <p:nvSpPr>
          <p:cNvPr id="3" name="내용 개체 틀 2"/>
          <p:cNvSpPr>
            <a:spLocks noGrp="1"/>
          </p:cNvSpPr>
          <p:nvPr>
            <p:ph idx="1"/>
          </p:nvPr>
        </p:nvSpPr>
        <p:spPr/>
        <p:txBody>
          <a:bodyPr/>
          <a:lstStyle/>
          <a:p>
            <a:r>
              <a:rPr lang="en-US" altLang="ko-KR" dirty="0"/>
              <a:t>To achieve what FR2 is supposed to achieve, higher layer aspects shall be put on the places as well. </a:t>
            </a:r>
            <a:endParaRPr lang="en-US" altLang="ko-KR" dirty="0" smtClean="0"/>
          </a:p>
          <a:p>
            <a:r>
              <a:rPr lang="en-US" altLang="ko-KR" dirty="0" smtClean="0"/>
              <a:t>We </a:t>
            </a:r>
            <a:r>
              <a:rPr lang="en-US" altLang="ko-KR" dirty="0"/>
              <a:t>believe REL-17 is the </a:t>
            </a:r>
            <a:r>
              <a:rPr lang="en-US" altLang="ko-KR" dirty="0" smtClean="0"/>
              <a:t>release</a:t>
            </a:r>
            <a:r>
              <a:rPr lang="en-US" altLang="ko-KR" dirty="0"/>
              <a:t>, if not too late, to </a:t>
            </a:r>
            <a:r>
              <a:rPr lang="en-US" altLang="ko-KR" dirty="0" smtClean="0"/>
              <a:t>do this.</a:t>
            </a:r>
          </a:p>
          <a:p>
            <a:pPr marL="0" indent="0">
              <a:buNone/>
            </a:pPr>
            <a:endParaRPr lang="en-US" altLang="ko-KR" dirty="0" smtClean="0"/>
          </a:p>
          <a:p>
            <a:pPr marL="0" indent="0">
              <a:buNone/>
            </a:pPr>
            <a:r>
              <a:rPr lang="en-US" altLang="ko-KR" b="1" dirty="0" smtClean="0"/>
              <a:t>Proposal 1</a:t>
            </a:r>
            <a:r>
              <a:rPr lang="en-US" altLang="ko-KR" dirty="0" smtClean="0"/>
              <a:t>: To agree that higher layer specific FR2 enhancements will be studied and specified in REL-17</a:t>
            </a:r>
          </a:p>
          <a:p>
            <a:pPr marL="0" indent="0">
              <a:buNone/>
            </a:pPr>
            <a:r>
              <a:rPr lang="en-US" altLang="ko-KR" b="1" dirty="0" smtClean="0"/>
              <a:t>Proposal 2</a:t>
            </a:r>
            <a:r>
              <a:rPr lang="en-US" altLang="ko-KR" dirty="0" smtClean="0"/>
              <a:t>: To have an e-mail discussion until Dec to form consolidated views on the work scope</a:t>
            </a:r>
            <a:endParaRPr lang="en-US" altLang="ko-KR" dirty="0"/>
          </a:p>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3</a:t>
            </a:fld>
            <a:endParaRPr lang="ko-KR" altLang="en-US"/>
          </a:p>
        </p:txBody>
      </p:sp>
    </p:spTree>
    <p:extLst>
      <p:ext uri="{BB962C8B-B14F-4D97-AF65-F5344CB8AC3E}">
        <p14:creationId xmlns:p14="http://schemas.microsoft.com/office/powerpoint/2010/main" val="381553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ANNEX. POTENTIAL AREAS FOR ENHANCEMENTS</a:t>
            </a:r>
            <a:endParaRPr lang="ko-KR" altLang="en-US" dirty="0"/>
          </a:p>
        </p:txBody>
      </p:sp>
      <p:sp>
        <p:nvSpPr>
          <p:cNvPr id="6" name="텍스트 개체 틀 5"/>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4</a:t>
            </a:fld>
            <a:endParaRPr lang="ko-KR" altLang="en-US"/>
          </a:p>
        </p:txBody>
      </p:sp>
    </p:spTree>
    <p:extLst>
      <p:ext uri="{BB962C8B-B14F-4D97-AF65-F5344CB8AC3E}">
        <p14:creationId xmlns:p14="http://schemas.microsoft.com/office/powerpoint/2010/main" val="3593100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Enhancements on </a:t>
            </a:r>
            <a:r>
              <a:rPr lang="en-US" altLang="ko-KR" dirty="0" smtClean="0"/>
              <a:t>RLM/BFD on FR2 serving cell</a:t>
            </a:r>
            <a:endParaRPr lang="ko-KR" altLang="en-US" dirty="0"/>
          </a:p>
        </p:txBody>
      </p:sp>
      <p:sp>
        <p:nvSpPr>
          <p:cNvPr id="3" name="내용 개체 틀 2"/>
          <p:cNvSpPr>
            <a:spLocks noGrp="1"/>
          </p:cNvSpPr>
          <p:nvPr>
            <p:ph idx="1"/>
          </p:nvPr>
        </p:nvSpPr>
        <p:spPr/>
        <p:txBody>
          <a:bodyPr/>
          <a:lstStyle/>
          <a:p>
            <a:r>
              <a:rPr lang="en-US" altLang="ko-KR" sz="2000" dirty="0"/>
              <a:t>Problem to be addressed</a:t>
            </a:r>
          </a:p>
          <a:p>
            <a:pPr lvl="1"/>
            <a:r>
              <a:rPr lang="en-US" altLang="ko-KR" sz="1600" dirty="0" smtClean="0"/>
              <a:t>Radio Link Monitoring and Beam Failure Detection are defined as a function DRX cycle length. </a:t>
            </a:r>
            <a:endParaRPr lang="en-US" altLang="ko-KR" sz="1600" dirty="0"/>
          </a:p>
          <a:p>
            <a:pPr marL="457200" lvl="1" indent="0">
              <a:buNone/>
            </a:pPr>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r>
              <a:rPr lang="en-US" altLang="ko-KR" sz="1600" dirty="0" smtClean="0"/>
              <a:t>Due to fast changing channel condition in FR2, longer DRX cycle (&gt;160 </a:t>
            </a:r>
            <a:r>
              <a:rPr lang="en-US" altLang="ko-KR" sz="1600" dirty="0" err="1" smtClean="0"/>
              <a:t>ms</a:t>
            </a:r>
            <a:r>
              <a:rPr lang="en-US" altLang="ko-KR" sz="1600" dirty="0" smtClean="0"/>
              <a:t>) would degrade the RLM/BFD performance significantly (i.e. several seconds taken until recovery action is executed during while the connection is completely lost) </a:t>
            </a:r>
          </a:p>
          <a:p>
            <a:r>
              <a:rPr lang="en-US" altLang="ko-KR" sz="2000" dirty="0" smtClean="0"/>
              <a:t>Possible way to address the problem (not exhaustive)</a:t>
            </a:r>
            <a:endParaRPr lang="en-US" altLang="ko-KR" sz="2000" dirty="0"/>
          </a:p>
          <a:p>
            <a:pPr lvl="1"/>
            <a:r>
              <a:rPr lang="en-US" altLang="ko-KR" sz="1600" dirty="0" smtClean="0"/>
              <a:t>Adjusting the length of phase 1 and phase 2 to trigger recovery quickly when necessary</a:t>
            </a:r>
            <a:endParaRPr lang="en-US" altLang="ko-KR" sz="1600" dirty="0"/>
          </a:p>
          <a:p>
            <a:endParaRPr lang="ko-KR" altLang="en-US" sz="2000"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5</a:t>
            </a:fld>
            <a:endParaRPr lang="ko-KR" altLang="en-US"/>
          </a:p>
        </p:txBody>
      </p:sp>
      <p:graphicFrame>
        <p:nvGraphicFramePr>
          <p:cNvPr id="8" name="표 7"/>
          <p:cNvGraphicFramePr>
            <a:graphicFrameLocks noGrp="1"/>
          </p:cNvGraphicFramePr>
          <p:nvPr>
            <p:extLst>
              <p:ext uri="{D42A27DB-BD31-4B8C-83A1-F6EECF244321}">
                <p14:modId xmlns:p14="http://schemas.microsoft.com/office/powerpoint/2010/main" val="1211592880"/>
              </p:ext>
            </p:extLst>
          </p:nvPr>
        </p:nvGraphicFramePr>
        <p:xfrm>
          <a:off x="70344" y="1957364"/>
          <a:ext cx="9029700" cy="3114040"/>
        </p:xfrm>
        <a:graphic>
          <a:graphicData uri="http://schemas.openxmlformats.org/drawingml/2006/table">
            <a:tbl>
              <a:tblPr firstRow="1" bandRow="1">
                <a:tableStyleId>{5C22544A-7EE6-4342-B048-85BDC9FD1C3A}</a:tableStyleId>
              </a:tblPr>
              <a:tblGrid>
                <a:gridCol w="3019673">
                  <a:extLst>
                    <a:ext uri="{9D8B030D-6E8A-4147-A177-3AD203B41FA5}">
                      <a16:colId xmlns:a16="http://schemas.microsoft.com/office/drawing/2014/main" val="20000"/>
                    </a:ext>
                  </a:extLst>
                </a:gridCol>
                <a:gridCol w="2863314">
                  <a:extLst>
                    <a:ext uri="{9D8B030D-6E8A-4147-A177-3AD203B41FA5}">
                      <a16:colId xmlns:a16="http://schemas.microsoft.com/office/drawing/2014/main" val="20001"/>
                    </a:ext>
                  </a:extLst>
                </a:gridCol>
                <a:gridCol w="3146713">
                  <a:extLst>
                    <a:ext uri="{9D8B030D-6E8A-4147-A177-3AD203B41FA5}">
                      <a16:colId xmlns:a16="http://schemas.microsoft.com/office/drawing/2014/main" val="20002"/>
                    </a:ext>
                  </a:extLst>
                </a:gridCol>
              </a:tblGrid>
              <a:tr h="370840">
                <a:tc>
                  <a:txBody>
                    <a:bodyPr/>
                    <a:lstStyle/>
                    <a:p>
                      <a:pPr algn="ctr" latinLnBrk="1"/>
                      <a:endParaRPr lang="ko-KR" altLang="en-US" sz="1200" dirty="0">
                        <a:latin typeface="Calibri" pitchFamily="34" charset="0"/>
                      </a:endParaRPr>
                    </a:p>
                  </a:txBody>
                  <a:tcPr/>
                </a:tc>
                <a:tc>
                  <a:txBody>
                    <a:bodyPr/>
                    <a:lstStyle/>
                    <a:p>
                      <a:pPr algn="ctr" latinLnBrk="1"/>
                      <a:r>
                        <a:rPr lang="en-US" altLang="ko-KR" sz="1200" dirty="0" smtClean="0">
                          <a:latin typeface="Calibri" pitchFamily="34" charset="0"/>
                        </a:rPr>
                        <a:t>Radio Link Monitoring</a:t>
                      </a:r>
                      <a:endParaRPr lang="ko-KR" altLang="en-US" sz="1200" dirty="0">
                        <a:latin typeface="Calibri" pitchFamily="34" charset="0"/>
                      </a:endParaRPr>
                    </a:p>
                  </a:txBody>
                  <a:tcPr/>
                </a:tc>
                <a:tc>
                  <a:txBody>
                    <a:bodyPr/>
                    <a:lstStyle/>
                    <a:p>
                      <a:pPr algn="ctr" latinLnBrk="1"/>
                      <a:r>
                        <a:rPr lang="en-US" altLang="ko-KR" sz="1200" dirty="0" smtClean="0">
                          <a:latin typeface="Calibri" pitchFamily="34" charset="0"/>
                        </a:rPr>
                        <a:t>Beam failure detection</a:t>
                      </a:r>
                      <a:endParaRPr lang="ko-KR" altLang="en-US" sz="1200" dirty="0">
                        <a:latin typeface="Calibri" pitchFamily="34" charset="0"/>
                      </a:endParaRPr>
                    </a:p>
                  </a:txBody>
                  <a:tcPr/>
                </a:tc>
                <a:extLst>
                  <a:ext uri="{0D108BD9-81ED-4DB2-BD59-A6C34878D82A}">
                    <a16:rowId xmlns:a16="http://schemas.microsoft.com/office/drawing/2014/main" val="10000"/>
                  </a:ext>
                </a:extLst>
              </a:tr>
              <a:tr h="370840">
                <a:tc>
                  <a:txBody>
                    <a:bodyPr/>
                    <a:lstStyle/>
                    <a:p>
                      <a:pPr latinLnBrk="1"/>
                      <a:r>
                        <a:rPr lang="en-US" altLang="ko-KR" sz="1200" b="1" dirty="0" smtClean="0">
                          <a:latin typeface="Calibri" pitchFamily="34" charset="0"/>
                        </a:rPr>
                        <a:t>Phase</a:t>
                      </a:r>
                      <a:r>
                        <a:rPr lang="en-US" altLang="ko-KR" sz="1200" b="1" baseline="0" dirty="0" smtClean="0">
                          <a:latin typeface="Calibri" pitchFamily="34" charset="0"/>
                        </a:rPr>
                        <a:t> 1</a:t>
                      </a:r>
                      <a:r>
                        <a:rPr lang="en-US" altLang="ko-KR" sz="1200" baseline="0" dirty="0" smtClean="0">
                          <a:latin typeface="Calibri" pitchFamily="34" charset="0"/>
                        </a:rPr>
                        <a:t>: Detecting the problem</a:t>
                      </a:r>
                    </a:p>
                    <a:p>
                      <a:pPr latinLnBrk="1"/>
                      <a:r>
                        <a:rPr lang="en-US" altLang="ko-KR" sz="1200" baseline="0" dirty="0" smtClean="0">
                          <a:solidFill>
                            <a:srgbClr val="FF0000"/>
                          </a:solidFill>
                          <a:latin typeface="Calibri" pitchFamily="34" charset="0"/>
                        </a:rPr>
                        <a:t>RLM: &gt; 20 * DRX cycle</a:t>
                      </a:r>
                    </a:p>
                    <a:p>
                      <a:pPr latinLnBrk="1"/>
                      <a:r>
                        <a:rPr lang="en-US" altLang="ko-KR" sz="1200" baseline="0" dirty="0" smtClean="0">
                          <a:solidFill>
                            <a:srgbClr val="FF0000"/>
                          </a:solidFill>
                          <a:latin typeface="Calibri" pitchFamily="34" charset="0"/>
                        </a:rPr>
                        <a:t>BFD: &gt; 10 * DRX cycle</a:t>
                      </a:r>
                      <a:endParaRPr lang="ko-KR" altLang="en-US" sz="1200" dirty="0">
                        <a:solidFill>
                          <a:srgbClr val="FF0000"/>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Evaluate_out_CSI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ceil(</a:t>
                      </a:r>
                      <a:r>
                        <a:rPr lang="en-US" altLang="ko-KR" sz="1200" kern="1200" dirty="0" err="1" smtClean="0">
                          <a:solidFill>
                            <a:schemeClr val="dk1"/>
                          </a:solidFill>
                          <a:effectLst/>
                          <a:latin typeface="Calibri" pitchFamily="34" charset="0"/>
                          <a:ea typeface="+mn-ea"/>
                          <a:cs typeface="+mn-cs"/>
                        </a:rPr>
                        <a:t>M</a:t>
                      </a:r>
                      <a:r>
                        <a:rPr lang="en-US" altLang="ko-KR" sz="1200" kern="1200" baseline="-25000" dirty="0" err="1" smtClean="0">
                          <a:solidFill>
                            <a:schemeClr val="dk1"/>
                          </a:solidFill>
                          <a:effectLst/>
                          <a:latin typeface="Calibri" pitchFamily="34" charset="0"/>
                          <a:ea typeface="+mn-ea"/>
                          <a:cs typeface="+mn-cs"/>
                        </a:rPr>
                        <a:t>out</a:t>
                      </a:r>
                      <a:r>
                        <a:rPr lang="en-US" altLang="ko-KR" sz="1200" kern="1200" dirty="0" err="1" smtClean="0">
                          <a:solidFill>
                            <a:schemeClr val="dk1"/>
                          </a:solidFill>
                          <a:effectLst/>
                          <a:latin typeface="Calibri" pitchFamily="34" charset="0"/>
                          <a:ea typeface="+mn-ea"/>
                          <a:cs typeface="+mn-cs"/>
                        </a:rPr>
                        <a:t>×P</a:t>
                      </a:r>
                      <a:r>
                        <a:rPr lang="en-US" altLang="ko-KR" sz="1200" kern="1200" dirty="0" smtClean="0">
                          <a:solidFill>
                            <a:schemeClr val="dk1"/>
                          </a:solidFill>
                          <a:effectLst/>
                          <a:latin typeface="Calibri" pitchFamily="34" charset="0"/>
                          <a:ea typeface="+mn-ea"/>
                          <a:cs typeface="+mn-cs"/>
                        </a:rPr>
                        <a:t>) × T</a:t>
                      </a:r>
                      <a:r>
                        <a:rPr lang="en-US" altLang="ko-KR" sz="1200" kern="1200" baseline="-25000" dirty="0" smtClean="0">
                          <a:solidFill>
                            <a:schemeClr val="dk1"/>
                          </a:solidFill>
                          <a:effectLst/>
                          <a:latin typeface="Calibri" pitchFamily="34" charset="0"/>
                          <a:ea typeface="+mn-ea"/>
                          <a:cs typeface="+mn-cs"/>
                        </a:rPr>
                        <a:t>DRX</a:t>
                      </a:r>
                      <a:r>
                        <a:rPr lang="en-US" altLang="ko-KR" sz="1200" kern="1200" dirty="0" smtClean="0">
                          <a:solidFill>
                            <a:schemeClr val="dk1"/>
                          </a:solidFill>
                          <a:effectLst/>
                          <a:latin typeface="Calibri" pitchFamily="34" charset="0"/>
                          <a:ea typeface="+mn-ea"/>
                          <a:cs typeface="+mn-cs"/>
                        </a:rPr>
                        <a:t> </a:t>
                      </a:r>
                      <a:endParaRPr lang="ko-KR" altLang="ko-KR" sz="1200" kern="1200" dirty="0" smtClean="0">
                        <a:solidFill>
                          <a:schemeClr val="dk1"/>
                        </a:solidFill>
                        <a:effectLst/>
                        <a:latin typeface="Calibri" pitchFamily="34" charset="0"/>
                        <a:ea typeface="+mn-ea"/>
                        <a:cs typeface="+mn-cs"/>
                      </a:endParaRPr>
                    </a:p>
                    <a:p>
                      <a:r>
                        <a:rPr lang="en-US" altLang="ko-KR" sz="1200" kern="1200" dirty="0" err="1" smtClean="0">
                          <a:solidFill>
                            <a:schemeClr val="dk1"/>
                          </a:solidFill>
                          <a:effectLst/>
                          <a:latin typeface="Calibri" pitchFamily="34" charset="0"/>
                          <a:ea typeface="+mn-ea"/>
                          <a:cs typeface="+mn-cs"/>
                        </a:rPr>
                        <a:t>M</a:t>
                      </a:r>
                      <a:r>
                        <a:rPr lang="en-US" altLang="ko-KR" sz="1200" kern="1200" baseline="-25000" dirty="0" err="1" smtClean="0">
                          <a:solidFill>
                            <a:schemeClr val="dk1"/>
                          </a:solidFill>
                          <a:effectLst/>
                          <a:latin typeface="Calibri" pitchFamily="34" charset="0"/>
                          <a:ea typeface="+mn-ea"/>
                          <a:cs typeface="+mn-cs"/>
                        </a:rPr>
                        <a:t>out</a:t>
                      </a:r>
                      <a:r>
                        <a:rPr lang="en-US" altLang="ko-KR" sz="1200" kern="1200" dirty="0" smtClean="0">
                          <a:solidFill>
                            <a:schemeClr val="dk1"/>
                          </a:solidFill>
                          <a:effectLst/>
                          <a:latin typeface="Calibri" pitchFamily="34" charset="0"/>
                          <a:ea typeface="+mn-ea"/>
                          <a:cs typeface="+mn-cs"/>
                        </a:rPr>
                        <a:t> = 20</a:t>
                      </a:r>
                    </a:p>
                    <a:p>
                      <a:r>
                        <a:rPr lang="en-US" altLang="ko-KR" sz="1000" i="1" kern="1200" dirty="0" smtClean="0">
                          <a:solidFill>
                            <a:schemeClr val="accent2">
                              <a:lumMod val="75000"/>
                            </a:schemeClr>
                          </a:solidFill>
                          <a:effectLst/>
                          <a:latin typeface="Calibri" pitchFamily="34" charset="0"/>
                          <a:ea typeface="+mn-ea"/>
                          <a:cs typeface="+mn-cs"/>
                        </a:rPr>
                        <a:t>L1 evaluation whether all of RLM-RS resource is worse than </a:t>
                      </a:r>
                      <a:r>
                        <a:rPr lang="en-US" altLang="ko-KR" sz="1000" i="1" kern="1200" dirty="0" err="1" smtClean="0">
                          <a:solidFill>
                            <a:schemeClr val="accent2">
                              <a:lumMod val="75000"/>
                            </a:schemeClr>
                          </a:solidFill>
                          <a:effectLst/>
                          <a:latin typeface="Calibri" pitchFamily="34" charset="0"/>
                          <a:ea typeface="+mn-ea"/>
                          <a:cs typeface="+mn-cs"/>
                        </a:rPr>
                        <a:t>Q</a:t>
                      </a:r>
                      <a:r>
                        <a:rPr lang="en-US" altLang="ko-KR" sz="1000" i="1" kern="1200" baseline="-25000" dirty="0" err="1" smtClean="0">
                          <a:solidFill>
                            <a:schemeClr val="accent2">
                              <a:lumMod val="75000"/>
                            </a:schemeClr>
                          </a:solidFill>
                          <a:effectLst/>
                          <a:latin typeface="Calibri" pitchFamily="34" charset="0"/>
                          <a:ea typeface="+mn-ea"/>
                          <a:cs typeface="+mn-cs"/>
                        </a:rPr>
                        <a:t>out_CSI</a:t>
                      </a:r>
                      <a:r>
                        <a:rPr lang="en-US" altLang="ko-KR" sz="1000" i="1" kern="1200" baseline="-25000" dirty="0" smtClean="0">
                          <a:solidFill>
                            <a:schemeClr val="accent2">
                              <a:lumMod val="75000"/>
                            </a:schemeClr>
                          </a:solidFill>
                          <a:effectLst/>
                          <a:latin typeface="Calibri" pitchFamily="34" charset="0"/>
                          <a:ea typeface="+mn-ea"/>
                          <a:cs typeface="+mn-cs"/>
                        </a:rPr>
                        <a:t>-RS</a:t>
                      </a:r>
                      <a:r>
                        <a:rPr lang="en-US" altLang="ko-KR" sz="1000" i="1" kern="1200" dirty="0" smtClean="0">
                          <a:solidFill>
                            <a:schemeClr val="accent2">
                              <a:lumMod val="75000"/>
                            </a:schemeClr>
                          </a:solidFill>
                          <a:effectLst/>
                          <a:latin typeface="Calibri" pitchFamily="34" charset="0"/>
                          <a:ea typeface="+mn-ea"/>
                          <a:cs typeface="+mn-cs"/>
                        </a:rPr>
                        <a:t>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Evaluate_out_CSI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Evaluate_BFD_CSI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[M</a:t>
                      </a:r>
                      <a:r>
                        <a:rPr lang="en-US" altLang="ko-KR" sz="1200" kern="1200" baseline="-25000" dirty="0" smtClean="0">
                          <a:solidFill>
                            <a:schemeClr val="dk1"/>
                          </a:solidFill>
                          <a:effectLst/>
                          <a:latin typeface="Calibri" pitchFamily="34" charset="0"/>
                          <a:ea typeface="+mn-ea"/>
                          <a:cs typeface="+mn-cs"/>
                        </a:rPr>
                        <a:t>BFD</a:t>
                      </a:r>
                      <a:r>
                        <a:rPr lang="en-US" altLang="ko-KR" sz="1200" kern="1200" dirty="0" smtClean="0">
                          <a:solidFill>
                            <a:schemeClr val="dk1"/>
                          </a:solidFill>
                          <a:effectLst/>
                          <a:latin typeface="Calibri" pitchFamily="34" charset="0"/>
                          <a:ea typeface="+mn-ea"/>
                          <a:cs typeface="+mn-cs"/>
                        </a:rPr>
                        <a:t> *P*N] * T</a:t>
                      </a:r>
                      <a:r>
                        <a:rPr lang="en-US" altLang="ko-KR" sz="1200" kern="1200" baseline="-25000" dirty="0" smtClean="0">
                          <a:solidFill>
                            <a:schemeClr val="dk1"/>
                          </a:solidFill>
                          <a:effectLst/>
                          <a:latin typeface="Calibri" pitchFamily="34" charset="0"/>
                          <a:ea typeface="+mn-ea"/>
                          <a:cs typeface="+mn-cs"/>
                        </a:rPr>
                        <a:t>DRX, </a:t>
                      </a:r>
                      <a:endParaRPr lang="ko-KR" altLang="ko-KR" sz="1200" kern="1200" dirty="0" smtClean="0">
                        <a:solidFill>
                          <a:schemeClr val="dk1"/>
                        </a:solidFill>
                        <a:effectLst/>
                        <a:latin typeface="Calibri" pitchFamily="34" charset="0"/>
                        <a:ea typeface="+mn-ea"/>
                        <a:cs typeface="+mn-cs"/>
                      </a:endParaRPr>
                    </a:p>
                    <a:p>
                      <a:r>
                        <a:rPr lang="en-US" altLang="ko-KR" sz="1200" kern="1200" dirty="0" smtClean="0">
                          <a:solidFill>
                            <a:schemeClr val="dk1"/>
                          </a:solidFill>
                          <a:effectLst/>
                          <a:latin typeface="Calibri" pitchFamily="34" charset="0"/>
                          <a:ea typeface="+mn-ea"/>
                          <a:cs typeface="+mn-cs"/>
                        </a:rPr>
                        <a:t>M</a:t>
                      </a:r>
                      <a:r>
                        <a:rPr lang="en-US" altLang="ko-KR" sz="1200" kern="1200" baseline="-25000" dirty="0" smtClean="0">
                          <a:solidFill>
                            <a:schemeClr val="dk1"/>
                          </a:solidFill>
                          <a:effectLst/>
                          <a:latin typeface="Calibri" pitchFamily="34" charset="0"/>
                          <a:ea typeface="+mn-ea"/>
                          <a:cs typeface="+mn-cs"/>
                        </a:rPr>
                        <a:t>BFD</a:t>
                      </a:r>
                      <a:r>
                        <a:rPr lang="en-US" altLang="ko-KR" sz="1200" kern="1200" dirty="0" smtClean="0">
                          <a:solidFill>
                            <a:schemeClr val="dk1"/>
                          </a:solidFill>
                          <a:effectLst/>
                          <a:latin typeface="Calibri" pitchFamily="34" charset="0"/>
                          <a:ea typeface="+mn-ea"/>
                          <a:cs typeface="+mn-cs"/>
                        </a:rPr>
                        <a:t> = 10</a:t>
                      </a:r>
                    </a:p>
                    <a:p>
                      <a:r>
                        <a:rPr lang="en-US" altLang="ko-KR" sz="1000" i="1" kern="1200" dirty="0" smtClean="0">
                          <a:solidFill>
                            <a:schemeClr val="accent2">
                              <a:lumMod val="75000"/>
                            </a:schemeClr>
                          </a:solidFill>
                          <a:effectLst/>
                          <a:latin typeface="Calibri" pitchFamily="34" charset="0"/>
                          <a:ea typeface="+mn-ea"/>
                          <a:cs typeface="+mn-cs"/>
                        </a:rPr>
                        <a:t>L1 evaluation whether all resource in set q0 is worse than </a:t>
                      </a:r>
                      <a:r>
                        <a:rPr lang="en-US" altLang="ko-KR" sz="1000" i="1" kern="1200" dirty="0" err="1" smtClean="0">
                          <a:solidFill>
                            <a:schemeClr val="accent2">
                              <a:lumMod val="75000"/>
                            </a:schemeClr>
                          </a:solidFill>
                          <a:effectLst/>
                          <a:latin typeface="Calibri" pitchFamily="34" charset="0"/>
                          <a:ea typeface="+mn-ea"/>
                          <a:cs typeface="+mn-cs"/>
                        </a:rPr>
                        <a:t>Qout_LR_CIS</a:t>
                      </a:r>
                      <a:r>
                        <a:rPr lang="en-US" altLang="ko-KR" sz="1000" i="1" kern="1200" dirty="0" smtClean="0">
                          <a:solidFill>
                            <a:schemeClr val="accent2">
                              <a:lumMod val="75000"/>
                            </a:schemeClr>
                          </a:solidFill>
                          <a:effectLst/>
                          <a:latin typeface="Calibri" pitchFamily="34" charset="0"/>
                          <a:ea typeface="+mn-ea"/>
                          <a:cs typeface="+mn-cs"/>
                        </a:rPr>
                        <a:t>-RS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Evaluate_BFD_CSI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extLst>
                  <a:ext uri="{0D108BD9-81ED-4DB2-BD59-A6C34878D82A}">
                    <a16:rowId xmlns:a16="http://schemas.microsoft.com/office/drawing/2014/main" val="10001"/>
                  </a:ext>
                </a:extLst>
              </a:tr>
              <a:tr h="370840">
                <a:tc>
                  <a:txBody>
                    <a:bodyPr/>
                    <a:lstStyle/>
                    <a:p>
                      <a:pPr latinLnBrk="1"/>
                      <a:r>
                        <a:rPr lang="en-US" altLang="ko-KR" sz="1200" b="1" dirty="0" smtClean="0">
                          <a:latin typeface="Calibri" pitchFamily="34" charset="0"/>
                        </a:rPr>
                        <a:t>Phas</a:t>
                      </a:r>
                      <a:r>
                        <a:rPr lang="en-US" altLang="ko-KR" sz="1200" b="1" baseline="0" dirty="0" smtClean="0">
                          <a:latin typeface="Calibri" pitchFamily="34" charset="0"/>
                        </a:rPr>
                        <a:t>e 2</a:t>
                      </a:r>
                      <a:r>
                        <a:rPr lang="en-US" altLang="ko-KR" sz="1200" baseline="0" dirty="0" smtClean="0">
                          <a:latin typeface="Calibri" pitchFamily="34" charset="0"/>
                        </a:rPr>
                        <a:t>: Conforming the problem</a:t>
                      </a:r>
                    </a:p>
                    <a:p>
                      <a:pPr latinLnBrk="1"/>
                      <a:r>
                        <a:rPr lang="en-US" altLang="ko-KR" sz="1200" baseline="0" dirty="0" smtClean="0">
                          <a:solidFill>
                            <a:srgbClr val="FF0000"/>
                          </a:solidFill>
                          <a:latin typeface="Calibri" pitchFamily="34" charset="0"/>
                        </a:rPr>
                        <a:t>RLM, BFD:  ≈ 10* DRX cycle</a:t>
                      </a:r>
                      <a:endParaRPr lang="ko-KR" altLang="en-US" sz="1200" dirty="0">
                        <a:solidFill>
                          <a:srgbClr val="FF0000"/>
                        </a:solidFill>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N310 * T</a:t>
                      </a:r>
                      <a:r>
                        <a:rPr lang="en-US" altLang="ko-KR" sz="1200" kern="1200" baseline="-25000" dirty="0" smtClean="0">
                          <a:solidFill>
                            <a:schemeClr val="dk1"/>
                          </a:solidFill>
                          <a:effectLst/>
                          <a:latin typeface="Calibri" pitchFamily="34" charset="0"/>
                          <a:ea typeface="+mn-ea"/>
                          <a:cs typeface="+mn-cs"/>
                        </a:rPr>
                        <a:t>DRX; </a:t>
                      </a:r>
                      <a:r>
                        <a:rPr lang="en-US" altLang="ko-KR" sz="1200" kern="1200" dirty="0" smtClean="0">
                          <a:solidFill>
                            <a:schemeClr val="dk1"/>
                          </a:solidFill>
                          <a:effectLst/>
                          <a:latin typeface="Calibri" pitchFamily="34" charset="0"/>
                          <a:ea typeface="+mn-ea"/>
                          <a:cs typeface="+mn-cs"/>
                        </a:rPr>
                        <a:t>N310  =[n1 ~ n20]</a:t>
                      </a:r>
                      <a:r>
                        <a:rPr lang="en-US" altLang="ko-KR" sz="1800" kern="1200" dirty="0" smtClean="0">
                          <a:solidFill>
                            <a:schemeClr val="dk1"/>
                          </a:solidFill>
                          <a:effectLst/>
                          <a:latin typeface="Calibri" pitchFamily="34" charset="0"/>
                          <a:ea typeface="+mn-ea"/>
                          <a:cs typeface="+mn-cs"/>
                        </a:rPr>
                        <a:t> </a:t>
                      </a:r>
                    </a:p>
                    <a:p>
                      <a:pPr latinLnBrk="1"/>
                      <a:r>
                        <a:rPr lang="en-US" altLang="ko-KR" sz="1000" i="1" kern="1200" dirty="0" smtClean="0">
                          <a:solidFill>
                            <a:schemeClr val="accent2">
                              <a:lumMod val="75000"/>
                            </a:schemeClr>
                          </a:solidFill>
                          <a:effectLst/>
                          <a:latin typeface="Calibri" pitchFamily="34" charset="0"/>
                          <a:ea typeface="+mn-ea"/>
                          <a:cs typeface="+mn-cs"/>
                        </a:rPr>
                        <a:t>L1 indicates N310 times out of sync indication to L3;</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n * T</a:t>
                      </a:r>
                      <a:r>
                        <a:rPr lang="en-US" altLang="ko-KR" sz="1200" kern="1200" baseline="-25000" dirty="0" smtClean="0">
                          <a:solidFill>
                            <a:schemeClr val="dk1"/>
                          </a:solidFill>
                          <a:effectLst/>
                          <a:latin typeface="Calibri" pitchFamily="34" charset="0"/>
                          <a:ea typeface="+mn-ea"/>
                          <a:cs typeface="+mn-cs"/>
                        </a:rPr>
                        <a:t>DRX, </a:t>
                      </a:r>
                      <a:r>
                        <a:rPr lang="en-US" altLang="ko-KR" sz="1200" kern="1200" dirty="0" smtClean="0">
                          <a:solidFill>
                            <a:schemeClr val="dk1"/>
                          </a:solidFill>
                          <a:effectLst/>
                          <a:latin typeface="Calibri" pitchFamily="34" charset="0"/>
                          <a:ea typeface="+mn-ea"/>
                          <a:cs typeface="+mn-cs"/>
                        </a:rPr>
                        <a:t>n =[n1 ~ n10]</a:t>
                      </a:r>
                    </a:p>
                    <a:p>
                      <a:pPr latinLnBrk="1"/>
                      <a:r>
                        <a:rPr lang="en-US" altLang="ko-KR" sz="1000" i="1" kern="1200" dirty="0" smtClean="0">
                          <a:solidFill>
                            <a:schemeClr val="accent2">
                              <a:lumMod val="75000"/>
                            </a:schemeClr>
                          </a:solidFill>
                          <a:effectLst/>
                          <a:latin typeface="Calibri" pitchFamily="34" charset="0"/>
                          <a:ea typeface="+mn-ea"/>
                          <a:cs typeface="+mn-cs"/>
                        </a:rPr>
                        <a:t>L1 indicates </a:t>
                      </a:r>
                      <a:r>
                        <a:rPr lang="en-US" altLang="ko-KR" sz="1000" i="1" kern="1200" dirty="0" err="1" smtClean="0">
                          <a:solidFill>
                            <a:schemeClr val="accent2">
                              <a:lumMod val="75000"/>
                            </a:schemeClr>
                          </a:solidFill>
                          <a:effectLst/>
                          <a:latin typeface="Calibri" pitchFamily="34" charset="0"/>
                          <a:ea typeface="+mn-ea"/>
                          <a:cs typeface="+mn-cs"/>
                        </a:rPr>
                        <a:t>beamFailureInstanceMaxCount</a:t>
                      </a:r>
                      <a:r>
                        <a:rPr lang="en-US" altLang="ko-KR" sz="1000" i="1" kern="1200" dirty="0" smtClean="0">
                          <a:solidFill>
                            <a:schemeClr val="accent2">
                              <a:lumMod val="75000"/>
                            </a:schemeClr>
                          </a:solidFill>
                          <a:effectLst/>
                          <a:latin typeface="Calibri" pitchFamily="34" charset="0"/>
                          <a:ea typeface="+mn-ea"/>
                          <a:cs typeface="+mn-cs"/>
                        </a:rPr>
                        <a:t> times </a:t>
                      </a:r>
                      <a:r>
                        <a:rPr lang="en-US" altLang="ko-KR" sz="1000" i="1" kern="1200" dirty="0" err="1" smtClean="0">
                          <a:solidFill>
                            <a:schemeClr val="accent2">
                              <a:lumMod val="75000"/>
                            </a:schemeClr>
                          </a:solidFill>
                          <a:effectLst/>
                          <a:latin typeface="Calibri" pitchFamily="34" charset="0"/>
                          <a:ea typeface="+mn-ea"/>
                          <a:cs typeface="+mn-cs"/>
                        </a:rPr>
                        <a:t>beamfailureindication</a:t>
                      </a:r>
                      <a:r>
                        <a:rPr lang="en-US" altLang="ko-KR" sz="1000" i="1" kern="1200" dirty="0" smtClean="0">
                          <a:solidFill>
                            <a:schemeClr val="accent2">
                              <a:lumMod val="75000"/>
                            </a:schemeClr>
                          </a:solidFill>
                          <a:effectLst/>
                          <a:latin typeface="Calibri" pitchFamily="34" charset="0"/>
                          <a:ea typeface="+mn-ea"/>
                          <a:cs typeface="+mn-cs"/>
                        </a:rPr>
                        <a:t> to L2;</a:t>
                      </a:r>
                      <a:endParaRPr lang="ko-KR" altLang="en-US" sz="1000" i="1" dirty="0">
                        <a:solidFill>
                          <a:schemeClr val="accent2">
                            <a:lumMod val="75000"/>
                          </a:schemeClr>
                        </a:solidFill>
                        <a:latin typeface="Calibri" pitchFamily="34" charset="0"/>
                      </a:endParaRPr>
                    </a:p>
                  </a:txBody>
                  <a:tcPr/>
                </a:tc>
                <a:extLst>
                  <a:ext uri="{0D108BD9-81ED-4DB2-BD59-A6C34878D82A}">
                    <a16:rowId xmlns:a16="http://schemas.microsoft.com/office/drawing/2014/main" val="10002"/>
                  </a:ext>
                </a:extLst>
              </a:tr>
              <a:tr h="370840">
                <a:tc>
                  <a:txBody>
                    <a:bodyPr/>
                    <a:lstStyle/>
                    <a:p>
                      <a:pPr latinLnBrk="1"/>
                      <a:r>
                        <a:rPr lang="en-US" altLang="ko-KR" sz="1200" b="1" dirty="0" smtClean="0">
                          <a:latin typeface="Calibri" pitchFamily="34" charset="0"/>
                        </a:rPr>
                        <a:t>Phase 3</a:t>
                      </a:r>
                      <a:r>
                        <a:rPr lang="en-US" altLang="ko-KR" sz="1200" dirty="0" smtClean="0">
                          <a:latin typeface="Calibri" pitchFamily="34" charset="0"/>
                        </a:rPr>
                        <a:t>:</a:t>
                      </a:r>
                      <a:r>
                        <a:rPr lang="en-US" altLang="ko-KR" sz="1200" baseline="0" dirty="0" smtClean="0">
                          <a:latin typeface="Calibri" pitchFamily="34" charset="0"/>
                        </a:rPr>
                        <a:t> Preparing the recovery</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T310 = [ms0 ~ ms6000]</a:t>
                      </a:r>
                    </a:p>
                    <a:p>
                      <a:pPr latinLnBrk="1"/>
                      <a:r>
                        <a:rPr lang="en-US" altLang="ko-KR" sz="1000" i="1" kern="1200" dirty="0" smtClean="0">
                          <a:solidFill>
                            <a:schemeClr val="accent2">
                              <a:lumMod val="75000"/>
                            </a:schemeClr>
                          </a:solidFill>
                          <a:effectLst/>
                          <a:latin typeface="Calibri" pitchFamily="34" charset="0"/>
                          <a:ea typeface="+mn-ea"/>
                          <a:cs typeface="+mn-cs"/>
                        </a:rPr>
                        <a:t>L3 starts T310. When T310 expires, RLF is triggered. When 310 runs, L1 still measure RLM-RS resource</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Evaluate_BFD_CSI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ceil(M</a:t>
                      </a:r>
                      <a:r>
                        <a:rPr lang="en-US" altLang="ko-KR" sz="1200" kern="1200" baseline="-25000" dirty="0" smtClean="0">
                          <a:solidFill>
                            <a:schemeClr val="dk1"/>
                          </a:solidFill>
                          <a:effectLst/>
                          <a:latin typeface="Calibri" pitchFamily="34" charset="0"/>
                          <a:ea typeface="+mn-ea"/>
                          <a:cs typeface="+mn-cs"/>
                        </a:rPr>
                        <a:t>CBD</a:t>
                      </a:r>
                      <a:r>
                        <a:rPr lang="en-US" altLang="ko-KR" sz="1200" kern="1200" dirty="0" smtClean="0">
                          <a:solidFill>
                            <a:schemeClr val="dk1"/>
                          </a:solidFill>
                          <a:effectLst/>
                          <a:latin typeface="Calibri" pitchFamily="34" charset="0"/>
                          <a:ea typeface="+mn-ea"/>
                          <a:cs typeface="+mn-cs"/>
                        </a:rPr>
                        <a:t> *P*N) *T</a:t>
                      </a:r>
                      <a:r>
                        <a:rPr lang="en-US" altLang="ko-KR" sz="1200" kern="1200" baseline="-25000" dirty="0" smtClean="0">
                          <a:solidFill>
                            <a:schemeClr val="dk1"/>
                          </a:solidFill>
                          <a:effectLst/>
                          <a:latin typeface="Calibri" pitchFamily="34" charset="0"/>
                          <a:ea typeface="+mn-ea"/>
                          <a:cs typeface="+mn-cs"/>
                        </a:rPr>
                        <a:t>DRX, </a:t>
                      </a:r>
                      <a:endParaRPr lang="ko-KR" altLang="ko-KR" sz="1200" kern="1200" dirty="0" smtClean="0">
                        <a:solidFill>
                          <a:schemeClr val="dk1"/>
                        </a:solidFill>
                        <a:effectLst/>
                        <a:latin typeface="Calibri" pitchFamily="34" charset="0"/>
                        <a:ea typeface="+mn-ea"/>
                        <a:cs typeface="+mn-cs"/>
                      </a:endParaRPr>
                    </a:p>
                    <a:p>
                      <a:r>
                        <a:rPr lang="en-US" altLang="ko-KR" sz="1200" kern="1200" dirty="0" smtClean="0">
                          <a:solidFill>
                            <a:schemeClr val="dk1"/>
                          </a:solidFill>
                          <a:effectLst/>
                          <a:latin typeface="Calibri" pitchFamily="34" charset="0"/>
                          <a:ea typeface="+mn-ea"/>
                          <a:cs typeface="+mn-cs"/>
                        </a:rPr>
                        <a:t>M</a:t>
                      </a:r>
                      <a:r>
                        <a:rPr lang="en-US" altLang="ko-KR" sz="1200" kern="1200" baseline="-25000" dirty="0" smtClean="0">
                          <a:solidFill>
                            <a:schemeClr val="dk1"/>
                          </a:solidFill>
                          <a:effectLst/>
                          <a:latin typeface="Calibri" pitchFamily="34" charset="0"/>
                          <a:ea typeface="+mn-ea"/>
                          <a:cs typeface="+mn-cs"/>
                        </a:rPr>
                        <a:t>CBD</a:t>
                      </a:r>
                      <a:r>
                        <a:rPr lang="en-US" altLang="ko-KR" sz="1200" kern="1200" dirty="0" smtClean="0">
                          <a:solidFill>
                            <a:schemeClr val="dk1"/>
                          </a:solidFill>
                          <a:effectLst/>
                          <a:latin typeface="Calibri" pitchFamily="34" charset="0"/>
                          <a:ea typeface="+mn-ea"/>
                          <a:cs typeface="+mn-cs"/>
                        </a:rPr>
                        <a:t> = 3</a:t>
                      </a:r>
                    </a:p>
                    <a:p>
                      <a:r>
                        <a:rPr lang="en-US" altLang="ko-KR" sz="1000" i="1" kern="1200" dirty="0" smtClean="0">
                          <a:solidFill>
                            <a:schemeClr val="accent2">
                              <a:lumMod val="75000"/>
                            </a:schemeClr>
                          </a:solidFill>
                          <a:effectLst/>
                          <a:latin typeface="Calibri" pitchFamily="34" charset="0"/>
                          <a:ea typeface="+mn-ea"/>
                          <a:cs typeface="+mn-cs"/>
                        </a:rPr>
                        <a:t>L1 evaluates whether set q1 is usable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Evaluate_CBD_CSI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extLst>
                  <a:ext uri="{0D108BD9-81ED-4DB2-BD59-A6C34878D82A}">
                    <a16:rowId xmlns:a16="http://schemas.microsoft.com/office/drawing/2014/main" val="10003"/>
                  </a:ext>
                </a:extLst>
              </a:tr>
              <a:tr h="370840">
                <a:tc>
                  <a:txBody>
                    <a:bodyPr/>
                    <a:lstStyle/>
                    <a:p>
                      <a:pPr latinLnBrk="1"/>
                      <a:r>
                        <a:rPr lang="en-US" altLang="ko-KR" sz="1200" b="1" dirty="0" smtClean="0">
                          <a:latin typeface="Calibri" pitchFamily="34" charset="0"/>
                        </a:rPr>
                        <a:t>Phase 4</a:t>
                      </a:r>
                      <a:r>
                        <a:rPr lang="en-US" altLang="ko-KR" sz="1200" dirty="0" smtClean="0">
                          <a:latin typeface="Calibri" pitchFamily="34" charset="0"/>
                        </a:rPr>
                        <a:t>: Executing the recovery</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RRC connection reestablishment is triggered</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Random Access (either contention free or contention based) for beam recovery is triggered</a:t>
                      </a:r>
                      <a:endParaRPr lang="ko-KR" altLang="en-US" sz="1200" dirty="0">
                        <a:latin typeface="Calibri"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64930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random access in FR2 cells</a:t>
            </a:r>
            <a:endParaRPr lang="ko-KR" altLang="en-US" dirty="0"/>
          </a:p>
        </p:txBody>
      </p:sp>
      <p:sp>
        <p:nvSpPr>
          <p:cNvPr id="3" name="내용 개체 틀 2"/>
          <p:cNvSpPr>
            <a:spLocks noGrp="1"/>
          </p:cNvSpPr>
          <p:nvPr>
            <p:ph idx="1"/>
          </p:nvPr>
        </p:nvSpPr>
        <p:spPr/>
        <p:txBody>
          <a:bodyPr/>
          <a:lstStyle/>
          <a:p>
            <a:r>
              <a:rPr lang="en-US" altLang="ko-KR" dirty="0" smtClean="0"/>
              <a:t>Problem to be addressed</a:t>
            </a:r>
          </a:p>
          <a:p>
            <a:pPr lvl="1"/>
            <a:r>
              <a:rPr lang="en-US" altLang="ko-KR" dirty="0" smtClean="0"/>
              <a:t>Random access is designed with single preamble single RAR principle</a:t>
            </a:r>
          </a:p>
          <a:p>
            <a:pPr lvl="1"/>
            <a:r>
              <a:rPr lang="en-US" altLang="ko-KR" dirty="0" smtClean="0"/>
              <a:t>In a system without beam correspondence, UE needs to perform preamble transmission/RAR monitoring multiple times until beam is synchronized</a:t>
            </a:r>
          </a:p>
          <a:p>
            <a:pPr lvl="1"/>
            <a:endParaRPr lang="en-US" altLang="ko-KR" dirty="0"/>
          </a:p>
          <a:p>
            <a:pPr lvl="1"/>
            <a:endParaRPr lang="en-US" altLang="ko-KR" dirty="0" smtClean="0"/>
          </a:p>
          <a:p>
            <a:pPr lvl="1"/>
            <a:endParaRPr lang="en-US" altLang="ko-KR" dirty="0"/>
          </a:p>
          <a:p>
            <a:r>
              <a:rPr lang="en-US" altLang="ko-KR" dirty="0"/>
              <a:t>Possible way to address the problem (not exhaustive)</a:t>
            </a:r>
            <a:endParaRPr lang="en-US" altLang="ko-KR" dirty="0" smtClean="0"/>
          </a:p>
          <a:p>
            <a:pPr lvl="1"/>
            <a:r>
              <a:rPr lang="en-US" altLang="ko-KR" dirty="0" smtClean="0"/>
              <a:t>Multiple preambles are transmitted together within a short time duration.</a:t>
            </a:r>
          </a:p>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6</a:t>
            </a:fld>
            <a:endParaRPr lang="ko-KR" altLang="en-US"/>
          </a:p>
        </p:txBody>
      </p:sp>
      <p:cxnSp>
        <p:nvCxnSpPr>
          <p:cNvPr id="6" name="직선 화살표 연결선 5"/>
          <p:cNvCxnSpPr/>
          <p:nvPr/>
        </p:nvCxnSpPr>
        <p:spPr>
          <a:xfrm>
            <a:off x="1310054" y="2881327"/>
            <a:ext cx="6082814"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직사각형 6"/>
          <p:cNvSpPr/>
          <p:nvPr/>
        </p:nvSpPr>
        <p:spPr>
          <a:xfrm>
            <a:off x="1925496" y="2611327"/>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9" name="직선 화살표 연결선 8"/>
          <p:cNvCxnSpPr/>
          <p:nvPr/>
        </p:nvCxnSpPr>
        <p:spPr>
          <a:xfrm rot="19800000" flipV="1">
            <a:off x="1758446" y="2634587"/>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11" name="직선 화살표 연결선 10"/>
          <p:cNvCxnSpPr/>
          <p:nvPr/>
        </p:nvCxnSpPr>
        <p:spPr>
          <a:xfrm flipV="1">
            <a:off x="4724334" y="2619934"/>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12" name="직사각형 11"/>
          <p:cNvSpPr/>
          <p:nvPr/>
        </p:nvSpPr>
        <p:spPr>
          <a:xfrm>
            <a:off x="6362627" y="2628726"/>
            <a:ext cx="618402" cy="2461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ko-KR" sz="800" dirty="0" smtClean="0"/>
              <a:t>RAR reception</a:t>
            </a:r>
            <a:endParaRPr lang="ko-KR" altLang="en-US" sz="800" dirty="0"/>
          </a:p>
        </p:txBody>
      </p:sp>
      <p:cxnSp>
        <p:nvCxnSpPr>
          <p:cNvPr id="13" name="직선 화살표 연결선 12"/>
          <p:cNvCxnSpPr/>
          <p:nvPr/>
        </p:nvCxnSpPr>
        <p:spPr>
          <a:xfrm rot="900000" flipV="1">
            <a:off x="6216281" y="2607206"/>
            <a:ext cx="0" cy="27000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14" name="직사각형 13"/>
          <p:cNvSpPr/>
          <p:nvPr/>
        </p:nvSpPr>
        <p:spPr>
          <a:xfrm>
            <a:off x="4873812" y="2616501"/>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15" name="직선 화살표 연결선 14"/>
          <p:cNvCxnSpPr/>
          <p:nvPr/>
        </p:nvCxnSpPr>
        <p:spPr>
          <a:xfrm flipV="1">
            <a:off x="2010452" y="4800795"/>
            <a:ext cx="5400000"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7" name="직선 화살표 연결선 16"/>
          <p:cNvCxnSpPr/>
          <p:nvPr/>
        </p:nvCxnSpPr>
        <p:spPr>
          <a:xfrm rot="20700000" flipV="1">
            <a:off x="3985818" y="4545448"/>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18" name="직선 화살표 연결선 17"/>
          <p:cNvCxnSpPr/>
          <p:nvPr/>
        </p:nvCxnSpPr>
        <p:spPr>
          <a:xfrm flipV="1">
            <a:off x="4111796" y="4530795"/>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19" name="직사각형 18"/>
          <p:cNvSpPr/>
          <p:nvPr/>
        </p:nvSpPr>
        <p:spPr>
          <a:xfrm>
            <a:off x="4515547" y="4549836"/>
            <a:ext cx="618402" cy="2461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ko-KR" sz="800" dirty="0" smtClean="0"/>
              <a:t>RAR reception</a:t>
            </a:r>
            <a:endParaRPr lang="ko-KR" altLang="en-US" sz="800" dirty="0"/>
          </a:p>
        </p:txBody>
      </p:sp>
      <p:cxnSp>
        <p:nvCxnSpPr>
          <p:cNvPr id="20" name="직선 화살표 연결선 19"/>
          <p:cNvCxnSpPr/>
          <p:nvPr/>
        </p:nvCxnSpPr>
        <p:spPr>
          <a:xfrm rot="900000" flipV="1">
            <a:off x="4244051" y="4536470"/>
            <a:ext cx="0" cy="27000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5641658" y="2373713"/>
            <a:ext cx="1441938" cy="246221"/>
          </a:xfrm>
          <a:prstGeom prst="rect">
            <a:avLst/>
          </a:prstGeom>
          <a:noFill/>
        </p:spPr>
        <p:txBody>
          <a:bodyPr wrap="square" rtlCol="0">
            <a:spAutoFit/>
          </a:bodyPr>
          <a:lstStyle/>
          <a:p>
            <a:pPr algn="ctr"/>
            <a:r>
              <a:rPr lang="en-US" altLang="ko-KR" sz="1000" i="1" dirty="0" smtClean="0"/>
              <a:t>detected by GNB</a:t>
            </a:r>
            <a:endParaRPr lang="ko-KR" altLang="en-US" sz="1000" i="1" dirty="0"/>
          </a:p>
        </p:txBody>
      </p:sp>
      <p:sp>
        <p:nvSpPr>
          <p:cNvPr id="23" name="TextBox 22"/>
          <p:cNvSpPr txBox="1"/>
          <p:nvPr/>
        </p:nvSpPr>
        <p:spPr>
          <a:xfrm>
            <a:off x="3950877" y="4278502"/>
            <a:ext cx="1441938" cy="246221"/>
          </a:xfrm>
          <a:prstGeom prst="rect">
            <a:avLst/>
          </a:prstGeom>
          <a:noFill/>
        </p:spPr>
        <p:txBody>
          <a:bodyPr wrap="square" rtlCol="0">
            <a:spAutoFit/>
          </a:bodyPr>
          <a:lstStyle/>
          <a:p>
            <a:pPr algn="ctr"/>
            <a:r>
              <a:rPr lang="en-US" altLang="ko-KR" sz="1000" i="1" dirty="0" smtClean="0"/>
              <a:t>detected by GNB</a:t>
            </a:r>
            <a:endParaRPr lang="ko-KR" altLang="en-US" sz="1000" i="1" dirty="0"/>
          </a:p>
        </p:txBody>
      </p:sp>
      <p:cxnSp>
        <p:nvCxnSpPr>
          <p:cNvPr id="24" name="직선 화살표 연결선 23"/>
          <p:cNvCxnSpPr/>
          <p:nvPr/>
        </p:nvCxnSpPr>
        <p:spPr>
          <a:xfrm rot="19800000" flipV="1">
            <a:off x="3856874" y="4548384"/>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25" name="직선 화살표 연결선 24"/>
          <p:cNvCxnSpPr/>
          <p:nvPr/>
        </p:nvCxnSpPr>
        <p:spPr>
          <a:xfrm rot="1800000" flipV="1">
            <a:off x="4352116" y="4560107"/>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26" name="직사각형 25"/>
          <p:cNvSpPr/>
          <p:nvPr/>
        </p:nvSpPr>
        <p:spPr>
          <a:xfrm>
            <a:off x="3304919" y="2594196"/>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27" name="직선 화살표 연결선 26"/>
          <p:cNvCxnSpPr/>
          <p:nvPr/>
        </p:nvCxnSpPr>
        <p:spPr>
          <a:xfrm rot="20700000" flipV="1">
            <a:off x="3173037" y="2617456"/>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54672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configured grant in FR2 serving cells</a:t>
            </a:r>
            <a:endParaRPr lang="ko-KR" altLang="en-US" dirty="0"/>
          </a:p>
        </p:txBody>
      </p:sp>
      <p:sp>
        <p:nvSpPr>
          <p:cNvPr id="3" name="내용 개체 틀 2"/>
          <p:cNvSpPr>
            <a:spLocks noGrp="1"/>
          </p:cNvSpPr>
          <p:nvPr>
            <p:ph idx="1"/>
          </p:nvPr>
        </p:nvSpPr>
        <p:spPr/>
        <p:txBody>
          <a:bodyPr/>
          <a:lstStyle/>
          <a:p>
            <a:r>
              <a:rPr lang="en-US" altLang="ko-KR" dirty="0"/>
              <a:t>Problem to be addressed</a:t>
            </a:r>
          </a:p>
          <a:p>
            <a:pPr lvl="1"/>
            <a:r>
              <a:rPr lang="en-US" altLang="ko-KR" dirty="0" smtClean="0"/>
              <a:t>Configured grant is configured per BWP. For type 1CG, RRC procedure is used to allocate/update/release the resource.</a:t>
            </a:r>
          </a:p>
          <a:p>
            <a:pPr lvl="1"/>
            <a:r>
              <a:rPr lang="en-US" altLang="ko-KR" dirty="0" smtClean="0"/>
              <a:t>The beam direction could change in a BWP. If a UE is configured with CG, and the RX beam of gNB needs to be changed, the resource may not be utilized for the new beam. Then, gNB has to explicitly update the resource by RRC, which may result performance degradation.</a:t>
            </a:r>
          </a:p>
          <a:p>
            <a:pPr lvl="1"/>
            <a:endParaRPr lang="en-US" altLang="ko-KR" dirty="0"/>
          </a:p>
          <a:p>
            <a:pPr marL="457200" lvl="1" indent="0">
              <a:buNone/>
            </a:pPr>
            <a:endParaRPr lang="en-US" altLang="ko-KR" dirty="0" smtClean="0"/>
          </a:p>
          <a:p>
            <a:pPr marL="457200" lvl="1" indent="0">
              <a:buNone/>
            </a:pPr>
            <a:endParaRPr lang="en-US" altLang="ko-KR" dirty="0"/>
          </a:p>
          <a:p>
            <a:pPr marL="457200" lvl="1" indent="0">
              <a:buNone/>
            </a:pPr>
            <a:endParaRPr lang="en-US" altLang="ko-KR" dirty="0" smtClean="0"/>
          </a:p>
          <a:p>
            <a:pPr marL="457200" lvl="1" indent="0">
              <a:buNone/>
            </a:pPr>
            <a:endParaRPr lang="en-US" altLang="ko-KR" dirty="0" smtClean="0"/>
          </a:p>
          <a:p>
            <a:pPr lvl="1"/>
            <a:endParaRPr lang="en-US" altLang="ko-KR" dirty="0" smtClean="0"/>
          </a:p>
          <a:p>
            <a:pPr lvl="1"/>
            <a:endParaRPr lang="en-US" altLang="ko-KR" dirty="0"/>
          </a:p>
          <a:p>
            <a:r>
              <a:rPr lang="en-US" altLang="ko-KR" dirty="0"/>
              <a:t>Possible way to address the problem (not exhaustive)</a:t>
            </a:r>
          </a:p>
          <a:p>
            <a:pPr lvl="1"/>
            <a:r>
              <a:rPr lang="en-US" altLang="ko-KR" dirty="0" smtClean="0"/>
              <a:t>Define configured grant per BWP per beam(s)</a:t>
            </a:r>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7</a:t>
            </a:fld>
            <a:endParaRPr lang="ko-KR" altLang="en-US" dirty="0"/>
          </a:p>
        </p:txBody>
      </p:sp>
      <p:grpSp>
        <p:nvGrpSpPr>
          <p:cNvPr id="22" name="Group 21"/>
          <p:cNvGrpSpPr/>
          <p:nvPr/>
        </p:nvGrpSpPr>
        <p:grpSpPr>
          <a:xfrm>
            <a:off x="2617121" y="3466366"/>
            <a:ext cx="2670514" cy="955111"/>
            <a:chOff x="3784253" y="3783649"/>
            <a:chExt cx="2670514" cy="955111"/>
          </a:xfrm>
        </p:grpSpPr>
        <p:sp>
          <p:nvSpPr>
            <p:cNvPr id="30" name="오른쪽 화살표 29"/>
            <p:cNvSpPr/>
            <p:nvPr/>
          </p:nvSpPr>
          <p:spPr>
            <a:xfrm>
              <a:off x="4824732" y="3783649"/>
              <a:ext cx="589556" cy="629897"/>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1" name="TextBox 30"/>
            <p:cNvSpPr txBox="1"/>
            <p:nvPr/>
          </p:nvSpPr>
          <p:spPr>
            <a:xfrm>
              <a:off x="3784253" y="4461761"/>
              <a:ext cx="2670514" cy="276999"/>
            </a:xfrm>
            <a:prstGeom prst="rect">
              <a:avLst/>
            </a:prstGeom>
            <a:noFill/>
          </p:spPr>
          <p:txBody>
            <a:bodyPr wrap="square" rtlCol="0">
              <a:spAutoFit/>
            </a:bodyPr>
            <a:lstStyle/>
            <a:p>
              <a:pPr algn="ctr"/>
              <a:r>
                <a:rPr lang="en-US" altLang="ko-KR" sz="1200" dirty="0" smtClean="0"/>
                <a:t>UE A moves</a:t>
              </a:r>
              <a:endParaRPr lang="ko-KR" altLang="en-US" sz="1200" dirty="0"/>
            </a:p>
          </p:txBody>
        </p:sp>
      </p:grpSp>
      <p:grpSp>
        <p:nvGrpSpPr>
          <p:cNvPr id="16" name="Group 15"/>
          <p:cNvGrpSpPr/>
          <p:nvPr/>
        </p:nvGrpSpPr>
        <p:grpSpPr>
          <a:xfrm>
            <a:off x="4926786" y="3165300"/>
            <a:ext cx="2582007" cy="1427867"/>
            <a:chOff x="1186118" y="3125609"/>
            <a:chExt cx="2582007" cy="1427867"/>
          </a:xfrm>
        </p:grpSpPr>
        <p:sp>
          <p:nvSpPr>
            <p:cNvPr id="5" name="타원 4"/>
            <p:cNvSpPr/>
            <p:nvPr/>
          </p:nvSpPr>
          <p:spPr>
            <a:xfrm>
              <a:off x="2215672" y="3393845"/>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Box 5"/>
            <p:cNvSpPr txBox="1"/>
            <p:nvPr/>
          </p:nvSpPr>
          <p:spPr>
            <a:xfrm>
              <a:off x="1964852" y="3125609"/>
              <a:ext cx="703384" cy="276999"/>
            </a:xfrm>
            <a:prstGeom prst="rect">
              <a:avLst/>
            </a:prstGeom>
            <a:noFill/>
          </p:spPr>
          <p:txBody>
            <a:bodyPr wrap="square" rtlCol="0">
              <a:spAutoFit/>
            </a:bodyPr>
            <a:lstStyle/>
            <a:p>
              <a:pPr algn="ctr"/>
              <a:r>
                <a:rPr lang="en-US" altLang="ko-KR" sz="1200" b="1" dirty="0" smtClean="0"/>
                <a:t>gNB</a:t>
              </a:r>
              <a:endParaRPr lang="ko-KR" altLang="en-US" sz="1200" b="1" dirty="0"/>
            </a:p>
          </p:txBody>
        </p:sp>
        <p:sp>
          <p:nvSpPr>
            <p:cNvPr id="7" name="타원 6"/>
            <p:cNvSpPr/>
            <p:nvPr/>
          </p:nvSpPr>
          <p:spPr>
            <a:xfrm>
              <a:off x="3300057" y="4073785"/>
              <a:ext cx="180000" cy="180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a:p>
          </p:txBody>
        </p:sp>
        <p:sp>
          <p:nvSpPr>
            <p:cNvPr id="8" name="TextBox 7"/>
            <p:cNvSpPr txBox="1"/>
            <p:nvPr/>
          </p:nvSpPr>
          <p:spPr>
            <a:xfrm>
              <a:off x="3064741" y="4262577"/>
              <a:ext cx="703384" cy="276999"/>
            </a:xfrm>
            <a:prstGeom prst="rect">
              <a:avLst/>
            </a:prstGeom>
            <a:noFill/>
          </p:spPr>
          <p:txBody>
            <a:bodyPr wrap="square" rtlCol="0">
              <a:spAutoFit/>
            </a:bodyPr>
            <a:lstStyle/>
            <a:p>
              <a:pPr algn="ctr"/>
              <a:r>
                <a:rPr lang="en-US" altLang="ko-KR" sz="1200" b="1" dirty="0" smtClean="0"/>
                <a:t>UE A</a:t>
              </a:r>
              <a:endParaRPr lang="ko-KR" altLang="en-US" sz="1200" b="1" dirty="0"/>
            </a:p>
          </p:txBody>
        </p:sp>
        <p:cxnSp>
          <p:nvCxnSpPr>
            <p:cNvPr id="10" name="직선 화살표 연결선 9"/>
            <p:cNvCxnSpPr/>
            <p:nvPr/>
          </p:nvCxnSpPr>
          <p:spPr>
            <a:xfrm flipH="1" flipV="1">
              <a:off x="2395672" y="3573845"/>
              <a:ext cx="895593" cy="552692"/>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12" name="타원 11"/>
            <p:cNvSpPr/>
            <p:nvPr/>
          </p:nvSpPr>
          <p:spPr>
            <a:xfrm>
              <a:off x="1447810" y="4036537"/>
              <a:ext cx="180000" cy="180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a:p>
          </p:txBody>
        </p:sp>
        <p:sp>
          <p:nvSpPr>
            <p:cNvPr id="13" name="TextBox 12"/>
            <p:cNvSpPr txBox="1"/>
            <p:nvPr/>
          </p:nvSpPr>
          <p:spPr>
            <a:xfrm>
              <a:off x="1186118" y="4276477"/>
              <a:ext cx="703384" cy="276999"/>
            </a:xfrm>
            <a:prstGeom prst="rect">
              <a:avLst/>
            </a:prstGeom>
            <a:noFill/>
          </p:spPr>
          <p:txBody>
            <a:bodyPr wrap="square" rtlCol="0">
              <a:spAutoFit/>
            </a:bodyPr>
            <a:lstStyle/>
            <a:p>
              <a:pPr algn="ctr"/>
              <a:r>
                <a:rPr lang="en-US" altLang="ko-KR" sz="1200" b="1" dirty="0" smtClean="0"/>
                <a:t>UE B</a:t>
              </a:r>
              <a:endParaRPr lang="ko-KR" altLang="en-US" sz="1200" b="1" dirty="0"/>
            </a:p>
          </p:txBody>
        </p:sp>
        <p:cxnSp>
          <p:nvCxnSpPr>
            <p:cNvPr id="14" name="직선 화살표 연결선 13"/>
            <p:cNvCxnSpPr/>
            <p:nvPr/>
          </p:nvCxnSpPr>
          <p:spPr>
            <a:xfrm flipV="1">
              <a:off x="1638917" y="3573845"/>
              <a:ext cx="576755" cy="462693"/>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9" name="Isosceles Triangle 8"/>
            <p:cNvSpPr/>
            <p:nvPr/>
          </p:nvSpPr>
          <p:spPr>
            <a:xfrm>
              <a:off x="2215672" y="3492608"/>
              <a:ext cx="180000" cy="36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1302432" y="3164805"/>
            <a:ext cx="1825862" cy="1659310"/>
            <a:chOff x="6217371" y="3044372"/>
            <a:chExt cx="1825862" cy="1659310"/>
          </a:xfrm>
        </p:grpSpPr>
        <p:sp>
          <p:nvSpPr>
            <p:cNvPr id="18" name="타원 17"/>
            <p:cNvSpPr/>
            <p:nvPr/>
          </p:nvSpPr>
          <p:spPr>
            <a:xfrm>
              <a:off x="7590669" y="331260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p:cNvSpPr txBox="1"/>
            <p:nvPr/>
          </p:nvSpPr>
          <p:spPr>
            <a:xfrm>
              <a:off x="6673404" y="3044372"/>
              <a:ext cx="1369829" cy="276999"/>
            </a:xfrm>
            <a:prstGeom prst="rect">
              <a:avLst/>
            </a:prstGeom>
            <a:noFill/>
          </p:spPr>
          <p:txBody>
            <a:bodyPr wrap="square" rtlCol="0">
              <a:spAutoFit/>
            </a:bodyPr>
            <a:lstStyle/>
            <a:p>
              <a:pPr algn="ctr"/>
              <a:r>
                <a:rPr lang="en-US" altLang="ko-KR" sz="1200" b="1" dirty="0" smtClean="0"/>
                <a:t>                  </a:t>
              </a:r>
              <a:r>
                <a:rPr lang="en-US" altLang="ko-KR" sz="1200" b="1" dirty="0" err="1" smtClean="0"/>
                <a:t>gNB</a:t>
              </a:r>
              <a:endParaRPr lang="ko-KR" altLang="en-US" sz="1200" b="1" dirty="0"/>
            </a:p>
          </p:txBody>
        </p:sp>
        <p:sp>
          <p:nvSpPr>
            <p:cNvPr id="20" name="타원 19"/>
            <p:cNvSpPr/>
            <p:nvPr/>
          </p:nvSpPr>
          <p:spPr>
            <a:xfrm>
              <a:off x="6512151" y="4426683"/>
              <a:ext cx="180000" cy="180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a:p>
          </p:txBody>
        </p:sp>
        <p:sp>
          <p:nvSpPr>
            <p:cNvPr id="21" name="TextBox 20"/>
            <p:cNvSpPr txBox="1"/>
            <p:nvPr/>
          </p:nvSpPr>
          <p:spPr>
            <a:xfrm>
              <a:off x="6636465" y="4426683"/>
              <a:ext cx="703384" cy="276999"/>
            </a:xfrm>
            <a:prstGeom prst="rect">
              <a:avLst/>
            </a:prstGeom>
            <a:noFill/>
          </p:spPr>
          <p:txBody>
            <a:bodyPr wrap="square" rtlCol="0">
              <a:spAutoFit/>
            </a:bodyPr>
            <a:lstStyle/>
            <a:p>
              <a:pPr algn="ctr"/>
              <a:r>
                <a:rPr lang="en-US" altLang="ko-KR" sz="1200" b="1" dirty="0" smtClean="0"/>
                <a:t>UE A</a:t>
              </a:r>
              <a:endParaRPr lang="ko-KR" altLang="en-US" sz="1200" b="1" dirty="0"/>
            </a:p>
          </p:txBody>
        </p:sp>
        <p:sp>
          <p:nvSpPr>
            <p:cNvPr id="24" name="타원 23"/>
            <p:cNvSpPr/>
            <p:nvPr/>
          </p:nvSpPr>
          <p:spPr>
            <a:xfrm>
              <a:off x="6822807" y="3955300"/>
              <a:ext cx="180000" cy="180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a:p>
          </p:txBody>
        </p:sp>
        <p:sp>
          <p:nvSpPr>
            <p:cNvPr id="25" name="TextBox 24"/>
            <p:cNvSpPr txBox="1"/>
            <p:nvPr/>
          </p:nvSpPr>
          <p:spPr>
            <a:xfrm>
              <a:off x="6217371" y="3918241"/>
              <a:ext cx="703384" cy="276999"/>
            </a:xfrm>
            <a:prstGeom prst="rect">
              <a:avLst/>
            </a:prstGeom>
            <a:noFill/>
          </p:spPr>
          <p:txBody>
            <a:bodyPr wrap="square" rtlCol="0">
              <a:spAutoFit/>
            </a:bodyPr>
            <a:lstStyle/>
            <a:p>
              <a:pPr algn="ctr"/>
              <a:r>
                <a:rPr lang="en-US" altLang="ko-KR" sz="1200" b="1" dirty="0" smtClean="0"/>
                <a:t>UE B</a:t>
              </a:r>
              <a:endParaRPr lang="ko-KR" altLang="en-US" sz="1200" b="1" dirty="0"/>
            </a:p>
          </p:txBody>
        </p:sp>
        <p:cxnSp>
          <p:nvCxnSpPr>
            <p:cNvPr id="26" name="직선 화살표 연결선 25"/>
            <p:cNvCxnSpPr/>
            <p:nvPr/>
          </p:nvCxnSpPr>
          <p:spPr>
            <a:xfrm flipV="1">
              <a:off x="7013914" y="3492608"/>
              <a:ext cx="576755" cy="462693"/>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cxnSp>
          <p:nvCxnSpPr>
            <p:cNvPr id="28" name="직선 화살표 연결선 27"/>
            <p:cNvCxnSpPr/>
            <p:nvPr/>
          </p:nvCxnSpPr>
          <p:spPr>
            <a:xfrm flipV="1">
              <a:off x="6673404" y="3609841"/>
              <a:ext cx="981745" cy="791235"/>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29" name="Isosceles Triangle 28"/>
            <p:cNvSpPr/>
            <p:nvPr/>
          </p:nvSpPr>
          <p:spPr>
            <a:xfrm>
              <a:off x="7590669" y="3403441"/>
              <a:ext cx="180000" cy="36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33"/>
          <p:cNvSpPr/>
          <p:nvPr/>
        </p:nvSpPr>
        <p:spPr>
          <a:xfrm>
            <a:off x="2439296" y="5159282"/>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R1</a:t>
            </a:r>
            <a:endParaRPr lang="en-US" sz="1000" dirty="0">
              <a:latin typeface="Arial" panose="020B0604020202020204" pitchFamily="34" charset="0"/>
              <a:cs typeface="Arial" panose="020B0604020202020204" pitchFamily="34" charset="0"/>
            </a:endParaRPr>
          </a:p>
        </p:txBody>
      </p:sp>
      <p:sp>
        <p:nvSpPr>
          <p:cNvPr id="35" name="Rectangle 34"/>
          <p:cNvSpPr/>
          <p:nvPr/>
        </p:nvSpPr>
        <p:spPr>
          <a:xfrm>
            <a:off x="2439296" y="4930682"/>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R2</a:t>
            </a:r>
            <a:endParaRPr lang="en-US" sz="1000" dirty="0">
              <a:latin typeface="Arial" panose="020B0604020202020204" pitchFamily="34" charset="0"/>
              <a:cs typeface="Arial" panose="020B0604020202020204" pitchFamily="34" charset="0"/>
            </a:endParaRPr>
          </a:p>
        </p:txBody>
      </p:sp>
      <p:sp>
        <p:nvSpPr>
          <p:cNvPr id="36" name="TextBox 35"/>
          <p:cNvSpPr txBox="1"/>
          <p:nvPr/>
        </p:nvSpPr>
        <p:spPr>
          <a:xfrm>
            <a:off x="3068293" y="5383726"/>
            <a:ext cx="426720" cy="246221"/>
          </a:xfrm>
          <a:prstGeom prst="rect">
            <a:avLst/>
          </a:prstGeom>
          <a:noFill/>
        </p:spPr>
        <p:txBody>
          <a:bodyPr wrap="none" rtlCol="0">
            <a:spAutoFit/>
          </a:bodyPr>
          <a:lstStyle/>
          <a:p>
            <a:r>
              <a:rPr lang="en-US" sz="1000" dirty="0" smtClean="0"/>
              <a:t>time</a:t>
            </a:r>
            <a:endParaRPr lang="en-US" sz="1000" dirty="0"/>
          </a:p>
        </p:txBody>
      </p:sp>
      <p:sp>
        <p:nvSpPr>
          <p:cNvPr id="37" name="Oval 36"/>
          <p:cNvSpPr/>
          <p:nvPr/>
        </p:nvSpPr>
        <p:spPr>
          <a:xfrm rot="19271944">
            <a:off x="1608150" y="3790816"/>
            <a:ext cx="1308503" cy="495714"/>
          </a:xfrm>
          <a:prstGeom prst="ellipse">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946218" y="4807571"/>
            <a:ext cx="482824" cy="246221"/>
          </a:xfrm>
          <a:prstGeom prst="rect">
            <a:avLst/>
          </a:prstGeom>
          <a:noFill/>
        </p:spPr>
        <p:txBody>
          <a:bodyPr wrap="none" rtlCol="0">
            <a:spAutoFit/>
          </a:bodyPr>
          <a:lstStyle/>
          <a:p>
            <a:r>
              <a:rPr lang="en-US" sz="1000" dirty="0" smtClean="0"/>
              <a:t>UE B</a:t>
            </a:r>
            <a:endParaRPr lang="en-US" sz="1000" dirty="0"/>
          </a:p>
        </p:txBody>
      </p:sp>
      <p:sp>
        <p:nvSpPr>
          <p:cNvPr id="39" name="TextBox 38"/>
          <p:cNvSpPr txBox="1"/>
          <p:nvPr/>
        </p:nvSpPr>
        <p:spPr>
          <a:xfrm>
            <a:off x="1946218" y="5053792"/>
            <a:ext cx="482824" cy="246221"/>
          </a:xfrm>
          <a:prstGeom prst="rect">
            <a:avLst/>
          </a:prstGeom>
          <a:noFill/>
        </p:spPr>
        <p:txBody>
          <a:bodyPr wrap="none" rtlCol="0">
            <a:spAutoFit/>
          </a:bodyPr>
          <a:lstStyle/>
          <a:p>
            <a:r>
              <a:rPr lang="en-US" sz="1000" dirty="0" smtClean="0"/>
              <a:t>UE A</a:t>
            </a:r>
            <a:endParaRPr lang="en-US" sz="1000" dirty="0"/>
          </a:p>
        </p:txBody>
      </p:sp>
      <p:cxnSp>
        <p:nvCxnSpPr>
          <p:cNvPr id="41" name="Straight Connector 40"/>
          <p:cNvCxnSpPr/>
          <p:nvPr/>
        </p:nvCxnSpPr>
        <p:spPr>
          <a:xfrm>
            <a:off x="2357597" y="5176902"/>
            <a:ext cx="144000" cy="10800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357597" y="4934904"/>
            <a:ext cx="144000" cy="108000"/>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2955442" y="4711905"/>
            <a:ext cx="1079142" cy="553998"/>
          </a:xfrm>
          <a:prstGeom prst="rect">
            <a:avLst/>
          </a:prstGeom>
          <a:noFill/>
        </p:spPr>
        <p:txBody>
          <a:bodyPr wrap="none" rtlCol="0">
            <a:spAutoFit/>
          </a:bodyPr>
          <a:lstStyle/>
          <a:p>
            <a:r>
              <a:rPr lang="en-US" sz="1000" dirty="0" smtClean="0"/>
              <a:t>gNB receives</a:t>
            </a:r>
            <a:br>
              <a:rPr lang="en-US" sz="1000" dirty="0" smtClean="0"/>
            </a:br>
            <a:r>
              <a:rPr lang="en-US" sz="1000" dirty="0" smtClean="0"/>
              <a:t>from UEs A &amp; B</a:t>
            </a:r>
            <a:br>
              <a:rPr lang="en-US" sz="1000" dirty="0" smtClean="0"/>
            </a:br>
            <a:r>
              <a:rPr lang="en-US" sz="1000" dirty="0" smtClean="0"/>
              <a:t>using B1</a:t>
            </a:r>
            <a:endParaRPr lang="en-US" sz="1000" dirty="0"/>
          </a:p>
        </p:txBody>
      </p:sp>
      <p:sp>
        <p:nvSpPr>
          <p:cNvPr id="48" name="TextBox 47"/>
          <p:cNvSpPr txBox="1"/>
          <p:nvPr/>
        </p:nvSpPr>
        <p:spPr>
          <a:xfrm>
            <a:off x="1436021" y="3639515"/>
            <a:ext cx="936475" cy="246221"/>
          </a:xfrm>
          <a:prstGeom prst="rect">
            <a:avLst/>
          </a:prstGeom>
          <a:noFill/>
        </p:spPr>
        <p:txBody>
          <a:bodyPr wrap="none" rtlCol="0">
            <a:spAutoFit/>
          </a:bodyPr>
          <a:lstStyle/>
          <a:p>
            <a:r>
              <a:rPr lang="en-US" sz="1000" dirty="0" smtClean="0"/>
              <a:t>Rx Beam: B1</a:t>
            </a:r>
            <a:endParaRPr lang="en-US" sz="1000" dirty="0"/>
          </a:p>
        </p:txBody>
      </p:sp>
      <p:sp>
        <p:nvSpPr>
          <p:cNvPr id="49" name="Oval 48"/>
          <p:cNvSpPr/>
          <p:nvPr/>
        </p:nvSpPr>
        <p:spPr>
          <a:xfrm rot="19271944">
            <a:off x="4846727" y="3752214"/>
            <a:ext cx="1308503" cy="495714"/>
          </a:xfrm>
          <a:prstGeom prst="ellipse">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rot="1800000">
            <a:off x="5929886" y="3631069"/>
            <a:ext cx="1308503" cy="495714"/>
          </a:xfrm>
          <a:prstGeom prst="ellipse">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4638800" y="3532299"/>
            <a:ext cx="936475" cy="246221"/>
          </a:xfrm>
          <a:prstGeom prst="rect">
            <a:avLst/>
          </a:prstGeom>
          <a:noFill/>
        </p:spPr>
        <p:txBody>
          <a:bodyPr wrap="none" rtlCol="0">
            <a:spAutoFit/>
          </a:bodyPr>
          <a:lstStyle/>
          <a:p>
            <a:r>
              <a:rPr lang="en-US" sz="1000" dirty="0" smtClean="0"/>
              <a:t>Rx Beam: B1</a:t>
            </a:r>
            <a:endParaRPr lang="en-US" sz="1000" dirty="0"/>
          </a:p>
        </p:txBody>
      </p:sp>
      <p:sp>
        <p:nvSpPr>
          <p:cNvPr id="52" name="TextBox 51"/>
          <p:cNvSpPr txBox="1"/>
          <p:nvPr/>
        </p:nvSpPr>
        <p:spPr>
          <a:xfrm>
            <a:off x="6662487" y="3503704"/>
            <a:ext cx="936475" cy="246221"/>
          </a:xfrm>
          <a:prstGeom prst="rect">
            <a:avLst/>
          </a:prstGeom>
          <a:noFill/>
        </p:spPr>
        <p:txBody>
          <a:bodyPr wrap="none" rtlCol="0">
            <a:spAutoFit/>
          </a:bodyPr>
          <a:lstStyle/>
          <a:p>
            <a:r>
              <a:rPr lang="en-US" sz="1000" dirty="0" smtClean="0"/>
              <a:t>Rx Beam: B2</a:t>
            </a:r>
            <a:endParaRPr lang="en-US" sz="1000" dirty="0"/>
          </a:p>
        </p:txBody>
      </p:sp>
      <p:sp>
        <p:nvSpPr>
          <p:cNvPr id="55" name="Rectangle 54"/>
          <p:cNvSpPr/>
          <p:nvPr/>
        </p:nvSpPr>
        <p:spPr>
          <a:xfrm>
            <a:off x="5750820" y="4947847"/>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R2</a:t>
            </a:r>
            <a:endParaRPr lang="en-US" sz="1000" dirty="0">
              <a:latin typeface="Arial" panose="020B0604020202020204" pitchFamily="34" charset="0"/>
              <a:cs typeface="Arial" panose="020B0604020202020204" pitchFamily="34" charset="0"/>
            </a:endParaRPr>
          </a:p>
        </p:txBody>
      </p:sp>
      <p:sp>
        <p:nvSpPr>
          <p:cNvPr id="56" name="TextBox 55"/>
          <p:cNvSpPr txBox="1"/>
          <p:nvPr/>
        </p:nvSpPr>
        <p:spPr>
          <a:xfrm>
            <a:off x="6379817" y="5400891"/>
            <a:ext cx="426720" cy="246221"/>
          </a:xfrm>
          <a:prstGeom prst="rect">
            <a:avLst/>
          </a:prstGeom>
          <a:noFill/>
        </p:spPr>
        <p:txBody>
          <a:bodyPr wrap="none" rtlCol="0">
            <a:spAutoFit/>
          </a:bodyPr>
          <a:lstStyle/>
          <a:p>
            <a:r>
              <a:rPr lang="en-US" sz="1000" dirty="0" smtClean="0"/>
              <a:t>time</a:t>
            </a:r>
            <a:endParaRPr lang="en-US" sz="1000" dirty="0"/>
          </a:p>
        </p:txBody>
      </p:sp>
      <p:sp>
        <p:nvSpPr>
          <p:cNvPr id="57" name="TextBox 56"/>
          <p:cNvSpPr txBox="1"/>
          <p:nvPr/>
        </p:nvSpPr>
        <p:spPr>
          <a:xfrm>
            <a:off x="5257742" y="4824736"/>
            <a:ext cx="482824" cy="246221"/>
          </a:xfrm>
          <a:prstGeom prst="rect">
            <a:avLst/>
          </a:prstGeom>
          <a:noFill/>
        </p:spPr>
        <p:txBody>
          <a:bodyPr wrap="none" rtlCol="0">
            <a:spAutoFit/>
          </a:bodyPr>
          <a:lstStyle/>
          <a:p>
            <a:r>
              <a:rPr lang="en-US" sz="1000" dirty="0" smtClean="0"/>
              <a:t>UE B</a:t>
            </a:r>
            <a:endParaRPr lang="en-US" sz="1000" dirty="0"/>
          </a:p>
        </p:txBody>
      </p:sp>
      <p:cxnSp>
        <p:nvCxnSpPr>
          <p:cNvPr id="60" name="Straight Connector 59"/>
          <p:cNvCxnSpPr/>
          <p:nvPr/>
        </p:nvCxnSpPr>
        <p:spPr>
          <a:xfrm>
            <a:off x="5669121" y="4952069"/>
            <a:ext cx="144000" cy="108000"/>
          </a:xfrm>
          <a:prstGeom prst="line">
            <a:avLst/>
          </a:prstGeom>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408904" y="4652126"/>
            <a:ext cx="1614545" cy="707886"/>
          </a:xfrm>
          <a:prstGeom prst="rect">
            <a:avLst/>
          </a:prstGeom>
          <a:noFill/>
        </p:spPr>
        <p:txBody>
          <a:bodyPr wrap="none" rtlCol="0">
            <a:spAutoFit/>
          </a:bodyPr>
          <a:lstStyle/>
          <a:p>
            <a:r>
              <a:rPr lang="en-US" sz="1000" dirty="0" smtClean="0"/>
              <a:t>gNB may not be able to</a:t>
            </a:r>
            <a:br>
              <a:rPr lang="en-US" sz="1000" dirty="0" smtClean="0"/>
            </a:br>
            <a:r>
              <a:rPr lang="en-US" sz="1000" dirty="0" smtClean="0"/>
              <a:t>use R1 for B2, and</a:t>
            </a:r>
            <a:br>
              <a:rPr lang="en-US" sz="1000" dirty="0" smtClean="0"/>
            </a:br>
            <a:r>
              <a:rPr lang="en-US" sz="1000" dirty="0" smtClean="0"/>
              <a:t>need a different time slot</a:t>
            </a:r>
            <a:br>
              <a:rPr lang="en-US" sz="1000" dirty="0" smtClean="0"/>
            </a:br>
            <a:r>
              <a:rPr lang="en-US" sz="1000" dirty="0" smtClean="0"/>
              <a:t>to use B2 for UE A.</a:t>
            </a:r>
            <a:endParaRPr lang="en-US" sz="1000" dirty="0"/>
          </a:p>
        </p:txBody>
      </p:sp>
      <p:sp>
        <p:nvSpPr>
          <p:cNvPr id="62" name="Rectangle 61"/>
          <p:cNvSpPr/>
          <p:nvPr/>
        </p:nvSpPr>
        <p:spPr>
          <a:xfrm>
            <a:off x="5750820" y="5176447"/>
            <a:ext cx="399011" cy="224444"/>
          </a:xfrm>
          <a:prstGeom prst="rect">
            <a:avLst/>
          </a:prstGeom>
          <a:solidFill>
            <a:srgbClr val="4F81BD">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R1</a:t>
            </a:r>
            <a:endParaRPr lang="en-US" sz="1000" dirty="0">
              <a:latin typeface="Arial" panose="020B0604020202020204" pitchFamily="34" charset="0"/>
              <a:cs typeface="Arial" panose="020B0604020202020204" pitchFamily="34" charset="0"/>
            </a:endParaRPr>
          </a:p>
        </p:txBody>
      </p:sp>
      <p:cxnSp>
        <p:nvCxnSpPr>
          <p:cNvPr id="33" name="Straight Arrow Connector 32"/>
          <p:cNvCxnSpPr/>
          <p:nvPr/>
        </p:nvCxnSpPr>
        <p:spPr>
          <a:xfrm>
            <a:off x="2015888" y="5383726"/>
            <a:ext cx="146250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a:off x="5327412" y="5400891"/>
            <a:ext cx="146250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65" name="Arc 64"/>
          <p:cNvSpPr/>
          <p:nvPr/>
        </p:nvSpPr>
        <p:spPr>
          <a:xfrm flipV="1">
            <a:off x="4400279" y="4053958"/>
            <a:ext cx="2579156" cy="549240"/>
          </a:xfrm>
          <a:prstGeom prst="arc">
            <a:avLst>
              <a:gd name="adj1" fmla="val 14015608"/>
              <a:gd name="adj2" fmla="val 0"/>
            </a:avLst>
          </a:prstGeom>
          <a:ln>
            <a:solidFill>
              <a:schemeClr val="bg1">
                <a:lumMod val="75000"/>
              </a:schemeClr>
            </a:solidFill>
            <a:prstDash val="lgDash"/>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6" name="TextBox 65"/>
          <p:cNvSpPr txBox="1"/>
          <p:nvPr/>
        </p:nvSpPr>
        <p:spPr>
          <a:xfrm>
            <a:off x="5258297" y="5083013"/>
            <a:ext cx="482824" cy="246221"/>
          </a:xfrm>
          <a:prstGeom prst="rect">
            <a:avLst/>
          </a:prstGeom>
          <a:noFill/>
        </p:spPr>
        <p:txBody>
          <a:bodyPr wrap="none" rtlCol="0">
            <a:spAutoFit/>
          </a:bodyPr>
          <a:lstStyle/>
          <a:p>
            <a:r>
              <a:rPr lang="en-US" sz="1000" dirty="0" smtClean="0"/>
              <a:t>UE A</a:t>
            </a:r>
            <a:endParaRPr lang="en-US" sz="1000" dirty="0"/>
          </a:p>
        </p:txBody>
      </p:sp>
      <p:cxnSp>
        <p:nvCxnSpPr>
          <p:cNvPr id="67" name="Straight Connector 66"/>
          <p:cNvCxnSpPr/>
          <p:nvPr/>
        </p:nvCxnSpPr>
        <p:spPr>
          <a:xfrm>
            <a:off x="5669676" y="5206123"/>
            <a:ext cx="144000" cy="1080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00450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FR2 </a:t>
            </a:r>
            <a:r>
              <a:rPr lang="en-US" altLang="ko-KR" dirty="0" err="1" smtClean="0"/>
              <a:t>SCell</a:t>
            </a:r>
            <a:r>
              <a:rPr lang="en-US" altLang="ko-KR" dirty="0" smtClean="0"/>
              <a:t> activation</a:t>
            </a:r>
            <a:endParaRPr lang="ko-KR" altLang="en-US" dirty="0"/>
          </a:p>
        </p:txBody>
      </p:sp>
      <p:sp>
        <p:nvSpPr>
          <p:cNvPr id="3" name="내용 개체 틀 2"/>
          <p:cNvSpPr>
            <a:spLocks noGrp="1"/>
          </p:cNvSpPr>
          <p:nvPr>
            <p:ph idx="1"/>
          </p:nvPr>
        </p:nvSpPr>
        <p:spPr/>
        <p:txBody>
          <a:bodyPr/>
          <a:lstStyle/>
          <a:p>
            <a:r>
              <a:rPr lang="en-US" altLang="ko-KR" dirty="0" smtClean="0"/>
              <a:t>Problem to be addressed</a:t>
            </a:r>
          </a:p>
          <a:p>
            <a:pPr lvl="1"/>
            <a:r>
              <a:rPr lang="en-US" altLang="ko-KR" dirty="0" smtClean="0"/>
              <a:t>FR2 </a:t>
            </a:r>
            <a:r>
              <a:rPr lang="en-US" altLang="ko-KR" dirty="0" err="1" smtClean="0"/>
              <a:t>SCell</a:t>
            </a:r>
            <a:r>
              <a:rPr lang="en-US" altLang="ko-KR" dirty="0" smtClean="0"/>
              <a:t> activation may take much longer time than FR1 </a:t>
            </a:r>
            <a:r>
              <a:rPr lang="en-US" altLang="ko-KR" dirty="0" err="1" smtClean="0"/>
              <a:t>SCell</a:t>
            </a:r>
            <a:r>
              <a:rPr lang="en-US" altLang="ko-KR" dirty="0" smtClean="0"/>
              <a:t> activation due to potential Rx beam sweeping in UE</a:t>
            </a:r>
          </a:p>
          <a:p>
            <a:r>
              <a:rPr lang="en-US" altLang="ko-KR" dirty="0"/>
              <a:t>Possible way to address the problem (not exhaustive)</a:t>
            </a:r>
            <a:endParaRPr lang="en-US" altLang="ko-KR" dirty="0" smtClean="0"/>
          </a:p>
          <a:p>
            <a:pPr lvl="1"/>
            <a:r>
              <a:rPr lang="en-US" altLang="ko-KR" dirty="0" smtClean="0"/>
              <a:t>Rel-16 DC/CA enhancement is discussing dormancy behavior where UE keep measuring periodic CSI-RS and reporting CSI. It can reduced the FR2 </a:t>
            </a:r>
            <a:r>
              <a:rPr lang="en-US" altLang="ko-KR" dirty="0" err="1" smtClean="0"/>
              <a:t>SCell</a:t>
            </a:r>
            <a:r>
              <a:rPr lang="en-US" altLang="ko-KR" dirty="0" smtClean="0"/>
              <a:t> activation significantly at the cost of UE power. </a:t>
            </a:r>
          </a:p>
          <a:p>
            <a:pPr lvl="1"/>
            <a:r>
              <a:rPr lang="en-US" altLang="ko-KR" dirty="0" smtClean="0"/>
              <a:t>More efficient way is to utilize the burst aperiodic CSI-RS corresponding to multiple beam sweepings. </a:t>
            </a:r>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marL="0" indent="0" algn="ctr">
              <a:buNone/>
            </a:pPr>
            <a:r>
              <a:rPr lang="en-US" altLang="ko-KR" sz="1800" i="1" dirty="0" smtClean="0"/>
              <a:t>If Rel-16 turns out to address the issue properly, it can be taken out of the list. </a:t>
            </a:r>
            <a:endParaRPr lang="ko-KR" altLang="en-US" sz="1800" i="1"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8</a:t>
            </a:fld>
            <a:endParaRPr lang="ko-KR" alt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080" y="4051935"/>
            <a:ext cx="4320000" cy="191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300" y="4051935"/>
            <a:ext cx="4320000" cy="191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055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Enhancements on</a:t>
            </a:r>
            <a:r>
              <a:rPr lang="en-US" altLang="ko-KR" dirty="0"/>
              <a:t> HO interruption time reduction for FR2 </a:t>
            </a:r>
            <a:endParaRPr lang="ko-KR" altLang="en-US" dirty="0"/>
          </a:p>
        </p:txBody>
      </p:sp>
      <p:sp>
        <p:nvSpPr>
          <p:cNvPr id="3" name="Content Placeholder 2"/>
          <p:cNvSpPr>
            <a:spLocks noGrp="1"/>
          </p:cNvSpPr>
          <p:nvPr>
            <p:ph idx="1"/>
          </p:nvPr>
        </p:nvSpPr>
        <p:spPr/>
        <p:txBody>
          <a:bodyPr/>
          <a:lstStyle/>
          <a:p>
            <a:r>
              <a:rPr lang="en-US" altLang="ko-KR" dirty="0"/>
              <a:t>Problem to be addressed</a:t>
            </a:r>
          </a:p>
          <a:p>
            <a:pPr lvl="1"/>
            <a:r>
              <a:rPr lang="en-GB" dirty="0" smtClean="0"/>
              <a:t>Simultaneous connectivity will be introduce to reduce HO interruption time in Rel-16 mobility enhancement WI. </a:t>
            </a:r>
            <a:endParaRPr lang="en-GB" dirty="0"/>
          </a:p>
          <a:p>
            <a:pPr lvl="1"/>
            <a:r>
              <a:rPr lang="en-GB" dirty="0" smtClean="0"/>
              <a:t>However, simultaneous connectivity option will not be applied for FR2</a:t>
            </a:r>
          </a:p>
          <a:p>
            <a:pPr lvl="2"/>
            <a:r>
              <a:rPr lang="en-GB" dirty="0" smtClean="0"/>
              <a:t>In Rel-16, the WID NR mobility enhancement aims to reduce HO/ SCG change interruption time and to improve HO reliability. However </a:t>
            </a:r>
            <a:r>
              <a:rPr lang="en-US" dirty="0" smtClean="0"/>
              <a:t>RAN4 concluded that handover with simultaneous transmission/reception is not feasible in FR2, and RAN2 will not work on it in Rel-16. </a:t>
            </a:r>
          </a:p>
          <a:p>
            <a:pPr lvl="1"/>
            <a:r>
              <a:rPr lang="en-US" dirty="0" smtClean="0"/>
              <a:t>Reducing HO interruption time is important in FR2 as well especially considering small size cell in high frequency.</a:t>
            </a:r>
            <a:endParaRPr lang="en-US" dirty="0"/>
          </a:p>
          <a:p>
            <a:pPr>
              <a:buSzPts val="2200"/>
              <a:buFont typeface="Arial" panose="020B0604020202020204" pitchFamily="34" charset="0"/>
              <a:buChar char="•"/>
            </a:pPr>
            <a:r>
              <a:rPr lang="en-US" altLang="ko-KR" dirty="0">
                <a:solidFill>
                  <a:srgbClr val="000000"/>
                </a:solidFill>
              </a:rPr>
              <a:t>Possible way to address the problem (not exhaustive)</a:t>
            </a:r>
            <a:endParaRPr lang="ko-KR" altLang="en-US" dirty="0">
              <a:solidFill>
                <a:srgbClr val="000000"/>
              </a:solidFill>
            </a:endParaRPr>
          </a:p>
          <a:p>
            <a:pPr lvl="1" latinLnBrk="0"/>
            <a:r>
              <a:rPr lang="en-US" dirty="0"/>
              <a:t>Simultaneous connectivity without requiring </a:t>
            </a:r>
            <a:r>
              <a:rPr lang="en-US" dirty="0" smtClean="0"/>
              <a:t>simultaneous </a:t>
            </a:r>
            <a:r>
              <a:rPr lang="en-US" dirty="0"/>
              <a:t>transmission/reception. </a:t>
            </a:r>
            <a:endParaRPr lang="en-US" sz="1400" dirty="0"/>
          </a:p>
          <a:p>
            <a:pPr lvl="2" latinLnBrk="0"/>
            <a:r>
              <a:rPr lang="en-US" dirty="0"/>
              <a:t>One possible way is TDM i.e. the UE receives/transmits from/to source and target cell in different timing during the HO. </a:t>
            </a:r>
            <a:endParaRPr lang="en-US" sz="1200" dirty="0"/>
          </a:p>
        </p:txBody>
      </p:sp>
      <p:sp>
        <p:nvSpPr>
          <p:cNvPr id="4" name="Slide Number Placeholder 3"/>
          <p:cNvSpPr>
            <a:spLocks noGrp="1"/>
          </p:cNvSpPr>
          <p:nvPr>
            <p:ph type="sldNum" sz="quarter" idx="12"/>
          </p:nvPr>
        </p:nvSpPr>
        <p:spPr/>
        <p:txBody>
          <a:bodyPr/>
          <a:lstStyle/>
          <a:p>
            <a:fld id="{60BA8740-950C-48AE-9C49-AB0CF8620C1D}" type="slidenum">
              <a:rPr lang="ko-KR" altLang="en-US" smtClean="0"/>
              <a:pPr/>
              <a:t>9</a:t>
            </a:fld>
            <a:endParaRPr lang="ko-KR" altLang="en-US"/>
          </a:p>
        </p:txBody>
      </p:sp>
    </p:spTree>
    <p:extLst>
      <p:ext uri="{BB962C8B-B14F-4D97-AF65-F5344CB8AC3E}">
        <p14:creationId xmlns:p14="http://schemas.microsoft.com/office/powerpoint/2010/main" val="651233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20932</TotalTime>
  <Words>1030</Words>
  <Application>Microsoft Office PowerPoint</Application>
  <PresentationFormat>화면 슬라이드 쇼(4:3)</PresentationFormat>
  <Paragraphs>147</Paragraphs>
  <Slides>9</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9</vt:i4>
      </vt:variant>
    </vt:vector>
  </HeadingPairs>
  <TitlesOfParts>
    <vt:vector size="15" baseType="lpstr">
      <vt:lpstr>宋体</vt:lpstr>
      <vt:lpstr>맑은 고딕</vt:lpstr>
      <vt:lpstr>맑은 고딕</vt:lpstr>
      <vt:lpstr>Arial</vt:lpstr>
      <vt:lpstr>Calibri</vt:lpstr>
      <vt:lpstr>Office 테마</vt:lpstr>
      <vt:lpstr>Title: FR2 specific higher layer enhancements for REL-17</vt:lpstr>
      <vt:lpstr>Introduction/Discussion</vt:lpstr>
      <vt:lpstr>Suggestions</vt:lpstr>
      <vt:lpstr>ANNEX. POTENTIAL AREAS FOR ENHANCEMENTS</vt:lpstr>
      <vt:lpstr>Enhancements on RLM/BFD on FR2 serving cell</vt:lpstr>
      <vt:lpstr>Enhancements on random access in FR2 cells</vt:lpstr>
      <vt:lpstr>Enhancements on configured grant in FR2 serving cells</vt:lpstr>
      <vt:lpstr>Enhancements on FR2 SCell activation</vt:lpstr>
      <vt:lpstr>Enhancements on HO interruption time reduction for FR2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Pre-RAN #61 Coordination</dc:title>
  <dc:creator>rentpc</dc:creator>
  <cp:keywords>CTPClassification=CTP_NT</cp:keywords>
  <cp:lastModifiedBy>Samsung</cp:lastModifiedBy>
  <cp:revision>647</cp:revision>
  <cp:lastPrinted>2017-02-27T01:29:30Z</cp:lastPrinted>
  <dcterms:created xsi:type="dcterms:W3CDTF">2013-08-21T10:50:05Z</dcterms:created>
  <dcterms:modified xsi:type="dcterms:W3CDTF">2019-09-17T01:32:28Z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0F4A130F017B08D95FA8A2641D5B5D4D18BC4F1F364C6E31B02FC04FA5A36ABA</vt:lpwstr>
  </property>
  <property fmtid="{D5CDD505-2E9C-101B-9397-08002B2CF9AE}" pid="2" name="NSCPROP">
    <vt:lpwstr>NSCCustomProperty</vt:lpwstr>
  </property>
  <property fmtid="{D5CDD505-2E9C-101B-9397-08002B2CF9AE}" pid="3" name="NSCPROP_SA">
    <vt:lpwstr>C:\Users\sec\AppData\Local\Microsoft\Windows\Temporary Internet Files\Content.Outlook\SFZED47Y\2017-12_Samsung_pre-RAN78_v1_AS.pptx</vt:lpwstr>
  </property>
  <property fmtid="{D5CDD505-2E9C-101B-9397-08002B2CF9AE}" pid="4" name="TitusGUID">
    <vt:lpwstr>9dc2b214-b159-4606-b051-5aac79a22f66</vt:lpwstr>
  </property>
  <property fmtid="{D5CDD505-2E9C-101B-9397-08002B2CF9AE}" pid="5" name="CTP_TimeStamp">
    <vt:lpwstr>2019-08-28 14:52:30Z</vt:lpwstr>
  </property>
  <property fmtid="{D5CDD505-2E9C-101B-9397-08002B2CF9AE}" pid="6" name="CTP_BU">
    <vt:lpwstr>NA</vt:lpwstr>
  </property>
  <property fmtid="{D5CDD505-2E9C-101B-9397-08002B2CF9AE}" pid="7" name="CTP_IDSID">
    <vt:lpwstr>NA</vt:lpwstr>
  </property>
  <property fmtid="{D5CDD505-2E9C-101B-9397-08002B2CF9AE}" pid="8" name="CTP_WWID">
    <vt:lpwstr>NA</vt:lpwstr>
  </property>
  <property fmtid="{D5CDD505-2E9C-101B-9397-08002B2CF9AE}" pid="9" name="CTPClassification">
    <vt:lpwstr>CTP_NT</vt:lpwstr>
  </property>
</Properties>
</file>