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322" r:id="rId3"/>
    <p:sldId id="426" r:id="rId4"/>
    <p:sldId id="425" r:id="rId5"/>
    <p:sldId id="420" r:id="rId6"/>
    <p:sldId id="424" r:id="rId7"/>
    <p:sldId id="422" r:id="rId8"/>
    <p:sldId id="352" r:id="rId9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000066"/>
    <a:srgbClr val="001236"/>
    <a:srgbClr val="24096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9420" autoAdjust="0"/>
  </p:normalViewPr>
  <p:slideViewPr>
    <p:cSldViewPr>
      <p:cViewPr>
        <p:scale>
          <a:sx n="100" d="100"/>
          <a:sy n="100" d="100"/>
        </p:scale>
        <p:origin x="-306" y="15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 txBox="1">
            <a:spLocks/>
          </p:cNvSpPr>
          <p:nvPr userDrawn="1"/>
        </p:nvSpPr>
        <p:spPr>
          <a:xfrm>
            <a:off x="4409587" y="6354763"/>
            <a:ext cx="372452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1D43DDA3-B8F5-4355-8795-A0F7A61B9EB2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spcBef>
                  <a:spcPct val="0"/>
                </a:spcBef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pic>
        <p:nvPicPr>
          <p:cNvPr id="9" name="Picture 209"/>
          <p:cNvPicPr>
            <a:picLocks noChangeAspect="1" noChangeArrowheads="1"/>
          </p:cNvPicPr>
          <p:nvPr userDrawn="1"/>
        </p:nvPicPr>
        <p:blipFill>
          <a:blip r:embed="rId2" cstate="print"/>
          <a:srcRect r="635" b="6912"/>
          <a:stretch>
            <a:fillRect/>
          </a:stretch>
        </p:blipFill>
        <p:spPr bwMode="auto">
          <a:xfrm>
            <a:off x="245626" y="6364533"/>
            <a:ext cx="7484278" cy="4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34326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aseline="0">
                <a:latin typeface="Calibri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aseline="0">
                <a:solidFill>
                  <a:srgbClr val="001236"/>
                </a:solidFill>
                <a:latin typeface="Calibri" pitchFamily="34" charset="0"/>
                <a:ea typeface="微软雅黑" pitchFamily="34" charset="-122"/>
              </a:defRPr>
            </a:lvl1pPr>
            <a:lvl2pPr>
              <a:defRPr sz="2000" baseline="0">
                <a:solidFill>
                  <a:srgbClr val="240967"/>
                </a:solidFill>
                <a:latin typeface="Calibri" pitchFamily="34" charset="0"/>
                <a:ea typeface="微软雅黑" pitchFamily="34" charset="-122"/>
              </a:defRPr>
            </a:lvl2pPr>
            <a:lvl3pPr>
              <a:defRPr sz="1800" baseline="0">
                <a:solidFill>
                  <a:srgbClr val="7030A0"/>
                </a:solidFill>
                <a:latin typeface="Calibri" pitchFamily="34" charset="0"/>
                <a:ea typeface="微软雅黑" pitchFamily="34" charset="-122"/>
              </a:defRPr>
            </a:lvl3pPr>
            <a:lvl4pPr>
              <a:defRPr sz="1600" baseline="0">
                <a:latin typeface="Calibri" pitchFamily="34" charset="0"/>
                <a:ea typeface="微软雅黑" pitchFamily="34" charset="-122"/>
              </a:defRPr>
            </a:lvl4pPr>
            <a:lvl5pPr>
              <a:defRPr sz="1600" baseline="0">
                <a:latin typeface="Calibri" pitchFamily="34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71600" y="2247330"/>
            <a:ext cx="7412038" cy="1109662"/>
          </a:xfrm>
        </p:spPr>
        <p:txBody>
          <a:bodyPr rtlCol="0"/>
          <a:lstStyle/>
          <a:p>
            <a:pPr algn="ctr"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Rel-16 UE Power Saving</a:t>
            </a:r>
            <a:endParaRPr lang="en-US" altLang="zh-CN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42875" y="4929188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83671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3GPP TSG RAN Meeting #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85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					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RP-192250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Newport Beach, USA, 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September 16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-20, 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2019</a:t>
            </a:r>
            <a:endParaRPr lang="en-GB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Offline Discussion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1 TU for RAN2#109 is added</a:t>
            </a:r>
          </a:p>
          <a:p>
            <a:r>
              <a:rPr lang="en-US" dirty="0" smtClean="0"/>
              <a:t>TS38.304 and TS38.306 are added to the list of impact existing TR/RS</a:t>
            </a:r>
          </a:p>
          <a:p>
            <a:r>
              <a:rPr lang="en-US" dirty="0" smtClean="0"/>
              <a:t>No consensus on the removal of UE assistance information of SCell and BWP from the WID</a:t>
            </a:r>
          </a:p>
          <a:p>
            <a:r>
              <a:rPr lang="en-US" dirty="0" smtClean="0"/>
              <a:t>Handling of UE dormancy behavior in NR DC/CA</a:t>
            </a:r>
          </a:p>
          <a:p>
            <a:pPr lvl="1"/>
            <a:r>
              <a:rPr lang="en-US" dirty="0" smtClean="0"/>
              <a:t>RAN2 agreements on dormancy behavior in support of power saving purpose for fast SCell activation</a:t>
            </a:r>
          </a:p>
          <a:p>
            <a:pPr lvl="2"/>
            <a:r>
              <a:rPr lang="en-US" dirty="0" smtClean="0"/>
              <a:t>SCell </a:t>
            </a:r>
            <a:r>
              <a:rPr lang="en-US" dirty="0" smtClean="0"/>
              <a:t>dormant state like LTE </a:t>
            </a:r>
            <a:r>
              <a:rPr lang="en-US" dirty="0" err="1" smtClean="0"/>
              <a:t>euCA</a:t>
            </a:r>
            <a:r>
              <a:rPr lang="en-US" dirty="0" smtClean="0"/>
              <a:t> will not be introduced in NR. </a:t>
            </a:r>
            <a:endParaRPr lang="en-US" dirty="0" smtClean="0"/>
          </a:p>
          <a:p>
            <a:pPr lvl="2"/>
            <a:r>
              <a:rPr lang="en-US" dirty="0" smtClean="0"/>
              <a:t>‘dormancy</a:t>
            </a:r>
            <a:r>
              <a:rPr lang="en-US" dirty="0" smtClean="0"/>
              <a:t>’ </a:t>
            </a:r>
            <a:r>
              <a:rPr lang="en-US" dirty="0" err="1" smtClean="0"/>
              <a:t>behaviour</a:t>
            </a:r>
            <a:r>
              <a:rPr lang="en-US" dirty="0" smtClean="0"/>
              <a:t> will be studied as a solution for fast return to SCell </a:t>
            </a:r>
            <a:r>
              <a:rPr lang="en-US" dirty="0" err="1" smtClean="0"/>
              <a:t>utilisation</a:t>
            </a:r>
            <a:r>
              <a:rPr lang="en-US" dirty="0" smtClean="0"/>
              <a:t> for data transfer. The 'dormancy' </a:t>
            </a:r>
            <a:r>
              <a:rPr lang="en-US" dirty="0" err="1" smtClean="0"/>
              <a:t>behaviour</a:t>
            </a:r>
            <a:r>
              <a:rPr lang="en-US" dirty="0" smtClean="0"/>
              <a:t> implies that the UE stops monitoring PDCCH but continues other activities such as CSI measurements, AGC and beam management. RAN1/4 input required on feasibility and benefit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RAN1 agreements </a:t>
            </a:r>
            <a:endParaRPr lang="en-US" dirty="0" smtClean="0"/>
          </a:p>
          <a:p>
            <a:pPr lvl="2"/>
            <a:r>
              <a:rPr lang="en-GB" dirty="0" smtClean="0"/>
              <a:t>From RAN1 perspective, L1 based mechanism for transitioning between ‘dormancy-like’ and ‘non dormancy-like’ </a:t>
            </a:r>
            <a:r>
              <a:rPr lang="en-GB" dirty="0" err="1" smtClean="0"/>
              <a:t>behavior</a:t>
            </a:r>
            <a:r>
              <a:rPr lang="en-GB" dirty="0" smtClean="0"/>
              <a:t> on activated </a:t>
            </a:r>
            <a:r>
              <a:rPr lang="en-GB" dirty="0" err="1" smtClean="0"/>
              <a:t>Scells</a:t>
            </a:r>
            <a:r>
              <a:rPr lang="en-GB" dirty="0" smtClean="0"/>
              <a:t> can be supported</a:t>
            </a:r>
            <a:endParaRPr lang="en-US" dirty="0" smtClean="0"/>
          </a:p>
          <a:p>
            <a:pPr lvl="2"/>
            <a:r>
              <a:rPr lang="en-GB" dirty="0" smtClean="0"/>
              <a:t>‘dormancy-like’ =&gt; sparse/no PDCCH monitoring on activated </a:t>
            </a:r>
            <a:r>
              <a:rPr lang="en-GB" dirty="0" err="1" smtClean="0"/>
              <a:t>Scell</a:t>
            </a:r>
            <a:r>
              <a:rPr lang="en-GB" dirty="0" smtClean="0"/>
              <a:t> while maintaining CSI measurements/reporting </a:t>
            </a:r>
            <a:endParaRPr lang="en-US" dirty="0" smtClean="0"/>
          </a:p>
          <a:p>
            <a:pPr lvl="2"/>
            <a:endParaRPr lang="en-US" dirty="0" smtClean="0"/>
          </a:p>
          <a:p>
            <a:r>
              <a:rPr lang="en-US" dirty="0" smtClean="0"/>
              <a:t>There are different views on which WI to contain the power saving  of reducing PDCCH monitoring for activated SCell in the fast SCell activation</a:t>
            </a:r>
          </a:p>
          <a:p>
            <a:pPr lvl="1">
              <a:buNone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43" name="Picture 5" descr="C:\Users\james.DUARTE\Desktop\GLOW_cyan_D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3425" y="836712"/>
            <a:ext cx="5576887" cy="557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/>
          </p:cNvSpPr>
          <p:nvPr/>
        </p:nvSpPr>
        <p:spPr bwMode="auto">
          <a:xfrm>
            <a:off x="3419872" y="3212976"/>
            <a:ext cx="2376264" cy="59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en-US" sz="2800" b="1" dirty="0" smtClean="0">
                <a:solidFill>
                  <a:schemeClr val="bg1"/>
                </a:solidFill>
              </a:rPr>
              <a:t>Reference </a:t>
            </a:r>
            <a:endParaRPr lang="en-US" sz="28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28676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Power Saving </a:t>
            </a:r>
            <a:r>
              <a:rPr lang="en-US" dirty="0" smtClean="0">
                <a:latin typeface="+mj-lt"/>
              </a:rPr>
              <a:t>Signal/Channel 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1"/>
            <a:ext cx="8352928" cy="1944215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latin typeface="+mn-lt"/>
              </a:rPr>
              <a:t>UE </a:t>
            </a:r>
            <a:r>
              <a:rPr lang="en-US" dirty="0" smtClean="0">
                <a:latin typeface="+mn-lt"/>
              </a:rPr>
              <a:t>monitoring </a:t>
            </a:r>
            <a:r>
              <a:rPr lang="en-US" dirty="0" smtClean="0">
                <a:latin typeface="+mn-lt"/>
              </a:rPr>
              <a:t>on Power Saving Signal/</a:t>
            </a:r>
            <a:r>
              <a:rPr lang="en-US" dirty="0" smtClean="0">
                <a:latin typeface="+mn-lt"/>
              </a:rPr>
              <a:t>Channel before </a:t>
            </a:r>
            <a:r>
              <a:rPr lang="en-US" dirty="0" smtClean="0">
                <a:latin typeface="+mn-lt"/>
              </a:rPr>
              <a:t>DRX </a:t>
            </a:r>
            <a:r>
              <a:rPr lang="en-US" dirty="0" smtClean="0">
                <a:latin typeface="+mn-lt"/>
              </a:rPr>
              <a:t>per MAC entity</a:t>
            </a:r>
            <a:endParaRPr lang="en-US" dirty="0" smtClean="0">
              <a:latin typeface="+mn-lt"/>
            </a:endParaRPr>
          </a:p>
          <a:p>
            <a:pPr lvl="1"/>
            <a:r>
              <a:rPr lang="en-US" dirty="0" smtClean="0">
                <a:latin typeface="+mn-lt"/>
              </a:rPr>
              <a:t>UE is indicated to wake up to a MAC entity, which includes all cells in CA</a:t>
            </a:r>
          </a:p>
          <a:p>
            <a:pPr lvl="1"/>
            <a:r>
              <a:rPr lang="en-US" dirty="0" smtClean="0">
                <a:latin typeface="+mn-lt"/>
              </a:rPr>
              <a:t>RAN2 </a:t>
            </a:r>
            <a:r>
              <a:rPr lang="en-US" dirty="0" smtClean="0">
                <a:latin typeface="+mn-lt"/>
              </a:rPr>
              <a:t>agreements on the study of UE dormancy behavior of activated </a:t>
            </a:r>
            <a:r>
              <a:rPr lang="en-US" dirty="0" err="1" smtClean="0">
                <a:latin typeface="+mn-lt"/>
              </a:rPr>
              <a:t>SCells</a:t>
            </a:r>
            <a:r>
              <a:rPr lang="en-US" dirty="0" smtClean="0">
                <a:latin typeface="+mn-lt"/>
              </a:rPr>
              <a:t> for UE power saving purpose</a:t>
            </a:r>
          </a:p>
          <a:p>
            <a:pPr lvl="2"/>
            <a:r>
              <a:rPr lang="en-US" dirty="0" smtClean="0">
                <a:latin typeface="+mn-lt"/>
              </a:rPr>
              <a:t>RAN1/RAN4 agree on the feasibility of UE dormancy behavior</a:t>
            </a:r>
          </a:p>
          <a:p>
            <a:pPr lvl="2"/>
            <a:r>
              <a:rPr lang="en-US" dirty="0" smtClean="0">
                <a:latin typeface="+mn-lt"/>
              </a:rPr>
              <a:t>RAN1 agreement</a:t>
            </a:r>
          </a:p>
          <a:p>
            <a:pPr lvl="3"/>
            <a:r>
              <a:rPr lang="en-GB" dirty="0" smtClean="0"/>
              <a:t>From </a:t>
            </a:r>
            <a:r>
              <a:rPr lang="en-GB" dirty="0" smtClean="0"/>
              <a:t>RAN1 perspective, L1 based mechanism for transitioning between ‘dormancy-like’ and ‘non dormancy-like’ </a:t>
            </a:r>
            <a:r>
              <a:rPr lang="en-GB" dirty="0" err="1" smtClean="0"/>
              <a:t>behavior</a:t>
            </a:r>
            <a:r>
              <a:rPr lang="en-GB" dirty="0" smtClean="0"/>
              <a:t> on activated </a:t>
            </a:r>
            <a:r>
              <a:rPr lang="en-GB" dirty="0" err="1" smtClean="0"/>
              <a:t>Scells</a:t>
            </a:r>
            <a:r>
              <a:rPr lang="en-GB" dirty="0" smtClean="0"/>
              <a:t> can be supported</a:t>
            </a:r>
            <a:endParaRPr lang="en-US" dirty="0" smtClean="0"/>
          </a:p>
          <a:p>
            <a:pPr lvl="3"/>
            <a:r>
              <a:rPr lang="en-GB" dirty="0" smtClean="0"/>
              <a:t>‘dormancy-like’ =&gt; sparse/no PDCCH monitoring on activated </a:t>
            </a:r>
            <a:r>
              <a:rPr lang="en-GB" dirty="0" err="1" smtClean="0"/>
              <a:t>Scell</a:t>
            </a:r>
            <a:r>
              <a:rPr lang="en-GB" dirty="0" smtClean="0"/>
              <a:t> while maintaining CSI measurements/reporting </a:t>
            </a:r>
            <a:endParaRPr lang="en-US" dirty="0" smtClean="0"/>
          </a:p>
          <a:p>
            <a:pPr lvl="2"/>
            <a:r>
              <a:rPr lang="en-US" dirty="0" smtClean="0">
                <a:latin typeface="+mn-lt"/>
              </a:rPr>
              <a:t> the L1-based signaling is used as the indication of UE dormancy </a:t>
            </a:r>
            <a:r>
              <a:rPr lang="en-US" dirty="0" err="1" smtClean="0">
                <a:latin typeface="+mn-lt"/>
              </a:rPr>
              <a:t>behaviror</a:t>
            </a:r>
            <a:endParaRPr lang="en-US" dirty="0" smtClean="0"/>
          </a:p>
          <a:p>
            <a:endParaRPr 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915816" y="3933056"/>
            <a:ext cx="3672408" cy="432048"/>
            <a:chOff x="2915816" y="3933056"/>
            <a:chExt cx="3672408" cy="432048"/>
          </a:xfrm>
        </p:grpSpPr>
        <p:cxnSp>
          <p:nvCxnSpPr>
            <p:cNvPr id="5" name="肘形连接符 4"/>
            <p:cNvCxnSpPr/>
            <p:nvPr/>
          </p:nvCxnSpPr>
          <p:spPr>
            <a:xfrm flipV="1">
              <a:off x="2915816" y="3933056"/>
              <a:ext cx="2520280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6"/>
            <p:cNvCxnSpPr/>
            <p:nvPr/>
          </p:nvCxnSpPr>
          <p:spPr>
            <a:xfrm>
              <a:off x="5076056" y="3933056"/>
              <a:ext cx="1512168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915816" y="4581128"/>
            <a:ext cx="3672408" cy="432048"/>
            <a:chOff x="2915816" y="3933056"/>
            <a:chExt cx="3672408" cy="432048"/>
          </a:xfrm>
        </p:grpSpPr>
        <p:cxnSp>
          <p:nvCxnSpPr>
            <p:cNvPr id="13" name="肘形连接符 12"/>
            <p:cNvCxnSpPr/>
            <p:nvPr/>
          </p:nvCxnSpPr>
          <p:spPr>
            <a:xfrm flipV="1">
              <a:off x="2915816" y="3933056"/>
              <a:ext cx="2520280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3"/>
            <p:cNvCxnSpPr/>
            <p:nvPr/>
          </p:nvCxnSpPr>
          <p:spPr>
            <a:xfrm>
              <a:off x="5076056" y="3933056"/>
              <a:ext cx="1512168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915816" y="5301208"/>
            <a:ext cx="3672408" cy="432048"/>
            <a:chOff x="2915816" y="3933056"/>
            <a:chExt cx="3672408" cy="432048"/>
          </a:xfrm>
        </p:grpSpPr>
        <p:cxnSp>
          <p:nvCxnSpPr>
            <p:cNvPr id="16" name="肘形连接符 15"/>
            <p:cNvCxnSpPr/>
            <p:nvPr/>
          </p:nvCxnSpPr>
          <p:spPr>
            <a:xfrm flipV="1">
              <a:off x="2915816" y="3933056"/>
              <a:ext cx="2520280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16"/>
            <p:cNvCxnSpPr/>
            <p:nvPr/>
          </p:nvCxnSpPr>
          <p:spPr>
            <a:xfrm>
              <a:off x="5076056" y="3933056"/>
              <a:ext cx="1512168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箭头连接符 18"/>
          <p:cNvCxnSpPr/>
          <p:nvPr/>
        </p:nvCxnSpPr>
        <p:spPr>
          <a:xfrm>
            <a:off x="3131840" y="3573016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572000" y="4005064"/>
            <a:ext cx="845103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DRX 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44008" y="4653136"/>
            <a:ext cx="845103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DRX 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44008" y="5373216"/>
            <a:ext cx="845103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DRX 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67744" y="4221088"/>
            <a:ext cx="595035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err="1" smtClean="0"/>
              <a:t>PCell</a:t>
            </a:r>
            <a:endParaRPr lang="en-US" sz="1600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2267744" y="4797152"/>
            <a:ext cx="734496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err="1" smtClean="0"/>
              <a:t>SCell</a:t>
            </a:r>
            <a:r>
              <a:rPr lang="en-US" sz="1600" dirty="0" smtClean="0"/>
              <a:t> 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195736" y="5517232"/>
            <a:ext cx="734496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err="1" smtClean="0"/>
              <a:t>SCell</a:t>
            </a:r>
            <a:r>
              <a:rPr lang="en-US" sz="1600" dirty="0" smtClean="0"/>
              <a:t> 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99592" y="3573017"/>
            <a:ext cx="2520280" cy="830997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Indication by</a:t>
            </a:r>
          </a:p>
          <a:p>
            <a:pPr algn="ctr"/>
            <a:r>
              <a:rPr lang="en-US" sz="1600" dirty="0" smtClean="0"/>
              <a:t>Power saving signal/channel</a:t>
            </a:r>
          </a:p>
          <a:p>
            <a:pPr algn="ctr"/>
            <a:r>
              <a:rPr lang="en-US" sz="1600" dirty="0" smtClean="0"/>
              <a:t>Outside Active Time</a:t>
            </a:r>
            <a:endParaRPr lang="en-US" sz="1600" dirty="0" smtClean="0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3131840" y="3573016"/>
            <a:ext cx="1008112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3131840" y="3573016"/>
            <a:ext cx="1008112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47664" y="4509120"/>
            <a:ext cx="2543517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Reducing PDCCH monitoring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23728" y="3068960"/>
            <a:ext cx="2013693" cy="400110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DCI as the indication of  </a:t>
            </a:r>
          </a:p>
          <a:p>
            <a:pPr algn="ctr"/>
            <a:r>
              <a:rPr lang="en-US" sz="1000" dirty="0" smtClean="0"/>
              <a:t>Power saving techniques, WUS, etc</a:t>
            </a:r>
            <a:endParaRPr lang="en-US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Indication of SCell Dormancy inside Active Time 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1"/>
            <a:ext cx="8219256" cy="244827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Power saving signal/channel </a:t>
            </a:r>
            <a:r>
              <a:rPr lang="en-US" dirty="0" smtClean="0">
                <a:latin typeface="+mn-lt"/>
              </a:rPr>
              <a:t>as the indication of </a:t>
            </a:r>
            <a:r>
              <a:rPr lang="en-US" dirty="0" smtClean="0">
                <a:latin typeface="+mn-lt"/>
              </a:rPr>
              <a:t>PDCCH monitoring of selected </a:t>
            </a:r>
            <a:r>
              <a:rPr lang="en-US" dirty="0" smtClean="0">
                <a:latin typeface="+mn-lt"/>
              </a:rPr>
              <a:t>SCell</a:t>
            </a:r>
            <a:endParaRPr lang="en-US" dirty="0" smtClean="0">
              <a:latin typeface="+mn-lt"/>
            </a:endParaRPr>
          </a:p>
          <a:p>
            <a:pPr lvl="1"/>
            <a:r>
              <a:rPr lang="en-US" dirty="0" smtClean="0">
                <a:latin typeface="+mn-lt"/>
              </a:rPr>
              <a:t>Power saving signal/channel is the enhancement of existing DCI</a:t>
            </a:r>
          </a:p>
          <a:p>
            <a:pPr lvl="1"/>
            <a:r>
              <a:rPr lang="en-US" dirty="0" smtClean="0">
                <a:latin typeface="+mn-lt"/>
              </a:rPr>
              <a:t>RAN1#98 agrees to have 1-bit indication for the dynamic switching of same slot and cross-slot scheduling.</a:t>
            </a:r>
            <a:endParaRPr lang="en-US" dirty="0" smtClean="0">
              <a:latin typeface="+mn-lt"/>
            </a:endParaRPr>
          </a:p>
          <a:p>
            <a:pPr lvl="1"/>
            <a:endParaRPr lang="en-US" dirty="0" smtClean="0">
              <a:latin typeface="+mn-lt"/>
            </a:endParaRPr>
          </a:p>
          <a:p>
            <a:pPr lvl="2">
              <a:buNone/>
            </a:pPr>
            <a:endParaRPr lang="en-US" dirty="0" smtClean="0">
              <a:latin typeface="+mn-lt"/>
            </a:endParaRPr>
          </a:p>
          <a:p>
            <a:pPr lvl="2">
              <a:buNone/>
            </a:pPr>
            <a:endParaRPr lang="en-US" dirty="0" smtClean="0">
              <a:latin typeface="+mn-lt"/>
            </a:endParaRPr>
          </a:p>
          <a:p>
            <a:pPr lvl="2">
              <a:buNone/>
            </a:pPr>
            <a:endParaRPr lang="en-US" dirty="0" smtClean="0">
              <a:latin typeface="+mn-lt"/>
            </a:endParaRP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grpSp>
        <p:nvGrpSpPr>
          <p:cNvPr id="4" name="组合 10"/>
          <p:cNvGrpSpPr/>
          <p:nvPr/>
        </p:nvGrpSpPr>
        <p:grpSpPr>
          <a:xfrm>
            <a:off x="2915816" y="4365104"/>
            <a:ext cx="3672408" cy="432048"/>
            <a:chOff x="2915816" y="3933056"/>
            <a:chExt cx="3672408" cy="432048"/>
          </a:xfrm>
        </p:grpSpPr>
        <p:cxnSp>
          <p:nvCxnSpPr>
            <p:cNvPr id="5" name="肘形连接符 4"/>
            <p:cNvCxnSpPr/>
            <p:nvPr/>
          </p:nvCxnSpPr>
          <p:spPr>
            <a:xfrm flipV="1">
              <a:off x="2915816" y="3933056"/>
              <a:ext cx="2520280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6"/>
            <p:cNvCxnSpPr/>
            <p:nvPr/>
          </p:nvCxnSpPr>
          <p:spPr>
            <a:xfrm>
              <a:off x="5076056" y="3933056"/>
              <a:ext cx="1512168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11"/>
          <p:cNvGrpSpPr/>
          <p:nvPr/>
        </p:nvGrpSpPr>
        <p:grpSpPr>
          <a:xfrm>
            <a:off x="2915816" y="5013176"/>
            <a:ext cx="3672408" cy="432048"/>
            <a:chOff x="2915816" y="3933056"/>
            <a:chExt cx="3672408" cy="432048"/>
          </a:xfrm>
        </p:grpSpPr>
        <p:cxnSp>
          <p:nvCxnSpPr>
            <p:cNvPr id="13" name="肘形连接符 12"/>
            <p:cNvCxnSpPr/>
            <p:nvPr/>
          </p:nvCxnSpPr>
          <p:spPr>
            <a:xfrm flipV="1">
              <a:off x="2915816" y="3933056"/>
              <a:ext cx="2520280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3"/>
            <p:cNvCxnSpPr/>
            <p:nvPr/>
          </p:nvCxnSpPr>
          <p:spPr>
            <a:xfrm>
              <a:off x="5076056" y="3933056"/>
              <a:ext cx="1512168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14"/>
          <p:cNvGrpSpPr/>
          <p:nvPr/>
        </p:nvGrpSpPr>
        <p:grpSpPr>
          <a:xfrm>
            <a:off x="2915816" y="5733256"/>
            <a:ext cx="3672408" cy="432048"/>
            <a:chOff x="2915816" y="3933056"/>
            <a:chExt cx="3672408" cy="432048"/>
          </a:xfrm>
        </p:grpSpPr>
        <p:cxnSp>
          <p:nvCxnSpPr>
            <p:cNvPr id="16" name="肘形连接符 15"/>
            <p:cNvCxnSpPr/>
            <p:nvPr/>
          </p:nvCxnSpPr>
          <p:spPr>
            <a:xfrm flipV="1">
              <a:off x="2915816" y="3933056"/>
              <a:ext cx="2520280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16"/>
            <p:cNvCxnSpPr/>
            <p:nvPr/>
          </p:nvCxnSpPr>
          <p:spPr>
            <a:xfrm>
              <a:off x="5076056" y="3933056"/>
              <a:ext cx="1512168" cy="4320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4572000" y="4437112"/>
            <a:ext cx="845103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DRX 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44008" y="5085184"/>
            <a:ext cx="845103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DRX 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44008" y="5805264"/>
            <a:ext cx="845103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DRX 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67744" y="4653136"/>
            <a:ext cx="595035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err="1" smtClean="0"/>
              <a:t>PCell</a:t>
            </a:r>
            <a:endParaRPr lang="en-US" sz="1600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2267744" y="5229200"/>
            <a:ext cx="734496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err="1" smtClean="0"/>
              <a:t>SCell</a:t>
            </a:r>
            <a:r>
              <a:rPr lang="en-US" sz="1600" dirty="0" smtClean="0"/>
              <a:t> 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195736" y="5949280"/>
            <a:ext cx="734496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err="1" smtClean="0"/>
              <a:t>SCell</a:t>
            </a:r>
            <a:r>
              <a:rPr lang="en-US" sz="1600" dirty="0" smtClean="0"/>
              <a:t> 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75656" y="3356992"/>
            <a:ext cx="3888432" cy="1015663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Power saving signal/channel </a:t>
            </a:r>
            <a:r>
              <a:rPr lang="en-US" sz="1200" dirty="0" smtClean="0"/>
              <a:t>based on enhancement of</a:t>
            </a:r>
            <a:r>
              <a:rPr lang="en-US" sz="1200" dirty="0" smtClean="0"/>
              <a:t> Scheduling DCI</a:t>
            </a: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   </a:t>
            </a:r>
            <a:r>
              <a:rPr lang="en-US" sz="1200" dirty="0" smtClean="0"/>
              <a:t>Dynamic switching between </a:t>
            </a:r>
            <a:r>
              <a:rPr lang="en-US" sz="1200" dirty="0" smtClean="0"/>
              <a:t>Cross-slot and same slot scheduling </a:t>
            </a: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 </a:t>
            </a:r>
            <a:r>
              <a:rPr lang="en-US" sz="1200" dirty="0" smtClean="0"/>
              <a:t>  SCell Dormancy </a:t>
            </a:r>
            <a:endParaRPr lang="en-US" sz="1200" dirty="0" smtClean="0"/>
          </a:p>
        </p:txBody>
      </p:sp>
      <p:cxnSp>
        <p:nvCxnSpPr>
          <p:cNvPr id="22" name="直接箭头连接符 21"/>
          <p:cNvCxnSpPr/>
          <p:nvPr/>
        </p:nvCxnSpPr>
        <p:spPr>
          <a:xfrm>
            <a:off x="3059832" y="4077072"/>
            <a:ext cx="129614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084168" y="3140968"/>
            <a:ext cx="864096" cy="553998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Indication </a:t>
            </a:r>
            <a:r>
              <a:rPr lang="en-US" sz="1000" dirty="0" smtClean="0"/>
              <a:t> of  </a:t>
            </a:r>
          </a:p>
          <a:p>
            <a:pPr algn="ctr"/>
            <a:r>
              <a:rPr lang="en-US" sz="1000" dirty="0" smtClean="0"/>
              <a:t>Power saving techniques, </a:t>
            </a:r>
            <a:endParaRPr lang="en-US" sz="1000" dirty="0" smtClean="0"/>
          </a:p>
        </p:txBody>
      </p:sp>
      <p:sp>
        <p:nvSpPr>
          <p:cNvPr id="35" name="TextBox 34"/>
          <p:cNvSpPr txBox="1"/>
          <p:nvPr/>
        </p:nvSpPr>
        <p:spPr>
          <a:xfrm>
            <a:off x="4860032" y="3140968"/>
            <a:ext cx="1224136" cy="553998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Scheduling</a:t>
            </a:r>
          </a:p>
          <a:p>
            <a:pPr algn="ctr"/>
            <a:r>
              <a:rPr lang="en-US" sz="1000" dirty="0" smtClean="0"/>
              <a:t>DCI</a:t>
            </a:r>
            <a:endParaRPr lang="en-US" sz="1000" dirty="0" smtClean="0"/>
          </a:p>
          <a:p>
            <a:pPr algn="ctr"/>
            <a:endParaRPr lang="en-US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UE Assistance </a:t>
            </a:r>
            <a:r>
              <a:rPr lang="en-US" dirty="0" smtClean="0">
                <a:latin typeface="+mj-lt"/>
              </a:rPr>
              <a:t>Information on SCell/BWP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08912" cy="4680519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During UE power </a:t>
            </a:r>
            <a:r>
              <a:rPr lang="en-US" dirty="0" smtClean="0">
                <a:latin typeface="+mn-lt"/>
              </a:rPr>
              <a:t>saving study, power saving </a:t>
            </a:r>
            <a:r>
              <a:rPr lang="en-US" dirty="0" smtClean="0">
                <a:latin typeface="+mn-lt"/>
              </a:rPr>
              <a:t>gain </a:t>
            </a:r>
            <a:r>
              <a:rPr lang="en-US" dirty="0" smtClean="0">
                <a:latin typeface="+mn-lt"/>
              </a:rPr>
              <a:t>is shown with</a:t>
            </a:r>
            <a:r>
              <a:rPr lang="en-US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UE assistance </a:t>
            </a:r>
            <a:r>
              <a:rPr lang="en-US" dirty="0" smtClean="0">
                <a:latin typeface="+mn-lt"/>
              </a:rPr>
              <a:t>information on SCell grouping </a:t>
            </a:r>
          </a:p>
          <a:p>
            <a:pPr lvl="1"/>
            <a:r>
              <a:rPr lang="en-US" dirty="0" smtClean="0">
                <a:latin typeface="+mn-lt"/>
              </a:rPr>
              <a:t>Power saving gain was shown on a group of </a:t>
            </a:r>
            <a:r>
              <a:rPr lang="en-US" dirty="0" err="1" smtClean="0">
                <a:latin typeface="+mn-lt"/>
              </a:rPr>
              <a:t>SCells</a:t>
            </a:r>
            <a:r>
              <a:rPr lang="en-US" dirty="0" smtClean="0">
                <a:latin typeface="+mn-lt"/>
              </a:rPr>
              <a:t>  through the shared components in RF processing chain </a:t>
            </a:r>
            <a:endParaRPr lang="en-US" dirty="0" smtClean="0">
              <a:latin typeface="+mn-lt"/>
            </a:endParaRPr>
          </a:p>
          <a:p>
            <a:pPr lvl="2"/>
            <a:r>
              <a:rPr lang="en-US" dirty="0" smtClean="0">
                <a:latin typeface="+mn-lt"/>
              </a:rPr>
              <a:t>Different UE implementation in RF processing chains on the different carriers in CA/DC</a:t>
            </a:r>
          </a:p>
          <a:p>
            <a:pPr lvl="2"/>
            <a:r>
              <a:rPr lang="en-US" dirty="0" smtClean="0">
                <a:latin typeface="+mn-lt"/>
              </a:rPr>
              <a:t>UE assistance information is to feedback the cells in a cell group to achieve power saving from the shared components.  </a:t>
            </a:r>
            <a:endParaRPr lang="en-US" dirty="0" smtClean="0">
              <a:latin typeface="+mn-lt"/>
            </a:endParaRPr>
          </a:p>
          <a:p>
            <a:pPr lvl="1"/>
            <a:r>
              <a:rPr lang="en-US" dirty="0" smtClean="0">
                <a:latin typeface="+mn-lt"/>
              </a:rPr>
              <a:t>UE assistance information </a:t>
            </a:r>
            <a:r>
              <a:rPr lang="en-US" dirty="0" smtClean="0">
                <a:latin typeface="+mn-lt"/>
              </a:rPr>
              <a:t>on SCell grouping </a:t>
            </a:r>
            <a:endParaRPr lang="en-US" dirty="0" smtClean="0">
              <a:latin typeface="+mn-lt"/>
            </a:endParaRPr>
          </a:p>
          <a:p>
            <a:pPr lvl="1"/>
            <a:endParaRPr lang="en-US" dirty="0" smtClean="0">
              <a:latin typeface="+mn-lt"/>
            </a:endParaRP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20321</TotalTime>
  <Words>528</Words>
  <Application>Microsoft Office PowerPoint</Application>
  <PresentationFormat>全屏显示(4:3)</PresentationFormat>
  <Paragraphs>74</Paragraphs>
  <Slides>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1_Office 主题</vt:lpstr>
      <vt:lpstr>Office 主题</vt:lpstr>
      <vt:lpstr>Rel-16 UE Power Saving</vt:lpstr>
      <vt:lpstr>Summary of Offline Discussion</vt:lpstr>
      <vt:lpstr>幻灯片 3</vt:lpstr>
      <vt:lpstr>Power Saving Signal/Channel </vt:lpstr>
      <vt:lpstr>Indication of SCell Dormancy inside Active Time </vt:lpstr>
      <vt:lpstr>UE Assistance Information on SCell/BWP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Fang-Chen Cheng</cp:lastModifiedBy>
  <cp:revision>931</cp:revision>
  <dcterms:created xsi:type="dcterms:W3CDTF">2016-07-17T04:57:15Z</dcterms:created>
  <dcterms:modified xsi:type="dcterms:W3CDTF">2019-09-17T15:22:06Z</dcterms:modified>
</cp:coreProperties>
</file>