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85" r:id="rId2"/>
    <p:sldId id="317" r:id="rId3"/>
    <p:sldId id="319" r:id="rId4"/>
    <p:sldId id="316" r:id="rId5"/>
    <p:sldId id="284" r:id="rId6"/>
  </p:sldIdLst>
  <p:sldSz cx="12188825" cy="6858000"/>
  <p:notesSz cx="6400800" cy="117316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A6BFC381-9DBC-9B47-9D16-E651729A1C82}">
          <p14:sldIdLst>
            <p14:sldId id="285"/>
            <p14:sldId id="317"/>
            <p14:sldId id="319"/>
            <p14:sldId id="316"/>
            <p14:sldId id="284"/>
          </p14:sldIdLst>
        </p14:section>
        <p14:section name="Titles and Dividers" id="{1E7DD9E6-8846-8448-AF36-6CA7C36D3FBC}">
          <p14:sldIdLst/>
        </p14:section>
        <p14:section name="Content" id="{380C3243-BEFC-A549-B533-A4F0BFEA40A1}">
          <p14:sldIdLst/>
        </p14:section>
        <p14:section name="Example slides" id="{6F4BDC45-F9AA-BE40-B27C-BCB372411A4C}">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577"/>
    <a:srgbClr val="4CA90C"/>
    <a:srgbClr val="009FDB"/>
    <a:srgbClr val="FFCC99"/>
    <a:srgbClr val="007A3E"/>
    <a:srgbClr val="00FF00"/>
    <a:srgbClr val="FF00FF"/>
    <a:srgbClr val="00FFFF"/>
    <a:srgbClr val="FF99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2" autoAdjust="0"/>
    <p:restoredTop sz="75264" autoAdjust="0"/>
  </p:normalViewPr>
  <p:slideViewPr>
    <p:cSldViewPr snapToGrid="0">
      <p:cViewPr varScale="1">
        <p:scale>
          <a:sx n="110" d="100"/>
          <a:sy n="110" d="100"/>
        </p:scale>
        <p:origin x="552" y="108"/>
      </p:cViewPr>
      <p:guideLst>
        <p:guide orient="horz" pos="232"/>
        <p:guide orient="horz" pos="4096"/>
        <p:guide orient="horz" pos="3688"/>
        <p:guide orient="horz" pos="760"/>
        <p:guide orient="horz" pos="488"/>
        <p:guide pos="309"/>
        <p:guide pos="7371"/>
        <p:guide pos="3839"/>
      </p:guideLst>
    </p:cSldViewPr>
  </p:slideViewPr>
  <p:outlineViewPr>
    <p:cViewPr>
      <p:scale>
        <a:sx n="33" d="100"/>
        <a:sy n="33" d="100"/>
      </p:scale>
      <p:origin x="0" y="-2964"/>
    </p:cViewPr>
  </p:outlineViewPr>
  <p:notesTextViewPr>
    <p:cViewPr>
      <p:scale>
        <a:sx n="100" d="100"/>
        <a:sy n="100" d="100"/>
      </p:scale>
      <p:origin x="0" y="0"/>
    </p:cViewPr>
  </p:notesTextViewPr>
  <p:sorterViewPr>
    <p:cViewPr>
      <p:scale>
        <a:sx n="66" d="100"/>
        <a:sy n="66" d="100"/>
      </p:scale>
      <p:origin x="0" y="4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3625639" y="0"/>
            <a:ext cx="2773680" cy="586581"/>
          </a:xfrm>
          <a:prstGeom prst="rect">
            <a:avLst/>
          </a:prstGeom>
        </p:spPr>
        <p:txBody>
          <a:bodyPr vert="horz" lIns="96661" tIns="48331" rIns="96661" bIns="48331" rtlCol="0"/>
          <a:lstStyle>
            <a:lvl1pPr algn="r">
              <a:defRPr sz="1300"/>
            </a:lvl1pPr>
          </a:lstStyle>
          <a:p>
            <a:fld id="{D4A5829C-7C6A-DF41-92FC-FE30E34D6DBD}" type="datetimeFigureOut">
              <a:rPr lang="en-US" smtClean="0"/>
              <a:t>9/9/2019</a:t>
            </a:fld>
            <a:endParaRPr lang="en-US"/>
          </a:p>
        </p:txBody>
      </p:sp>
      <p:sp>
        <p:nvSpPr>
          <p:cNvPr id="4" name="Footer Placeholder 3"/>
          <p:cNvSpPr>
            <a:spLocks noGrp="1"/>
          </p:cNvSpPr>
          <p:nvPr>
            <p:ph type="ftr" sz="quarter" idx="2"/>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3625639" y="11143008"/>
            <a:ext cx="2773680" cy="586581"/>
          </a:xfrm>
          <a:prstGeom prst="rect">
            <a:avLst/>
          </a:prstGeom>
        </p:spPr>
        <p:txBody>
          <a:bodyPr vert="horz" lIns="96661" tIns="48331" rIns="96661" bIns="48331" rtlCol="0" anchor="b"/>
          <a:lstStyle>
            <a:lvl1pPr algn="r">
              <a:defRPr sz="13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6581"/>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3625639" y="0"/>
            <a:ext cx="2773680" cy="586581"/>
          </a:xfrm>
          <a:prstGeom prst="rect">
            <a:avLst/>
          </a:prstGeom>
        </p:spPr>
        <p:txBody>
          <a:bodyPr vert="horz" lIns="96661" tIns="48331" rIns="96661" bIns="48331" rtlCol="0"/>
          <a:lstStyle>
            <a:lvl1pPr algn="r">
              <a:defRPr sz="1300"/>
            </a:lvl1pPr>
          </a:lstStyle>
          <a:p>
            <a:fld id="{16C7A9F4-9AF1-BE4F-A500-2756F8488435}" type="datetimeFigureOut">
              <a:rPr lang="en-US" smtClean="0"/>
              <a:t>9/9/2019</a:t>
            </a:fld>
            <a:endParaRPr lang="en-US"/>
          </a:p>
        </p:txBody>
      </p:sp>
      <p:sp>
        <p:nvSpPr>
          <p:cNvPr id="4" name="Slide Image Placeholder 3"/>
          <p:cNvSpPr>
            <a:spLocks noGrp="1" noRot="1" noChangeAspect="1"/>
          </p:cNvSpPr>
          <p:nvPr>
            <p:ph type="sldImg" idx="2"/>
          </p:nvPr>
        </p:nvSpPr>
        <p:spPr>
          <a:xfrm>
            <a:off x="-708025" y="881063"/>
            <a:ext cx="7816850" cy="4398962"/>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640080" y="5572522"/>
            <a:ext cx="5120640" cy="5279231"/>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1143008"/>
            <a:ext cx="2773680" cy="586581"/>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3625639" y="11143008"/>
            <a:ext cx="2773680" cy="586581"/>
          </a:xfrm>
          <a:prstGeom prst="rect">
            <a:avLst/>
          </a:prstGeom>
        </p:spPr>
        <p:txBody>
          <a:bodyPr vert="horz" lIns="96661" tIns="48331" rIns="96661" bIns="48331" rtlCol="0" anchor="b"/>
          <a:lstStyle>
            <a:lvl1pPr algn="r">
              <a:defRPr sz="13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27100"/>
            <a:ext cx="11209064" cy="1523098"/>
          </a:xfrm>
          <a:effectLst/>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p:spPr>
        <p:txBody>
          <a:bodyPr anchor="b" anchorCtr="0"/>
          <a:lstStyle>
            <a:lvl1pPr>
              <a:lnSpc>
                <a:spcPct val="82000"/>
              </a:lnSpc>
              <a:spcAft>
                <a:spcPts val="800"/>
              </a:spcAft>
              <a:defRPr sz="3600">
                <a:solidFill>
                  <a:schemeClr val="tx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dirty="0"/>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370"/>
            <a:ext cx="11209064" cy="48121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472222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endParaRPr lang="en-US" dirty="0"/>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9063" y="939800"/>
            <a:ext cx="11209064" cy="1511764"/>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dirty="0"/>
              <a:t>Drag picture to placeholder or click icon to add. Globe logo should sit on top of picture.</a:t>
            </a:r>
          </a:p>
          <a:p>
            <a:endParaRPr lang="en-US" dirty="0"/>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endParaRPr lang="en-US" dirty="0"/>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endParaRPr lang="en-US" dirty="0"/>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endParaRPr lang="en-US" dirty="0"/>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498798" y="939801"/>
            <a:ext cx="11209064" cy="1511763"/>
          </a:xfrm>
        </p:spPr>
        <p:txBody>
          <a:bodyPr anchor="b"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p:spPr>
        <p:txBody>
          <a:bodyPr/>
          <a:lstStyle>
            <a:lvl1pPr>
              <a:defRPr>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a:t>
            </a:r>
            <a:r>
              <a:rPr lang="en-US" sz="600" baseline="0" dirty="0">
                <a:solidFill>
                  <a:schemeClr val="tx2"/>
                </a:solidFill>
              </a:rPr>
              <a:t> </a:t>
            </a:r>
            <a:r>
              <a:rPr lang="en-US" sz="600" dirty="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p:spPr>
        <p:txBody>
          <a:bodyPr anchor="t" anchorCtr="0"/>
          <a:lstStyle>
            <a:lvl1pPr>
              <a:lnSpc>
                <a:spcPct val="82000"/>
              </a:lnSpc>
              <a:spcAft>
                <a:spcPts val="800"/>
              </a:spcAft>
              <a:defRPr sz="3600">
                <a:solidFill>
                  <a:schemeClr val="tx1"/>
                </a:solidFill>
              </a:defRPr>
            </a:lvl1pPr>
          </a:lstStyle>
          <a:p>
            <a:r>
              <a:rPr lang="en-US" dirty="0"/>
              <a:t>Click to edit Master title style</a:t>
            </a:r>
            <a:br>
              <a:rPr lang="en-US" dirty="0"/>
            </a:br>
            <a:r>
              <a:rPr lang="en-US" dirty="0"/>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endParaRPr lang="en-US" dirty="0"/>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2019 AT&amp;T Intellectual</a:t>
            </a:r>
            <a:r>
              <a:rPr lang="en-US" sz="600" baseline="0" dirty="0">
                <a:solidFill>
                  <a:schemeClr val="tx2"/>
                </a:solidFill>
              </a:rPr>
              <a:t> Property. All rights reserved.</a:t>
            </a:r>
            <a:r>
              <a:rPr lang="en-US" sz="600" dirty="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32863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2019 AT&amp;T Intellectual</a:t>
            </a:r>
            <a:r>
              <a:rPr lang="en-US" sz="600" baseline="0" dirty="0">
                <a:solidFill>
                  <a:schemeClr val="tx1"/>
                </a:solidFill>
              </a:rPr>
              <a:t> Property. All rights reserved.</a:t>
            </a:r>
            <a:r>
              <a:rPr lang="en-US" sz="600" dirty="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endParaRPr lang="en-US" dirty="0"/>
          </a:p>
        </p:txBody>
      </p:sp>
      <p:sp>
        <p:nvSpPr>
          <p:cNvPr id="2" name="Title 1"/>
          <p:cNvSpPr>
            <a:spLocks noGrp="1"/>
          </p:cNvSpPr>
          <p:nvPr>
            <p:ph type="title"/>
          </p:nvPr>
        </p:nvSpPr>
        <p:spPr>
          <a:xfrm>
            <a:off x="498798" y="3657600"/>
            <a:ext cx="11209064" cy="1517904"/>
          </a:xfrm>
        </p:spPr>
        <p:txBody>
          <a:bodyPr anchor="t" anchorCtr="0"/>
          <a:lstStyle>
            <a:lvl1pPr>
              <a:lnSpc>
                <a:spcPct val="82000"/>
              </a:lnSpc>
              <a:spcAft>
                <a:spcPts val="800"/>
              </a:spcAft>
              <a:defRPr sz="3600">
                <a:solidFill>
                  <a:schemeClr val="tx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dirty="0"/>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p:spPr>
        <p:txBody>
          <a:bodyPr anchor="b" anchorCtr="0"/>
          <a:lstStyle>
            <a:lvl1pPr>
              <a:lnSpc>
                <a:spcPct val="82000"/>
              </a:lnSpc>
              <a:spcAft>
                <a:spcPts val="800"/>
              </a:spcAft>
              <a:defRPr sz="3600">
                <a:solidFill>
                  <a:schemeClr val="bg1"/>
                </a:solidFill>
              </a:defRPr>
            </a:lvl1pPr>
          </a:lstStyle>
          <a:p>
            <a:r>
              <a:rPr lang="en-US"/>
              <a:t>Click to edit Master title style</a:t>
            </a:r>
            <a:endParaRPr lang="en-US" dirty="0"/>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3698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p:spPr>
        <p:txBody>
          <a:bodyPr anchor="b" anchorCtr="0"/>
          <a:lstStyle>
            <a:lvl1pPr>
              <a:lnSpc>
                <a:spcPct val="82000"/>
              </a:lnSpc>
              <a:spcAft>
                <a:spcPts val="800"/>
              </a:spcAft>
              <a:defRPr sz="3600">
                <a:solidFill>
                  <a:schemeClr val="bg1"/>
                </a:solidFill>
              </a:defRPr>
            </a:lvl1pPr>
          </a:lstStyle>
          <a:p>
            <a:r>
              <a:rPr lang="en-US" dirty="0"/>
              <a:t>Click to edit </a:t>
            </a:r>
            <a:br>
              <a:rPr lang="en-US" dirty="0"/>
            </a:br>
            <a:r>
              <a:rPr lang="en-US" dirty="0"/>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FDB"/>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bg1"/>
                </a:solidFill>
              </a:defRPr>
            </a:lvl1pPr>
          </a:lstStyle>
          <a:p>
            <a:fld id="{12CB907E-C602-C34B-93F7-CA9E40714286}" type="slidenum">
              <a:rPr lang="en-US" smtClean="0"/>
              <a:pPr/>
              <a:t>‹#›</a:t>
            </a:fld>
            <a:r>
              <a:rPr lang="en-US"/>
              <a:t> </a:t>
            </a:r>
            <a:endParaRPr lang="en-US" dirty="0"/>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dirty="0"/>
              <a:t>Click to edit Master text styles</a:t>
            </a:r>
          </a:p>
          <a:p>
            <a:pPr lvl="1"/>
            <a:r>
              <a:rPr lang="en-US" dirty="0"/>
              <a:t>Second level </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pic>
        <p:nvPicPr>
          <p:cNvPr id="7" name="Picture 6">
            <a:extLst>
              <a:ext uri="{FF2B5EF4-FFF2-40B4-BE49-F238E27FC236}">
                <a16:creationId xmlns:a16="http://schemas.microsoft.com/office/drawing/2014/main" id="{9916E942-B436-4457-8235-3B59F7744429}"/>
              </a:ext>
            </a:extLst>
          </p:cNvPr>
          <p:cNvPicPr>
            <a:picLocks noChangeAspect="1"/>
          </p:cNvPicPr>
          <p:nvPr userDrawn="1"/>
        </p:nvPicPr>
        <p:blipFill>
          <a:blip r:embed="rId46">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Lst>
  <p:hf hdr="0" ftr="0" dt="0"/>
  <p:txStyles>
    <p:title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89880" y="2195011"/>
            <a:ext cx="11209064" cy="1523098"/>
          </a:xfrm>
        </p:spPr>
        <p:txBody>
          <a:bodyPr/>
          <a:lstStyle/>
          <a:p>
            <a:r>
              <a:rPr lang="en-US" sz="2400" dirty="0"/>
              <a:t>Agenda Item: 8.1.14</a:t>
            </a:r>
            <a:br>
              <a:rPr lang="en-US" sz="2400" dirty="0"/>
            </a:br>
            <a:r>
              <a:rPr lang="en-US" sz="2400" dirty="0"/>
              <a:t>Source: AT&amp;T</a:t>
            </a:r>
            <a:br>
              <a:rPr lang="en-US" sz="2400" dirty="0"/>
            </a:br>
            <a:r>
              <a:rPr lang="en-US" sz="2400" dirty="0"/>
              <a:t>Title: Proposal for RAN Architecture and Enhancements for Slicing</a:t>
            </a:r>
            <a:br>
              <a:rPr lang="en-US" sz="2400" dirty="0"/>
            </a:br>
            <a:r>
              <a:rPr lang="en-US" sz="2400" dirty="0"/>
              <a:t>Document for: Discussion/Decision</a:t>
            </a:r>
          </a:p>
        </p:txBody>
      </p:sp>
      <p:sp>
        <p:nvSpPr>
          <p:cNvPr id="4" name="Text Placeholder 3"/>
          <p:cNvSpPr>
            <a:spLocks noGrp="1"/>
          </p:cNvSpPr>
          <p:nvPr>
            <p:ph type="body" sz="quarter" idx="18"/>
          </p:nvPr>
        </p:nvSpPr>
        <p:spPr>
          <a:xfrm>
            <a:off x="498798" y="1069012"/>
            <a:ext cx="11213719" cy="783336"/>
          </a:xfrm>
        </p:spPr>
        <p:txBody>
          <a:bodyPr/>
          <a:lstStyle/>
          <a:p>
            <a:r>
              <a:rPr lang="en-US" b="1" dirty="0">
                <a:solidFill>
                  <a:schemeClr val="tx1"/>
                </a:solidFill>
              </a:rPr>
              <a:t>3GPP TSG RAN Plenary Meeting #85                                                                          RP-192107</a:t>
            </a:r>
          </a:p>
          <a:p>
            <a:r>
              <a:rPr lang="en-US" b="1" dirty="0">
                <a:solidFill>
                  <a:schemeClr val="tx1"/>
                </a:solidFill>
              </a:rPr>
              <a:t>Newport Beach, USA: September 16-20,</a:t>
            </a:r>
            <a:r>
              <a:rPr lang="en-US" b="1" baseline="30000" dirty="0">
                <a:solidFill>
                  <a:schemeClr val="tx1"/>
                </a:solidFill>
              </a:rPr>
              <a:t> </a:t>
            </a:r>
            <a:r>
              <a:rPr lang="en-US" b="1" dirty="0">
                <a:solidFill>
                  <a:schemeClr val="tx1"/>
                </a:solidFill>
              </a:rPr>
              <a:t>2019</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071" y="4060772"/>
            <a:ext cx="3438525" cy="1996241"/>
          </a:xfrm>
          <a:prstGeom prst="rect">
            <a:avLst/>
          </a:prstGeom>
        </p:spPr>
      </p:pic>
    </p:spTree>
    <p:extLst>
      <p:ext uri="{BB962C8B-B14F-4D97-AF65-F5344CB8AC3E}">
        <p14:creationId xmlns:p14="http://schemas.microsoft.com/office/powerpoint/2010/main" val="1775228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AA98705-E5E1-428F-95A0-2B0D43FEEA2B}"/>
              </a:ext>
            </a:extLst>
          </p:cNvPr>
          <p:cNvSpPr>
            <a:spLocks noGrp="1"/>
          </p:cNvSpPr>
          <p:nvPr>
            <p:ph type="title"/>
          </p:nvPr>
        </p:nvSpPr>
        <p:spPr/>
        <p:txBody>
          <a:bodyPr/>
          <a:lstStyle/>
          <a:p>
            <a:r>
              <a:rPr lang="en-US" dirty="0"/>
              <a:t>RAN Architecture Enhancements for Slicing</a:t>
            </a:r>
          </a:p>
        </p:txBody>
      </p:sp>
      <p:sp>
        <p:nvSpPr>
          <p:cNvPr id="7" name="Content Placeholder 6">
            <a:extLst>
              <a:ext uri="{FF2B5EF4-FFF2-40B4-BE49-F238E27FC236}">
                <a16:creationId xmlns:a16="http://schemas.microsoft.com/office/drawing/2014/main" id="{FC5679CD-56C1-486D-AB28-1683C9821683}"/>
              </a:ext>
            </a:extLst>
          </p:cNvPr>
          <p:cNvSpPr>
            <a:spLocks noGrp="1"/>
          </p:cNvSpPr>
          <p:nvPr>
            <p:ph sz="quarter" idx="12"/>
          </p:nvPr>
        </p:nvSpPr>
        <p:spPr>
          <a:xfrm>
            <a:off x="489880" y="1336601"/>
            <a:ext cx="11209064" cy="1027054"/>
          </a:xfrm>
          <a:noFill/>
          <a:ln>
            <a:noFill/>
          </a:ln>
        </p:spPr>
        <p:style>
          <a:lnRef idx="1">
            <a:schemeClr val="accent4"/>
          </a:lnRef>
          <a:fillRef idx="3">
            <a:schemeClr val="accent4"/>
          </a:fillRef>
          <a:effectRef idx="2">
            <a:schemeClr val="accent4"/>
          </a:effectRef>
          <a:fontRef idx="minor">
            <a:schemeClr val="lt1"/>
          </a:fontRef>
        </p:style>
        <p:txBody>
          <a:bodyPr/>
          <a:lstStyle/>
          <a:p>
            <a:r>
              <a:rPr lang="en-US" sz="2000" dirty="0"/>
              <a:t>While Rel. 15 provided specifications for RAN support of network slicing, further enhancements should be made in Rel. 17 to the RAN architecture to simultaneously support different types of traffic (e.g. </a:t>
            </a:r>
            <a:r>
              <a:rPr lang="en-US" sz="2000" dirty="0" err="1"/>
              <a:t>eMBB</a:t>
            </a:r>
            <a:r>
              <a:rPr lang="en-US" sz="2000" dirty="0"/>
              <a:t>, URLLC) with different latency, reliability, and data rate requirements</a:t>
            </a:r>
          </a:p>
        </p:txBody>
      </p:sp>
      <p:sp>
        <p:nvSpPr>
          <p:cNvPr id="10" name="TextBox 9">
            <a:extLst>
              <a:ext uri="{FF2B5EF4-FFF2-40B4-BE49-F238E27FC236}">
                <a16:creationId xmlns:a16="http://schemas.microsoft.com/office/drawing/2014/main" id="{CCF35522-A94D-406E-9EDD-7825C87F5E86}"/>
              </a:ext>
            </a:extLst>
          </p:cNvPr>
          <p:cNvSpPr txBox="1"/>
          <p:nvPr/>
        </p:nvSpPr>
        <p:spPr>
          <a:xfrm>
            <a:off x="3023639" y="2983822"/>
            <a:ext cx="4997822" cy="57494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lIns="0" tIns="0" rIns="0" bIns="0" rtlCol="0" anchor="ctr">
            <a:noAutofit/>
          </a:bodyPr>
          <a:lstStyle/>
          <a:p>
            <a:pPr algn="ctr" defTabSz="457063">
              <a:defRPr/>
            </a:pPr>
            <a:r>
              <a:rPr lang="en-US" dirty="0">
                <a:solidFill>
                  <a:prstClr val="white"/>
                </a:solidFill>
                <a:latin typeface="Calibri"/>
              </a:rPr>
              <a:t>Network Slicing at the RAN</a:t>
            </a:r>
          </a:p>
        </p:txBody>
      </p:sp>
      <p:sp>
        <p:nvSpPr>
          <p:cNvPr id="11" name="TextBox 10">
            <a:extLst>
              <a:ext uri="{FF2B5EF4-FFF2-40B4-BE49-F238E27FC236}">
                <a16:creationId xmlns:a16="http://schemas.microsoft.com/office/drawing/2014/main" id="{B6B673D8-F153-4887-9D22-262FE0903008}"/>
              </a:ext>
            </a:extLst>
          </p:cNvPr>
          <p:cNvSpPr txBox="1"/>
          <p:nvPr/>
        </p:nvSpPr>
        <p:spPr>
          <a:xfrm>
            <a:off x="2757791" y="3981698"/>
            <a:ext cx="5529518" cy="574940"/>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lIns="0" tIns="0" rIns="0" bIns="0" rtlCol="0" anchor="ctr">
            <a:noAutofit/>
          </a:bodyPr>
          <a:lstStyle/>
          <a:p>
            <a:pPr algn="ctr" defTabSz="457063">
              <a:defRPr/>
            </a:pPr>
            <a:r>
              <a:rPr lang="en-US" dirty="0">
                <a:solidFill>
                  <a:prstClr val="white"/>
                </a:solidFill>
                <a:latin typeface="Calibri"/>
              </a:rPr>
              <a:t>Configuration of RAN resources to support different slices</a:t>
            </a:r>
          </a:p>
        </p:txBody>
      </p:sp>
      <p:sp>
        <p:nvSpPr>
          <p:cNvPr id="12" name="TextBox 11">
            <a:extLst>
              <a:ext uri="{FF2B5EF4-FFF2-40B4-BE49-F238E27FC236}">
                <a16:creationId xmlns:a16="http://schemas.microsoft.com/office/drawing/2014/main" id="{45819345-B334-4C94-9117-E3B1FAF3D504}"/>
              </a:ext>
            </a:extLst>
          </p:cNvPr>
          <p:cNvSpPr txBox="1"/>
          <p:nvPr/>
        </p:nvSpPr>
        <p:spPr>
          <a:xfrm>
            <a:off x="2139270" y="5086056"/>
            <a:ext cx="6766560" cy="948984"/>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lIns="0" tIns="0" rIns="0" bIns="0" rtlCol="0" anchor="ctr">
            <a:noAutofit/>
          </a:bodyPr>
          <a:lstStyle/>
          <a:p>
            <a:pPr algn="ctr" defTabSz="457063">
              <a:defRPr/>
            </a:pPr>
            <a:r>
              <a:rPr lang="en-US" dirty="0">
                <a:solidFill>
                  <a:prstClr val="white"/>
                </a:solidFill>
                <a:latin typeface="Calibri"/>
              </a:rPr>
              <a:t>Support different RAN architectures on the same HW via RAN enhancements to slicing </a:t>
            </a:r>
          </a:p>
        </p:txBody>
      </p:sp>
      <p:cxnSp>
        <p:nvCxnSpPr>
          <p:cNvPr id="14" name="Straight Arrow Connector 13">
            <a:extLst>
              <a:ext uri="{FF2B5EF4-FFF2-40B4-BE49-F238E27FC236}">
                <a16:creationId xmlns:a16="http://schemas.microsoft.com/office/drawing/2014/main" id="{0847CB7F-93F9-4482-A285-109B49FA6B70}"/>
              </a:ext>
            </a:extLst>
          </p:cNvPr>
          <p:cNvCxnSpPr>
            <a:cxnSpLocks/>
            <a:stCxn id="10" idx="2"/>
            <a:endCxn id="11" idx="0"/>
          </p:cNvCxnSpPr>
          <p:nvPr/>
        </p:nvCxnSpPr>
        <p:spPr>
          <a:xfrm>
            <a:off x="5522550" y="3558762"/>
            <a:ext cx="0" cy="422936"/>
          </a:xfrm>
          <a:prstGeom prst="straightConnector1">
            <a:avLst/>
          </a:prstGeom>
          <a:ln w="28575"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54CE6DA4-3402-4BE3-8E21-E0064C18872C}"/>
              </a:ext>
            </a:extLst>
          </p:cNvPr>
          <p:cNvCxnSpPr>
            <a:cxnSpLocks/>
            <a:stCxn id="11" idx="2"/>
            <a:endCxn id="12" idx="0"/>
          </p:cNvCxnSpPr>
          <p:nvPr/>
        </p:nvCxnSpPr>
        <p:spPr>
          <a:xfrm>
            <a:off x="5522550" y="4556638"/>
            <a:ext cx="0" cy="529418"/>
          </a:xfrm>
          <a:prstGeom prst="straightConnector1">
            <a:avLst/>
          </a:prstGeom>
          <a:ln w="28575" cmpd="sng">
            <a:solidFill>
              <a:schemeClr val="accent6"/>
            </a:solidFill>
            <a:tailEnd type="triangle"/>
          </a:ln>
          <a:effectLst/>
        </p:spPr>
        <p:style>
          <a:lnRef idx="2">
            <a:schemeClr val="accent1"/>
          </a:lnRef>
          <a:fillRef idx="0">
            <a:schemeClr val="accent1"/>
          </a:fillRef>
          <a:effectRef idx="1">
            <a:schemeClr val="accent1"/>
          </a:effectRef>
          <a:fontRef idx="minor">
            <a:schemeClr val="tx1"/>
          </a:fontRef>
        </p:style>
      </p:cxnSp>
      <p:sp>
        <p:nvSpPr>
          <p:cNvPr id="29" name="Rectangle: Rounded Corners 28">
            <a:extLst>
              <a:ext uri="{FF2B5EF4-FFF2-40B4-BE49-F238E27FC236}">
                <a16:creationId xmlns:a16="http://schemas.microsoft.com/office/drawing/2014/main" id="{3205E172-6B09-4C87-898B-4B8EB54F3BB7}"/>
              </a:ext>
            </a:extLst>
          </p:cNvPr>
          <p:cNvSpPr/>
          <p:nvPr/>
        </p:nvSpPr>
        <p:spPr>
          <a:xfrm>
            <a:off x="281354" y="1139371"/>
            <a:ext cx="11732455" cy="1421515"/>
          </a:xfrm>
          <a:prstGeom prst="roundRect">
            <a:avLst/>
          </a:prstGeom>
          <a:noFill/>
          <a:ln>
            <a:solidFill>
              <a:srgbClr val="0C2577"/>
            </a:solidFill>
          </a:ln>
        </p:spPr>
        <p:style>
          <a:lnRef idx="2">
            <a:schemeClr val="dk1"/>
          </a:lnRef>
          <a:fillRef idx="1">
            <a:schemeClr val="lt1"/>
          </a:fillRef>
          <a:effectRef idx="0">
            <a:schemeClr val="dk1"/>
          </a:effectRef>
          <a:fontRef idx="minor">
            <a:schemeClr val="dk1"/>
          </a:fontRef>
        </p:style>
        <p:txBody>
          <a:bodyPr lIns="0" tIns="0" rIns="0" bIns="0" rtlCol="0" anchor="ctr"/>
          <a:lstStyle/>
          <a:p>
            <a:pPr algn="ctr"/>
            <a:endParaRPr lang="en-US" dirty="0"/>
          </a:p>
        </p:txBody>
      </p:sp>
      <p:sp>
        <p:nvSpPr>
          <p:cNvPr id="2" name="Rectangle 1">
            <a:extLst>
              <a:ext uri="{FF2B5EF4-FFF2-40B4-BE49-F238E27FC236}">
                <a16:creationId xmlns:a16="http://schemas.microsoft.com/office/drawing/2014/main" id="{EB4F4AC3-5B12-4D3E-8BA9-297B187A0817}"/>
              </a:ext>
            </a:extLst>
          </p:cNvPr>
          <p:cNvSpPr/>
          <p:nvPr/>
        </p:nvSpPr>
        <p:spPr>
          <a:xfrm>
            <a:off x="10888432" y="153447"/>
            <a:ext cx="1210588" cy="369332"/>
          </a:xfrm>
          <a:prstGeom prst="rect">
            <a:avLst/>
          </a:prstGeom>
        </p:spPr>
        <p:txBody>
          <a:bodyPr wrap="none">
            <a:spAutoFit/>
          </a:bodyPr>
          <a:lstStyle/>
          <a:p>
            <a:r>
              <a:rPr lang="en-US" b="1" dirty="0">
                <a:solidFill>
                  <a:schemeClr val="bg1"/>
                </a:solidFill>
              </a:rPr>
              <a:t>RP-192107</a:t>
            </a:r>
            <a:endParaRPr lang="en-US" dirty="0">
              <a:solidFill>
                <a:schemeClr val="bg1"/>
              </a:solidFill>
            </a:endParaRPr>
          </a:p>
        </p:txBody>
      </p:sp>
    </p:spTree>
    <p:extLst>
      <p:ext uri="{BB962C8B-B14F-4D97-AF65-F5344CB8AC3E}">
        <p14:creationId xmlns:p14="http://schemas.microsoft.com/office/powerpoint/2010/main" val="4104711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5C90DA-E934-4210-904C-F7916FB86FE7}"/>
              </a:ext>
            </a:extLst>
          </p:cNvPr>
          <p:cNvSpPr>
            <a:spLocks noGrp="1"/>
          </p:cNvSpPr>
          <p:nvPr>
            <p:ph type="sldNum" sz="quarter" idx="11"/>
          </p:nvPr>
        </p:nvSpPr>
        <p:spPr/>
        <p:txBody>
          <a:bodyPr/>
          <a:lstStyle/>
          <a:p>
            <a:fld id="{12CB907E-C602-C34B-93F7-CA9E40714286}" type="slidenum">
              <a:rPr lang="en-US" smtClean="0"/>
              <a:pPr/>
              <a:t>3</a:t>
            </a:fld>
            <a:r>
              <a:rPr lang="en-US"/>
              <a:t> </a:t>
            </a:r>
            <a:endParaRPr lang="en-US" dirty="0"/>
          </a:p>
        </p:txBody>
      </p:sp>
      <p:sp>
        <p:nvSpPr>
          <p:cNvPr id="3" name="Title 2">
            <a:extLst>
              <a:ext uri="{FF2B5EF4-FFF2-40B4-BE49-F238E27FC236}">
                <a16:creationId xmlns:a16="http://schemas.microsoft.com/office/drawing/2014/main" id="{AFD9D136-8F12-438B-BC97-E257642D3ED8}"/>
              </a:ext>
            </a:extLst>
          </p:cNvPr>
          <p:cNvSpPr>
            <a:spLocks noGrp="1"/>
          </p:cNvSpPr>
          <p:nvPr>
            <p:ph type="title"/>
          </p:nvPr>
        </p:nvSpPr>
        <p:spPr/>
        <p:txBody>
          <a:bodyPr/>
          <a:lstStyle/>
          <a:p>
            <a:r>
              <a:rPr lang="en-US" dirty="0"/>
              <a:t>Architecture to Support Different Protocol Splits for Different Slices</a:t>
            </a:r>
          </a:p>
        </p:txBody>
      </p:sp>
      <p:grpSp>
        <p:nvGrpSpPr>
          <p:cNvPr id="5" name="Group 4">
            <a:extLst>
              <a:ext uri="{FF2B5EF4-FFF2-40B4-BE49-F238E27FC236}">
                <a16:creationId xmlns:a16="http://schemas.microsoft.com/office/drawing/2014/main" id="{A4700E0E-712B-476A-9375-E09314BF547D}"/>
              </a:ext>
            </a:extLst>
          </p:cNvPr>
          <p:cNvGrpSpPr/>
          <p:nvPr/>
        </p:nvGrpSpPr>
        <p:grpSpPr>
          <a:xfrm>
            <a:off x="3252738" y="3068080"/>
            <a:ext cx="4512628" cy="3725640"/>
            <a:chOff x="1154547" y="1297719"/>
            <a:chExt cx="5992873" cy="4947735"/>
          </a:xfrm>
        </p:grpSpPr>
        <p:sp>
          <p:nvSpPr>
            <p:cNvPr id="6" name="Rectangle 5">
              <a:extLst>
                <a:ext uri="{FF2B5EF4-FFF2-40B4-BE49-F238E27FC236}">
                  <a16:creationId xmlns:a16="http://schemas.microsoft.com/office/drawing/2014/main" id="{46011D02-007D-4A81-ADD3-47960052DC80}"/>
                </a:ext>
              </a:extLst>
            </p:cNvPr>
            <p:cNvSpPr/>
            <p:nvPr/>
          </p:nvSpPr>
          <p:spPr>
            <a:xfrm>
              <a:off x="1154547" y="5842272"/>
              <a:ext cx="5992873" cy="309999"/>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7" name="Rectangle 6">
              <a:extLst>
                <a:ext uri="{FF2B5EF4-FFF2-40B4-BE49-F238E27FC236}">
                  <a16:creationId xmlns:a16="http://schemas.microsoft.com/office/drawing/2014/main" id="{CD17F66B-02AF-42C1-B12F-45BE1DED76DF}"/>
                </a:ext>
              </a:extLst>
            </p:cNvPr>
            <p:cNvSpPr/>
            <p:nvPr/>
          </p:nvSpPr>
          <p:spPr>
            <a:xfrm>
              <a:off x="1154547" y="4482516"/>
              <a:ext cx="5992873" cy="1158611"/>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8" name="Rectangle 7">
              <a:extLst>
                <a:ext uri="{FF2B5EF4-FFF2-40B4-BE49-F238E27FC236}">
                  <a16:creationId xmlns:a16="http://schemas.microsoft.com/office/drawing/2014/main" id="{A8DC422E-E917-4636-A02F-9C950132E81D}"/>
                </a:ext>
              </a:extLst>
            </p:cNvPr>
            <p:cNvSpPr/>
            <p:nvPr/>
          </p:nvSpPr>
          <p:spPr>
            <a:xfrm>
              <a:off x="1154547" y="3200669"/>
              <a:ext cx="5992873" cy="1104977"/>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9" name="Rectangle 8">
              <a:extLst>
                <a:ext uri="{FF2B5EF4-FFF2-40B4-BE49-F238E27FC236}">
                  <a16:creationId xmlns:a16="http://schemas.microsoft.com/office/drawing/2014/main" id="{9A1654B4-4ADC-4D38-A165-4BCAA536F8BE}"/>
                </a:ext>
              </a:extLst>
            </p:cNvPr>
            <p:cNvSpPr/>
            <p:nvPr/>
          </p:nvSpPr>
          <p:spPr>
            <a:xfrm>
              <a:off x="1154547" y="1944289"/>
              <a:ext cx="5992873" cy="1074715"/>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10" name="Oval 9">
              <a:extLst>
                <a:ext uri="{FF2B5EF4-FFF2-40B4-BE49-F238E27FC236}">
                  <a16:creationId xmlns:a16="http://schemas.microsoft.com/office/drawing/2014/main" id="{9750BBAE-9715-4FB6-8B7D-A2909C9AA98D}"/>
                </a:ext>
              </a:extLst>
            </p:cNvPr>
            <p:cNvSpPr/>
            <p:nvPr/>
          </p:nvSpPr>
          <p:spPr>
            <a:xfrm>
              <a:off x="5291482" y="5249378"/>
              <a:ext cx="1478160" cy="304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11" name="Rectangle 10">
              <a:extLst>
                <a:ext uri="{FF2B5EF4-FFF2-40B4-BE49-F238E27FC236}">
                  <a16:creationId xmlns:a16="http://schemas.microsoft.com/office/drawing/2014/main" id="{DEC13339-82BA-43BB-872C-1672E8247DC4}"/>
                </a:ext>
              </a:extLst>
            </p:cNvPr>
            <p:cNvSpPr/>
            <p:nvPr/>
          </p:nvSpPr>
          <p:spPr>
            <a:xfrm>
              <a:off x="5607610" y="1297719"/>
              <a:ext cx="831272" cy="35098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799" dirty="0">
                  <a:solidFill>
                    <a:prstClr val="white"/>
                  </a:solidFill>
                  <a:latin typeface="Calibri"/>
                </a:rPr>
                <a:t>uRLLC</a:t>
              </a:r>
            </a:p>
          </p:txBody>
        </p:sp>
        <p:sp>
          <p:nvSpPr>
            <p:cNvPr id="12" name="Rectangle 11">
              <a:extLst>
                <a:ext uri="{FF2B5EF4-FFF2-40B4-BE49-F238E27FC236}">
                  <a16:creationId xmlns:a16="http://schemas.microsoft.com/office/drawing/2014/main" id="{79705DAD-68DD-4305-BBBA-3CE44CD48BEE}"/>
                </a:ext>
              </a:extLst>
            </p:cNvPr>
            <p:cNvSpPr/>
            <p:nvPr/>
          </p:nvSpPr>
          <p:spPr>
            <a:xfrm>
              <a:off x="5566046" y="5239799"/>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RF</a:t>
              </a:r>
              <a:endParaRPr lang="en-US" sz="1400" dirty="0">
                <a:solidFill>
                  <a:srgbClr val="000000"/>
                </a:solidFill>
                <a:latin typeface="Calibri"/>
              </a:endParaRPr>
            </a:p>
          </p:txBody>
        </p:sp>
        <p:sp>
          <p:nvSpPr>
            <p:cNvPr id="13" name="Rectangle 12">
              <a:extLst>
                <a:ext uri="{FF2B5EF4-FFF2-40B4-BE49-F238E27FC236}">
                  <a16:creationId xmlns:a16="http://schemas.microsoft.com/office/drawing/2014/main" id="{DFF7F1AE-FA4A-4E47-BF95-065D5A9DE362}"/>
                </a:ext>
              </a:extLst>
            </p:cNvPr>
            <p:cNvSpPr/>
            <p:nvPr/>
          </p:nvSpPr>
          <p:spPr>
            <a:xfrm>
              <a:off x="5566047" y="4900532"/>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MAC</a:t>
              </a:r>
              <a:endParaRPr lang="en-US" sz="1400" dirty="0">
                <a:solidFill>
                  <a:srgbClr val="000000"/>
                </a:solidFill>
                <a:latin typeface="Calibri"/>
              </a:endParaRPr>
            </a:p>
          </p:txBody>
        </p:sp>
        <p:sp>
          <p:nvSpPr>
            <p:cNvPr id="14" name="Rectangle 13">
              <a:extLst>
                <a:ext uri="{FF2B5EF4-FFF2-40B4-BE49-F238E27FC236}">
                  <a16:creationId xmlns:a16="http://schemas.microsoft.com/office/drawing/2014/main" id="{C827CE31-F73D-4716-A920-A9ABF953C978}"/>
                </a:ext>
              </a:extLst>
            </p:cNvPr>
            <p:cNvSpPr/>
            <p:nvPr/>
          </p:nvSpPr>
          <p:spPr>
            <a:xfrm>
              <a:off x="5566047" y="5071395"/>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PHY</a:t>
              </a:r>
              <a:endParaRPr lang="en-US" sz="1400" dirty="0">
                <a:solidFill>
                  <a:srgbClr val="000000"/>
                </a:solidFill>
                <a:latin typeface="Calibri"/>
              </a:endParaRPr>
            </a:p>
          </p:txBody>
        </p:sp>
        <p:sp>
          <p:nvSpPr>
            <p:cNvPr id="15" name="Rectangle 14">
              <a:extLst>
                <a:ext uri="{FF2B5EF4-FFF2-40B4-BE49-F238E27FC236}">
                  <a16:creationId xmlns:a16="http://schemas.microsoft.com/office/drawing/2014/main" id="{7D623545-541A-4F8D-B930-C54C1B072D9A}"/>
                </a:ext>
              </a:extLst>
            </p:cNvPr>
            <p:cNvSpPr/>
            <p:nvPr/>
          </p:nvSpPr>
          <p:spPr>
            <a:xfrm>
              <a:off x="5566047" y="4729668"/>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RLC</a:t>
              </a:r>
              <a:endParaRPr lang="en-US" sz="1400" dirty="0">
                <a:solidFill>
                  <a:srgbClr val="000000"/>
                </a:solidFill>
                <a:latin typeface="Calibri"/>
              </a:endParaRPr>
            </a:p>
          </p:txBody>
        </p:sp>
        <p:sp>
          <p:nvSpPr>
            <p:cNvPr id="16" name="Rectangle 15">
              <a:extLst>
                <a:ext uri="{FF2B5EF4-FFF2-40B4-BE49-F238E27FC236}">
                  <a16:creationId xmlns:a16="http://schemas.microsoft.com/office/drawing/2014/main" id="{AFAE8697-1677-4CC7-9C41-E26BCBC0F067}"/>
                </a:ext>
              </a:extLst>
            </p:cNvPr>
            <p:cNvSpPr/>
            <p:nvPr/>
          </p:nvSpPr>
          <p:spPr>
            <a:xfrm>
              <a:off x="1440755" y="4952185"/>
              <a:ext cx="1714837" cy="370183"/>
            </a:xfrm>
            <a:prstGeom prst="rect">
              <a:avLst/>
            </a:prstGeom>
          </p:spPr>
          <p:txBody>
            <a:bodyPr wrap="none">
              <a:spAutoFit/>
            </a:bodyPr>
            <a:lstStyle/>
            <a:p>
              <a:pPr defTabSz="457063">
                <a:defRPr/>
              </a:pPr>
              <a:r>
                <a:rPr lang="en-US" sz="1200" dirty="0">
                  <a:solidFill>
                    <a:srgbClr val="000000"/>
                  </a:solidFill>
                  <a:latin typeface="Calibri"/>
                </a:rPr>
                <a:t>RAN Remote Unit</a:t>
              </a:r>
            </a:p>
          </p:txBody>
        </p:sp>
        <p:sp>
          <p:nvSpPr>
            <p:cNvPr id="17" name="Rectangle 16">
              <a:extLst>
                <a:ext uri="{FF2B5EF4-FFF2-40B4-BE49-F238E27FC236}">
                  <a16:creationId xmlns:a16="http://schemas.microsoft.com/office/drawing/2014/main" id="{213AD66E-21D3-41F3-A40E-4AA5F64FCD24}"/>
                </a:ext>
              </a:extLst>
            </p:cNvPr>
            <p:cNvSpPr/>
            <p:nvPr/>
          </p:nvSpPr>
          <p:spPr>
            <a:xfrm>
              <a:off x="5415475" y="1674152"/>
              <a:ext cx="1234094" cy="4558867"/>
            </a:xfrm>
            <a:prstGeom prst="rect">
              <a:avLst/>
            </a:prstGeom>
            <a:no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18" name="Rectangle 17">
              <a:extLst>
                <a:ext uri="{FF2B5EF4-FFF2-40B4-BE49-F238E27FC236}">
                  <a16:creationId xmlns:a16="http://schemas.microsoft.com/office/drawing/2014/main" id="{91A0EF50-EB75-4CF7-B293-C427A0F1F5CA}"/>
                </a:ext>
              </a:extLst>
            </p:cNvPr>
            <p:cNvSpPr/>
            <p:nvPr/>
          </p:nvSpPr>
          <p:spPr>
            <a:xfrm>
              <a:off x="5320342" y="1674153"/>
              <a:ext cx="1437886" cy="349617"/>
            </a:xfrm>
            <a:prstGeom prst="rect">
              <a:avLst/>
            </a:prstGeom>
          </p:spPr>
          <p:txBody>
            <a:bodyPr wrap="none">
              <a:spAutoFit/>
            </a:bodyPr>
            <a:lstStyle/>
            <a:p>
              <a:pPr defTabSz="457063">
                <a:defRPr/>
              </a:pPr>
              <a:r>
                <a:rPr lang="en-US" sz="1100" dirty="0">
                  <a:solidFill>
                    <a:srgbClr val="000000"/>
                  </a:solidFill>
                  <a:latin typeface="Calibri"/>
                </a:rPr>
                <a:t>Network Slice 2</a:t>
              </a:r>
            </a:p>
          </p:txBody>
        </p:sp>
        <p:sp>
          <p:nvSpPr>
            <p:cNvPr id="19" name="Oval 18">
              <a:extLst>
                <a:ext uri="{FF2B5EF4-FFF2-40B4-BE49-F238E27FC236}">
                  <a16:creationId xmlns:a16="http://schemas.microsoft.com/office/drawing/2014/main" id="{F1A12229-5A5F-4E07-B776-026E012B2C67}"/>
                </a:ext>
              </a:extLst>
            </p:cNvPr>
            <p:cNvSpPr/>
            <p:nvPr/>
          </p:nvSpPr>
          <p:spPr>
            <a:xfrm>
              <a:off x="5270913" y="2643060"/>
              <a:ext cx="1478160" cy="304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20" name="Oval 19">
              <a:extLst>
                <a:ext uri="{FF2B5EF4-FFF2-40B4-BE49-F238E27FC236}">
                  <a16:creationId xmlns:a16="http://schemas.microsoft.com/office/drawing/2014/main" id="{C175A020-3548-46B0-94A3-7F5B17CC82E0}"/>
                </a:ext>
              </a:extLst>
            </p:cNvPr>
            <p:cNvSpPr/>
            <p:nvPr/>
          </p:nvSpPr>
          <p:spPr>
            <a:xfrm>
              <a:off x="5307259" y="3922518"/>
              <a:ext cx="1478160" cy="304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21" name="Rectangle 20">
              <a:extLst>
                <a:ext uri="{FF2B5EF4-FFF2-40B4-BE49-F238E27FC236}">
                  <a16:creationId xmlns:a16="http://schemas.microsoft.com/office/drawing/2014/main" id="{584C21B2-5BC1-4A66-A72A-7FAEA6CEECF5}"/>
                </a:ext>
              </a:extLst>
            </p:cNvPr>
            <p:cNvSpPr/>
            <p:nvPr/>
          </p:nvSpPr>
          <p:spPr>
            <a:xfrm>
              <a:off x="3380373" y="1673654"/>
              <a:ext cx="1234094" cy="4559365"/>
            </a:xfrm>
            <a:prstGeom prst="rect">
              <a:avLst/>
            </a:prstGeom>
            <a:no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22" name="Rectangle 21">
              <a:extLst>
                <a:ext uri="{FF2B5EF4-FFF2-40B4-BE49-F238E27FC236}">
                  <a16:creationId xmlns:a16="http://schemas.microsoft.com/office/drawing/2014/main" id="{990BABBB-7E31-4289-9BC2-D7D928F295C3}"/>
                </a:ext>
              </a:extLst>
            </p:cNvPr>
            <p:cNvSpPr/>
            <p:nvPr/>
          </p:nvSpPr>
          <p:spPr>
            <a:xfrm>
              <a:off x="3292464" y="1673656"/>
              <a:ext cx="1437886" cy="349617"/>
            </a:xfrm>
            <a:prstGeom prst="rect">
              <a:avLst/>
            </a:prstGeom>
          </p:spPr>
          <p:txBody>
            <a:bodyPr wrap="none">
              <a:spAutoFit/>
            </a:bodyPr>
            <a:lstStyle/>
            <a:p>
              <a:pPr defTabSz="457063">
                <a:defRPr/>
              </a:pPr>
              <a:r>
                <a:rPr lang="en-US" sz="1100" dirty="0">
                  <a:solidFill>
                    <a:srgbClr val="000000"/>
                  </a:solidFill>
                  <a:latin typeface="Calibri"/>
                </a:rPr>
                <a:t>Network Slice 1</a:t>
              </a:r>
            </a:p>
          </p:txBody>
        </p:sp>
        <p:sp>
          <p:nvSpPr>
            <p:cNvPr id="23" name="Rectangle 22">
              <a:extLst>
                <a:ext uri="{FF2B5EF4-FFF2-40B4-BE49-F238E27FC236}">
                  <a16:creationId xmlns:a16="http://schemas.microsoft.com/office/drawing/2014/main" id="{0AC4BCAD-25F3-446D-9F67-CA519F59C67D}"/>
                </a:ext>
              </a:extLst>
            </p:cNvPr>
            <p:cNvSpPr/>
            <p:nvPr/>
          </p:nvSpPr>
          <p:spPr>
            <a:xfrm>
              <a:off x="3581783" y="1297719"/>
              <a:ext cx="831272" cy="35098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799" dirty="0">
                  <a:solidFill>
                    <a:prstClr val="white"/>
                  </a:solidFill>
                  <a:latin typeface="Calibri"/>
                </a:rPr>
                <a:t>eMBB</a:t>
              </a:r>
            </a:p>
          </p:txBody>
        </p:sp>
        <p:sp>
          <p:nvSpPr>
            <p:cNvPr id="24" name="Oval 23">
              <a:extLst>
                <a:ext uri="{FF2B5EF4-FFF2-40B4-BE49-F238E27FC236}">
                  <a16:creationId xmlns:a16="http://schemas.microsoft.com/office/drawing/2014/main" id="{345F862C-00D8-471C-A9BD-03B8B2BD46EA}"/>
                </a:ext>
              </a:extLst>
            </p:cNvPr>
            <p:cNvSpPr/>
            <p:nvPr/>
          </p:nvSpPr>
          <p:spPr>
            <a:xfrm>
              <a:off x="3285270" y="5256299"/>
              <a:ext cx="1478160" cy="304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25" name="Rectangle 24">
              <a:extLst>
                <a:ext uri="{FF2B5EF4-FFF2-40B4-BE49-F238E27FC236}">
                  <a16:creationId xmlns:a16="http://schemas.microsoft.com/office/drawing/2014/main" id="{01C38CC6-8965-4FA7-8883-C777D665C0D8}"/>
                </a:ext>
              </a:extLst>
            </p:cNvPr>
            <p:cNvSpPr/>
            <p:nvPr/>
          </p:nvSpPr>
          <p:spPr>
            <a:xfrm>
              <a:off x="3559834" y="5246720"/>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RF</a:t>
              </a:r>
              <a:endParaRPr lang="en-US" sz="1400" dirty="0">
                <a:solidFill>
                  <a:srgbClr val="000000"/>
                </a:solidFill>
                <a:latin typeface="Calibri"/>
              </a:endParaRPr>
            </a:p>
          </p:txBody>
        </p:sp>
        <p:sp>
          <p:nvSpPr>
            <p:cNvPr id="26" name="Rectangle 25">
              <a:extLst>
                <a:ext uri="{FF2B5EF4-FFF2-40B4-BE49-F238E27FC236}">
                  <a16:creationId xmlns:a16="http://schemas.microsoft.com/office/drawing/2014/main" id="{474CEA9D-1624-421D-888A-A7780F1BD26A}"/>
                </a:ext>
              </a:extLst>
            </p:cNvPr>
            <p:cNvSpPr/>
            <p:nvPr/>
          </p:nvSpPr>
          <p:spPr>
            <a:xfrm>
              <a:off x="3567150" y="3625356"/>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MAC</a:t>
              </a:r>
              <a:endParaRPr lang="en-US" sz="1400" dirty="0">
                <a:solidFill>
                  <a:srgbClr val="000000"/>
                </a:solidFill>
                <a:latin typeface="Calibri"/>
              </a:endParaRPr>
            </a:p>
          </p:txBody>
        </p:sp>
        <p:sp>
          <p:nvSpPr>
            <p:cNvPr id="27" name="Rectangle 26">
              <a:extLst>
                <a:ext uri="{FF2B5EF4-FFF2-40B4-BE49-F238E27FC236}">
                  <a16:creationId xmlns:a16="http://schemas.microsoft.com/office/drawing/2014/main" id="{C761ADAC-449C-404B-A01D-1CC52991A2A1}"/>
                </a:ext>
              </a:extLst>
            </p:cNvPr>
            <p:cNvSpPr/>
            <p:nvPr/>
          </p:nvSpPr>
          <p:spPr>
            <a:xfrm>
              <a:off x="3567150" y="3442304"/>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RLC</a:t>
              </a:r>
              <a:endParaRPr lang="en-US" sz="1400" dirty="0">
                <a:solidFill>
                  <a:srgbClr val="000000"/>
                </a:solidFill>
                <a:latin typeface="Calibri"/>
              </a:endParaRPr>
            </a:p>
          </p:txBody>
        </p:sp>
        <p:sp>
          <p:nvSpPr>
            <p:cNvPr id="28" name="Oval 27">
              <a:extLst>
                <a:ext uri="{FF2B5EF4-FFF2-40B4-BE49-F238E27FC236}">
                  <a16:creationId xmlns:a16="http://schemas.microsoft.com/office/drawing/2014/main" id="{3020F753-1FCE-4CC4-B7C6-A0E53C72CE28}"/>
                </a:ext>
              </a:extLst>
            </p:cNvPr>
            <p:cNvSpPr/>
            <p:nvPr/>
          </p:nvSpPr>
          <p:spPr>
            <a:xfrm>
              <a:off x="3277954" y="3915583"/>
              <a:ext cx="1478160" cy="304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29" name="Oval 28">
              <a:extLst>
                <a:ext uri="{FF2B5EF4-FFF2-40B4-BE49-F238E27FC236}">
                  <a16:creationId xmlns:a16="http://schemas.microsoft.com/office/drawing/2014/main" id="{633CCD7D-A50C-4A91-9306-804B0A80D1B3}"/>
                </a:ext>
              </a:extLst>
            </p:cNvPr>
            <p:cNvSpPr/>
            <p:nvPr/>
          </p:nvSpPr>
          <p:spPr>
            <a:xfrm>
              <a:off x="3258339" y="2636078"/>
              <a:ext cx="1478160" cy="304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endParaRPr lang="en-US" sz="1799" dirty="0">
                <a:solidFill>
                  <a:prstClr val="white"/>
                </a:solidFill>
                <a:latin typeface="Calibri"/>
              </a:endParaRPr>
            </a:p>
          </p:txBody>
        </p:sp>
        <p:sp>
          <p:nvSpPr>
            <p:cNvPr id="30" name="Rectangle 29">
              <a:extLst>
                <a:ext uri="{FF2B5EF4-FFF2-40B4-BE49-F238E27FC236}">
                  <a16:creationId xmlns:a16="http://schemas.microsoft.com/office/drawing/2014/main" id="{3F2FFB47-F26D-485D-8B39-CD85AD3FA5CC}"/>
                </a:ext>
              </a:extLst>
            </p:cNvPr>
            <p:cNvSpPr/>
            <p:nvPr/>
          </p:nvSpPr>
          <p:spPr>
            <a:xfrm>
              <a:off x="5589139" y="3528572"/>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Core</a:t>
              </a:r>
              <a:endParaRPr lang="en-US" sz="1400" dirty="0">
                <a:solidFill>
                  <a:srgbClr val="000000"/>
                </a:solidFill>
                <a:latin typeface="Calibri"/>
              </a:endParaRPr>
            </a:p>
          </p:txBody>
        </p:sp>
        <p:sp>
          <p:nvSpPr>
            <p:cNvPr id="31" name="Rectangle 30">
              <a:extLst>
                <a:ext uri="{FF2B5EF4-FFF2-40B4-BE49-F238E27FC236}">
                  <a16:creationId xmlns:a16="http://schemas.microsoft.com/office/drawing/2014/main" id="{D433E487-3322-4345-86EA-160F5E41FD0C}"/>
                </a:ext>
              </a:extLst>
            </p:cNvPr>
            <p:cNvSpPr/>
            <p:nvPr/>
          </p:nvSpPr>
          <p:spPr>
            <a:xfrm>
              <a:off x="3559834" y="2655517"/>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PDCP</a:t>
              </a:r>
              <a:endParaRPr lang="en-US" sz="1400" dirty="0">
                <a:solidFill>
                  <a:srgbClr val="000000"/>
                </a:solidFill>
                <a:latin typeface="Calibri"/>
              </a:endParaRPr>
            </a:p>
          </p:txBody>
        </p:sp>
        <p:sp>
          <p:nvSpPr>
            <p:cNvPr id="32" name="Rectangle 31">
              <a:extLst>
                <a:ext uri="{FF2B5EF4-FFF2-40B4-BE49-F238E27FC236}">
                  <a16:creationId xmlns:a16="http://schemas.microsoft.com/office/drawing/2014/main" id="{4EE03829-B2E7-47F8-9A07-7E382C6C5163}"/>
                </a:ext>
              </a:extLst>
            </p:cNvPr>
            <p:cNvSpPr/>
            <p:nvPr/>
          </p:nvSpPr>
          <p:spPr>
            <a:xfrm>
              <a:off x="3559834" y="2127525"/>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Core</a:t>
              </a:r>
              <a:endParaRPr lang="en-US" sz="1400" dirty="0">
                <a:solidFill>
                  <a:srgbClr val="000000"/>
                </a:solidFill>
                <a:latin typeface="Calibri"/>
              </a:endParaRPr>
            </a:p>
          </p:txBody>
        </p:sp>
        <p:sp>
          <p:nvSpPr>
            <p:cNvPr id="33" name="Rectangle 32">
              <a:extLst>
                <a:ext uri="{FF2B5EF4-FFF2-40B4-BE49-F238E27FC236}">
                  <a16:creationId xmlns:a16="http://schemas.microsoft.com/office/drawing/2014/main" id="{902D5FFE-BBB8-44A1-9EB2-C1C35DF058A4}"/>
                </a:ext>
              </a:extLst>
            </p:cNvPr>
            <p:cNvSpPr/>
            <p:nvPr/>
          </p:nvSpPr>
          <p:spPr>
            <a:xfrm>
              <a:off x="1336688" y="3528640"/>
              <a:ext cx="1992988" cy="616971"/>
            </a:xfrm>
            <a:prstGeom prst="rect">
              <a:avLst/>
            </a:prstGeom>
          </p:spPr>
          <p:txBody>
            <a:bodyPr wrap="none">
              <a:spAutoFit/>
            </a:bodyPr>
            <a:lstStyle/>
            <a:p>
              <a:pPr defTabSz="457063">
                <a:defRPr/>
              </a:pPr>
              <a:r>
                <a:rPr lang="en-US" sz="1200" dirty="0">
                  <a:solidFill>
                    <a:srgbClr val="000000"/>
                  </a:solidFill>
                  <a:latin typeface="Calibri"/>
                </a:rPr>
                <a:t>Virtual Infrastructure</a:t>
              </a:r>
            </a:p>
            <a:p>
              <a:pPr defTabSz="457063">
                <a:defRPr/>
              </a:pPr>
              <a:r>
                <a:rPr lang="en-US" sz="1200" dirty="0">
                  <a:solidFill>
                    <a:srgbClr val="000000"/>
                  </a:solidFill>
                  <a:latin typeface="Calibri"/>
                </a:rPr>
                <a:t>RAN Distributed Unit</a:t>
              </a:r>
            </a:p>
          </p:txBody>
        </p:sp>
        <p:sp>
          <p:nvSpPr>
            <p:cNvPr id="34" name="Rectangle 33">
              <a:extLst>
                <a:ext uri="{FF2B5EF4-FFF2-40B4-BE49-F238E27FC236}">
                  <a16:creationId xmlns:a16="http://schemas.microsoft.com/office/drawing/2014/main" id="{A9B5743D-A7F3-44D9-A99C-AB5AE6180013}"/>
                </a:ext>
              </a:extLst>
            </p:cNvPr>
            <p:cNvSpPr/>
            <p:nvPr/>
          </p:nvSpPr>
          <p:spPr>
            <a:xfrm>
              <a:off x="1335694" y="2285993"/>
              <a:ext cx="1992988" cy="616971"/>
            </a:xfrm>
            <a:prstGeom prst="rect">
              <a:avLst/>
            </a:prstGeom>
          </p:spPr>
          <p:txBody>
            <a:bodyPr wrap="none">
              <a:spAutoFit/>
            </a:bodyPr>
            <a:lstStyle/>
            <a:p>
              <a:pPr defTabSz="457063">
                <a:defRPr/>
              </a:pPr>
              <a:r>
                <a:rPr lang="en-US" sz="1200" dirty="0">
                  <a:solidFill>
                    <a:srgbClr val="000000"/>
                  </a:solidFill>
                  <a:latin typeface="Calibri"/>
                </a:rPr>
                <a:t>Virtual Infrastructure</a:t>
              </a:r>
            </a:p>
            <a:p>
              <a:pPr defTabSz="457063">
                <a:defRPr/>
              </a:pPr>
              <a:r>
                <a:rPr lang="en-US" sz="1200" dirty="0">
                  <a:solidFill>
                    <a:srgbClr val="000000"/>
                  </a:solidFill>
                  <a:latin typeface="Calibri"/>
                </a:rPr>
                <a:t>RAN Central Unit</a:t>
              </a:r>
            </a:p>
          </p:txBody>
        </p:sp>
        <p:sp>
          <p:nvSpPr>
            <p:cNvPr id="35" name="Rectangle 34">
              <a:extLst>
                <a:ext uri="{FF2B5EF4-FFF2-40B4-BE49-F238E27FC236}">
                  <a16:creationId xmlns:a16="http://schemas.microsoft.com/office/drawing/2014/main" id="{C25780AB-B7F4-45C5-B2CD-3C79BF2DFBE2}"/>
                </a:ext>
              </a:extLst>
            </p:cNvPr>
            <p:cNvSpPr/>
            <p:nvPr/>
          </p:nvSpPr>
          <p:spPr>
            <a:xfrm>
              <a:off x="5582475" y="3877418"/>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PDCP</a:t>
              </a:r>
              <a:endParaRPr lang="en-US" sz="1400" dirty="0">
                <a:solidFill>
                  <a:srgbClr val="000000"/>
                </a:solidFill>
                <a:latin typeface="Calibri"/>
              </a:endParaRPr>
            </a:p>
          </p:txBody>
        </p:sp>
        <p:sp>
          <p:nvSpPr>
            <p:cNvPr id="36" name="Rectangle 35">
              <a:extLst>
                <a:ext uri="{FF2B5EF4-FFF2-40B4-BE49-F238E27FC236}">
                  <a16:creationId xmlns:a16="http://schemas.microsoft.com/office/drawing/2014/main" id="{B06158B4-BC77-4E42-A864-844ED4C7E75A}"/>
                </a:ext>
              </a:extLst>
            </p:cNvPr>
            <p:cNvSpPr/>
            <p:nvPr/>
          </p:nvSpPr>
          <p:spPr>
            <a:xfrm>
              <a:off x="5583653" y="3706555"/>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SDAP</a:t>
              </a:r>
              <a:endParaRPr lang="en-US" sz="1400" dirty="0">
                <a:solidFill>
                  <a:srgbClr val="000000"/>
                </a:solidFill>
                <a:latin typeface="Calibri"/>
              </a:endParaRPr>
            </a:p>
          </p:txBody>
        </p:sp>
        <p:sp>
          <p:nvSpPr>
            <p:cNvPr id="37" name="Rectangle 36">
              <a:extLst>
                <a:ext uri="{FF2B5EF4-FFF2-40B4-BE49-F238E27FC236}">
                  <a16:creationId xmlns:a16="http://schemas.microsoft.com/office/drawing/2014/main" id="{1DF95EB9-73C1-4C66-91EB-29C3663C2D7D}"/>
                </a:ext>
              </a:extLst>
            </p:cNvPr>
            <p:cNvSpPr/>
            <p:nvPr/>
          </p:nvSpPr>
          <p:spPr>
            <a:xfrm>
              <a:off x="3559834" y="2481646"/>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SDAP</a:t>
              </a:r>
              <a:endParaRPr lang="en-US" sz="1400" dirty="0">
                <a:solidFill>
                  <a:srgbClr val="000000"/>
                </a:solidFill>
                <a:latin typeface="Calibri"/>
              </a:endParaRPr>
            </a:p>
          </p:txBody>
        </p:sp>
        <p:sp>
          <p:nvSpPr>
            <p:cNvPr id="38" name="Rectangle 37">
              <a:extLst>
                <a:ext uri="{FF2B5EF4-FFF2-40B4-BE49-F238E27FC236}">
                  <a16:creationId xmlns:a16="http://schemas.microsoft.com/office/drawing/2014/main" id="{8B53348D-559A-4C82-B21C-4366FE48A55A}"/>
                </a:ext>
              </a:extLst>
            </p:cNvPr>
            <p:cNvSpPr/>
            <p:nvPr/>
          </p:nvSpPr>
          <p:spPr>
            <a:xfrm>
              <a:off x="3567150" y="3809729"/>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PHY-Hi</a:t>
              </a:r>
              <a:endParaRPr lang="en-US" sz="1400" dirty="0">
                <a:solidFill>
                  <a:srgbClr val="000000"/>
                </a:solidFill>
                <a:latin typeface="Calibri"/>
              </a:endParaRPr>
            </a:p>
          </p:txBody>
        </p:sp>
        <p:sp>
          <p:nvSpPr>
            <p:cNvPr id="39" name="Rectangle 38">
              <a:extLst>
                <a:ext uri="{FF2B5EF4-FFF2-40B4-BE49-F238E27FC236}">
                  <a16:creationId xmlns:a16="http://schemas.microsoft.com/office/drawing/2014/main" id="{88F242D3-359E-48F7-A81F-0349FA0AC1F0}"/>
                </a:ext>
              </a:extLst>
            </p:cNvPr>
            <p:cNvSpPr/>
            <p:nvPr/>
          </p:nvSpPr>
          <p:spPr>
            <a:xfrm>
              <a:off x="3553730" y="5062353"/>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PHY-Lo</a:t>
              </a:r>
              <a:endParaRPr lang="en-US" sz="1400" dirty="0">
                <a:solidFill>
                  <a:srgbClr val="000000"/>
                </a:solidFill>
                <a:latin typeface="Calibri"/>
              </a:endParaRPr>
            </a:p>
          </p:txBody>
        </p:sp>
        <p:sp>
          <p:nvSpPr>
            <p:cNvPr id="40" name="Rectangle 39">
              <a:extLst>
                <a:ext uri="{FF2B5EF4-FFF2-40B4-BE49-F238E27FC236}">
                  <a16:creationId xmlns:a16="http://schemas.microsoft.com/office/drawing/2014/main" id="{189BD83D-9F84-4FC4-A6AF-82337C235BC1}"/>
                </a:ext>
              </a:extLst>
            </p:cNvPr>
            <p:cNvSpPr/>
            <p:nvPr/>
          </p:nvSpPr>
          <p:spPr>
            <a:xfrm>
              <a:off x="1908065" y="5875271"/>
              <a:ext cx="480296" cy="370183"/>
            </a:xfrm>
            <a:prstGeom prst="rect">
              <a:avLst/>
            </a:prstGeom>
          </p:spPr>
          <p:txBody>
            <a:bodyPr wrap="none">
              <a:spAutoFit/>
            </a:bodyPr>
            <a:lstStyle/>
            <a:p>
              <a:pPr defTabSz="457063">
                <a:defRPr/>
              </a:pPr>
              <a:r>
                <a:rPr lang="en-US" sz="1200" dirty="0">
                  <a:solidFill>
                    <a:srgbClr val="000000"/>
                  </a:solidFill>
                  <a:latin typeface="Calibri"/>
                </a:rPr>
                <a:t>UE</a:t>
              </a:r>
            </a:p>
          </p:txBody>
        </p:sp>
      </p:grpSp>
      <p:sp>
        <p:nvSpPr>
          <p:cNvPr id="43" name="Content Placeholder 6">
            <a:extLst>
              <a:ext uri="{FF2B5EF4-FFF2-40B4-BE49-F238E27FC236}">
                <a16:creationId xmlns:a16="http://schemas.microsoft.com/office/drawing/2014/main" id="{F150C92F-57EE-4C9A-B5E1-BB011AFBCA10}"/>
              </a:ext>
            </a:extLst>
          </p:cNvPr>
          <p:cNvSpPr>
            <a:spLocks noGrp="1"/>
          </p:cNvSpPr>
          <p:nvPr>
            <p:ph sz="quarter" idx="12"/>
          </p:nvPr>
        </p:nvSpPr>
        <p:spPr>
          <a:xfrm>
            <a:off x="488897" y="1277351"/>
            <a:ext cx="11209064" cy="1692151"/>
          </a:xfrm>
          <a:noFill/>
          <a:ln>
            <a:noFill/>
          </a:ln>
        </p:spPr>
        <p:style>
          <a:lnRef idx="1">
            <a:schemeClr val="accent4"/>
          </a:lnRef>
          <a:fillRef idx="3">
            <a:schemeClr val="accent4"/>
          </a:fillRef>
          <a:effectRef idx="2">
            <a:schemeClr val="accent4"/>
          </a:effectRef>
          <a:fontRef idx="minor">
            <a:schemeClr val="lt1"/>
          </a:fontRef>
        </p:style>
        <p:txBody>
          <a:bodyPr/>
          <a:lstStyle/>
          <a:p>
            <a:r>
              <a:rPr lang="en-US" sz="2000" dirty="0"/>
              <a:t>Latency requirements for URLLC and </a:t>
            </a:r>
            <a:r>
              <a:rPr lang="en-US" sz="2000" dirty="0" err="1"/>
              <a:t>eMBB</a:t>
            </a:r>
            <a:r>
              <a:rPr lang="en-US" sz="2000" dirty="0"/>
              <a:t>, for example, can imply that the deployed RAN architecture to support the two network slices can be different.  It is not, however, desirable to have different network architectures for URLLC and </a:t>
            </a:r>
            <a:r>
              <a:rPr lang="en-US" sz="2000" dirty="0" err="1"/>
              <a:t>eMBB</a:t>
            </a:r>
            <a:r>
              <a:rPr lang="en-US" sz="2000" dirty="0"/>
              <a:t>. </a:t>
            </a:r>
          </a:p>
          <a:p>
            <a:pPr marL="342900" indent="-342900">
              <a:buClr>
                <a:schemeClr val="bg1"/>
              </a:buClr>
              <a:buFont typeface="Arial" panose="020B0604020202020204" pitchFamily="34" charset="0"/>
              <a:buChar char="•"/>
            </a:pPr>
            <a:r>
              <a:rPr lang="en-US" sz="2000" b="1" dirty="0"/>
              <a:t>Proposal: </a:t>
            </a:r>
            <a:r>
              <a:rPr lang="en-US" sz="2000" dirty="0"/>
              <a:t>Architecture enhancements to simultaneously deploy different functional splits for different slices supporting different types of traffic on the same hardware </a:t>
            </a:r>
          </a:p>
        </p:txBody>
      </p:sp>
      <p:sp>
        <p:nvSpPr>
          <p:cNvPr id="44" name="Rectangle: Rounded Corners 43">
            <a:extLst>
              <a:ext uri="{FF2B5EF4-FFF2-40B4-BE49-F238E27FC236}">
                <a16:creationId xmlns:a16="http://schemas.microsoft.com/office/drawing/2014/main" id="{D4061ABD-8E7B-485E-B35D-C1AEEEE402AE}"/>
              </a:ext>
            </a:extLst>
          </p:cNvPr>
          <p:cNvSpPr/>
          <p:nvPr/>
        </p:nvSpPr>
        <p:spPr>
          <a:xfrm>
            <a:off x="281354" y="1139371"/>
            <a:ext cx="11732455" cy="1894756"/>
          </a:xfrm>
          <a:prstGeom prst="roundRect">
            <a:avLst/>
          </a:prstGeom>
          <a:noFill/>
          <a:ln>
            <a:solidFill>
              <a:srgbClr val="0C2577"/>
            </a:solidFill>
          </a:ln>
        </p:spPr>
        <p:style>
          <a:lnRef idx="2">
            <a:schemeClr val="dk1"/>
          </a:lnRef>
          <a:fillRef idx="1">
            <a:schemeClr val="lt1"/>
          </a:fillRef>
          <a:effectRef idx="0">
            <a:schemeClr val="dk1"/>
          </a:effectRef>
          <a:fontRef idx="minor">
            <a:schemeClr val="dk1"/>
          </a:fontRef>
        </p:style>
        <p:txBody>
          <a:bodyPr lIns="0" tIns="0" rIns="0" bIns="0" rtlCol="0" anchor="ctr"/>
          <a:lstStyle/>
          <a:p>
            <a:pPr algn="ctr"/>
            <a:endParaRPr lang="en-US" dirty="0"/>
          </a:p>
        </p:txBody>
      </p:sp>
      <p:sp>
        <p:nvSpPr>
          <p:cNvPr id="46" name="Rectangle 45">
            <a:extLst>
              <a:ext uri="{FF2B5EF4-FFF2-40B4-BE49-F238E27FC236}">
                <a16:creationId xmlns:a16="http://schemas.microsoft.com/office/drawing/2014/main" id="{B233053F-7A51-4B9E-8D06-2016EE93B276}"/>
              </a:ext>
            </a:extLst>
          </p:cNvPr>
          <p:cNvSpPr/>
          <p:nvPr/>
        </p:nvSpPr>
        <p:spPr>
          <a:xfrm>
            <a:off x="10888432" y="153447"/>
            <a:ext cx="1210588" cy="369332"/>
          </a:xfrm>
          <a:prstGeom prst="rect">
            <a:avLst/>
          </a:prstGeom>
        </p:spPr>
        <p:txBody>
          <a:bodyPr wrap="none">
            <a:spAutoFit/>
          </a:bodyPr>
          <a:lstStyle/>
          <a:p>
            <a:r>
              <a:rPr lang="en-US" b="1" dirty="0">
                <a:solidFill>
                  <a:schemeClr val="bg1"/>
                </a:solidFill>
              </a:rPr>
              <a:t>RP-192107</a:t>
            </a:r>
            <a:endParaRPr lang="en-US" dirty="0">
              <a:solidFill>
                <a:schemeClr val="bg1"/>
              </a:solidFill>
            </a:endParaRPr>
          </a:p>
        </p:txBody>
      </p:sp>
    </p:spTree>
    <p:extLst>
      <p:ext uri="{BB962C8B-B14F-4D97-AF65-F5344CB8AC3E}">
        <p14:creationId xmlns:p14="http://schemas.microsoft.com/office/powerpoint/2010/main" val="412367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73FF15-6A17-4E9E-9233-3483F97BE434}"/>
              </a:ext>
            </a:extLst>
          </p:cNvPr>
          <p:cNvSpPr>
            <a:spLocks noGrp="1"/>
          </p:cNvSpPr>
          <p:nvPr>
            <p:ph type="sldNum" sz="quarter" idx="11"/>
          </p:nvPr>
        </p:nvSpPr>
        <p:spPr/>
        <p:txBody>
          <a:bodyPr/>
          <a:lstStyle/>
          <a:p>
            <a:fld id="{12CB907E-C602-C34B-93F7-CA9E40714286}" type="slidenum">
              <a:rPr lang="en-US" smtClean="0"/>
              <a:pPr/>
              <a:t>4</a:t>
            </a:fld>
            <a:r>
              <a:rPr lang="en-US"/>
              <a:t> </a:t>
            </a:r>
            <a:endParaRPr lang="en-US" dirty="0"/>
          </a:p>
        </p:txBody>
      </p:sp>
      <p:sp>
        <p:nvSpPr>
          <p:cNvPr id="3" name="Title 2">
            <a:extLst>
              <a:ext uri="{FF2B5EF4-FFF2-40B4-BE49-F238E27FC236}">
                <a16:creationId xmlns:a16="http://schemas.microsoft.com/office/drawing/2014/main" id="{9DC8F513-48BC-47EC-846C-0C100199A322}"/>
              </a:ext>
            </a:extLst>
          </p:cNvPr>
          <p:cNvSpPr>
            <a:spLocks noGrp="1"/>
          </p:cNvSpPr>
          <p:nvPr>
            <p:ph type="title"/>
          </p:nvPr>
        </p:nvSpPr>
        <p:spPr/>
        <p:txBody>
          <a:bodyPr/>
          <a:lstStyle/>
          <a:p>
            <a:r>
              <a:rPr lang="en-US" dirty="0"/>
              <a:t>Examples of Different Architectures with Different Functional Splits</a:t>
            </a:r>
          </a:p>
        </p:txBody>
      </p:sp>
      <p:sp>
        <p:nvSpPr>
          <p:cNvPr id="4" name="Content Placeholder 3">
            <a:extLst>
              <a:ext uri="{FF2B5EF4-FFF2-40B4-BE49-F238E27FC236}">
                <a16:creationId xmlns:a16="http://schemas.microsoft.com/office/drawing/2014/main" id="{C85BE360-2469-4F52-B948-E2597CE20F22}"/>
              </a:ext>
            </a:extLst>
          </p:cNvPr>
          <p:cNvSpPr>
            <a:spLocks noGrp="1"/>
          </p:cNvSpPr>
          <p:nvPr>
            <p:ph sz="quarter" idx="12"/>
          </p:nvPr>
        </p:nvSpPr>
        <p:spPr>
          <a:xfrm>
            <a:off x="355357" y="5102082"/>
            <a:ext cx="5268247" cy="2086141"/>
          </a:xfrm>
        </p:spPr>
        <p:txBody>
          <a:bodyPr/>
          <a:lstStyle/>
          <a:p>
            <a:pPr marL="457063" indent="-457063">
              <a:buClr>
                <a:schemeClr val="bg1"/>
              </a:buClr>
              <a:buFont typeface="Wingdings" panose="05000000000000000000" pitchFamily="2" charset="2"/>
              <a:buChar char="§"/>
            </a:pPr>
            <a:r>
              <a:rPr lang="en-US" sz="1999" dirty="0"/>
              <a:t>2 </a:t>
            </a:r>
            <a:r>
              <a:rPr lang="en-US" sz="1999" dirty="0" err="1"/>
              <a:t>gNB</a:t>
            </a:r>
            <a:r>
              <a:rPr lang="en-US" sz="1999" dirty="0"/>
              <a:t>-DUs with 2 separate MACs</a:t>
            </a:r>
          </a:p>
          <a:p>
            <a:pPr marL="457063" indent="-457063">
              <a:buClr>
                <a:schemeClr val="bg1"/>
              </a:buClr>
              <a:buFont typeface="Wingdings" panose="05000000000000000000" pitchFamily="2" charset="2"/>
              <a:buChar char="§"/>
            </a:pPr>
            <a:r>
              <a:rPr lang="en-US" sz="1999" dirty="0"/>
              <a:t>Exchange of information between </a:t>
            </a:r>
            <a:r>
              <a:rPr lang="en-US" sz="1999" dirty="0" err="1"/>
              <a:t>gNB</a:t>
            </a:r>
            <a:r>
              <a:rPr lang="en-US" sz="1999" dirty="0"/>
              <a:t>-DUs</a:t>
            </a:r>
          </a:p>
          <a:p>
            <a:pPr marL="457063" indent="-457063">
              <a:buClr>
                <a:schemeClr val="bg1"/>
              </a:buClr>
              <a:buFont typeface="Wingdings" panose="05000000000000000000" pitchFamily="2" charset="2"/>
              <a:buChar char="§"/>
            </a:pPr>
            <a:r>
              <a:rPr lang="en-US" sz="1999" dirty="0"/>
              <a:t>Hierarchical </a:t>
            </a:r>
            <a:r>
              <a:rPr lang="en-US" sz="1999" dirty="0" err="1"/>
              <a:t>gNB</a:t>
            </a:r>
            <a:r>
              <a:rPr lang="en-US" sz="1999" dirty="0"/>
              <a:t>-CU/</a:t>
            </a:r>
            <a:r>
              <a:rPr lang="en-US" sz="1999" dirty="0" err="1"/>
              <a:t>gNB</a:t>
            </a:r>
            <a:r>
              <a:rPr lang="en-US" sz="1999" dirty="0"/>
              <a:t>-DU scheduling </a:t>
            </a:r>
          </a:p>
          <a:p>
            <a:pPr marL="342797" indent="-342797">
              <a:buFont typeface="Wingdings" panose="05000000000000000000" pitchFamily="2" charset="2"/>
              <a:buChar char="§"/>
            </a:pPr>
            <a:endParaRPr lang="en-US" sz="1999" dirty="0"/>
          </a:p>
        </p:txBody>
      </p:sp>
      <p:cxnSp>
        <p:nvCxnSpPr>
          <p:cNvPr id="197" name="Straight Connector 196">
            <a:extLst>
              <a:ext uri="{FF2B5EF4-FFF2-40B4-BE49-F238E27FC236}">
                <a16:creationId xmlns:a16="http://schemas.microsoft.com/office/drawing/2014/main" id="{D2451A05-6177-4390-9E42-A5771A168CB8}"/>
              </a:ext>
            </a:extLst>
          </p:cNvPr>
          <p:cNvCxnSpPr>
            <a:cxnSpLocks/>
          </p:cNvCxnSpPr>
          <p:nvPr/>
        </p:nvCxnSpPr>
        <p:spPr>
          <a:xfrm>
            <a:off x="5662949" y="1131367"/>
            <a:ext cx="0" cy="5360962"/>
          </a:xfrm>
          <a:prstGeom prst="line">
            <a:avLst/>
          </a:prstGeom>
          <a:ln/>
        </p:spPr>
        <p:style>
          <a:lnRef idx="3">
            <a:schemeClr val="accent3"/>
          </a:lnRef>
          <a:fillRef idx="0">
            <a:schemeClr val="accent3"/>
          </a:fillRef>
          <a:effectRef idx="2">
            <a:schemeClr val="accent3"/>
          </a:effectRef>
          <a:fontRef idx="minor">
            <a:schemeClr val="tx1"/>
          </a:fontRef>
        </p:style>
      </p:cxnSp>
      <p:sp>
        <p:nvSpPr>
          <p:cNvPr id="200" name="Content Placeholder 3">
            <a:extLst>
              <a:ext uri="{FF2B5EF4-FFF2-40B4-BE49-F238E27FC236}">
                <a16:creationId xmlns:a16="http://schemas.microsoft.com/office/drawing/2014/main" id="{2E4E5CC9-E083-4A58-BD92-19E3A2FA5AF5}"/>
              </a:ext>
            </a:extLst>
          </p:cNvPr>
          <p:cNvSpPr txBox="1">
            <a:spLocks/>
          </p:cNvSpPr>
          <p:nvPr/>
        </p:nvSpPr>
        <p:spPr>
          <a:xfrm>
            <a:off x="6094412" y="5086746"/>
            <a:ext cx="6025342" cy="2086141"/>
          </a:xfrm>
          <a:prstGeom prst="rect">
            <a:avLst/>
          </a:prstGeom>
        </p:spPr>
        <p:txBody>
          <a:bodyPr vert="horz" lIns="0" tIns="0" rIns="0" bIns="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bg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bg1"/>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baseline="0">
                <a:solidFill>
                  <a:schemeClr val="bg1"/>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bg1"/>
              </a:buClr>
              <a:buFont typeface="Arial" panose="020B0604020202020204" pitchFamily="34" charset="0"/>
              <a:buChar char="•"/>
              <a:defRPr sz="1400" kern="1200">
                <a:solidFill>
                  <a:schemeClr val="bg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797" indent="-342797">
              <a:buClr>
                <a:schemeClr val="bg1"/>
              </a:buClr>
              <a:buFont typeface="Wingdings" panose="05000000000000000000" pitchFamily="2" charset="2"/>
              <a:buChar char="§"/>
            </a:pPr>
            <a:r>
              <a:rPr lang="en-US" sz="1999" dirty="0"/>
              <a:t>Split cell architecture.</a:t>
            </a:r>
          </a:p>
          <a:p>
            <a:pPr marL="342797" indent="-342797">
              <a:buClr>
                <a:schemeClr val="bg1"/>
              </a:buClr>
              <a:buFont typeface="Wingdings" panose="05000000000000000000" pitchFamily="2" charset="2"/>
              <a:buChar char="§"/>
            </a:pPr>
            <a:r>
              <a:rPr lang="en-US" sz="1999" dirty="0"/>
              <a:t>One </a:t>
            </a:r>
            <a:r>
              <a:rPr lang="en-US" sz="1999" dirty="0" err="1"/>
              <a:t>gNB</a:t>
            </a:r>
            <a:r>
              <a:rPr lang="en-US" sz="1999" dirty="0"/>
              <a:t>-DU with a lower MAC at the edge</a:t>
            </a:r>
          </a:p>
          <a:p>
            <a:pPr marL="342797" indent="-342797">
              <a:buClr>
                <a:schemeClr val="bg1"/>
              </a:buClr>
              <a:buFont typeface="Wingdings" panose="05000000000000000000" pitchFamily="2" charset="2"/>
              <a:buChar char="§"/>
            </a:pPr>
            <a:r>
              <a:rPr lang="en-US" sz="1999" dirty="0"/>
              <a:t>Hierarchical </a:t>
            </a:r>
            <a:r>
              <a:rPr lang="en-US" sz="1999" dirty="0" err="1"/>
              <a:t>gNB</a:t>
            </a:r>
            <a:r>
              <a:rPr lang="en-US" sz="1999" dirty="0"/>
              <a:t>-CU/</a:t>
            </a:r>
            <a:r>
              <a:rPr lang="en-US" sz="1999" dirty="0" err="1"/>
              <a:t>gNB</a:t>
            </a:r>
            <a:r>
              <a:rPr lang="en-US" sz="1999" dirty="0"/>
              <a:t>-DU scheduling</a:t>
            </a:r>
          </a:p>
          <a:p>
            <a:pPr marL="342797" indent="-342797">
              <a:buFont typeface="Wingdings" panose="05000000000000000000" pitchFamily="2" charset="2"/>
              <a:buChar char="§"/>
            </a:pPr>
            <a:endParaRPr lang="en-US" sz="1999" dirty="0"/>
          </a:p>
        </p:txBody>
      </p:sp>
      <p:sp>
        <p:nvSpPr>
          <p:cNvPr id="201" name="Title 2">
            <a:extLst>
              <a:ext uri="{FF2B5EF4-FFF2-40B4-BE49-F238E27FC236}">
                <a16:creationId xmlns:a16="http://schemas.microsoft.com/office/drawing/2014/main" id="{8006AC11-EE3F-4147-AD4F-4855617B2EED}"/>
              </a:ext>
            </a:extLst>
          </p:cNvPr>
          <p:cNvSpPr txBox="1">
            <a:spLocks/>
          </p:cNvSpPr>
          <p:nvPr/>
        </p:nvSpPr>
        <p:spPr>
          <a:xfrm>
            <a:off x="478916" y="1344621"/>
            <a:ext cx="3907185" cy="457720"/>
          </a:xfrm>
          <a:prstGeom prst="rect">
            <a:avLst/>
          </a:prstGeom>
        </p:spPr>
        <p:txBody>
          <a:bodyPr vert="horz" lIns="0" tIns="0" rIns="0" bIns="0" rtlCol="0" anchor="t">
            <a:noAutofit/>
          </a:bodyPr>
          <a:lst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a:lstStyle>
          <a:p>
            <a:r>
              <a:rPr lang="en-US" sz="2400" dirty="0"/>
              <a:t>Separate MACs Architecture</a:t>
            </a:r>
          </a:p>
        </p:txBody>
      </p:sp>
      <p:grpSp>
        <p:nvGrpSpPr>
          <p:cNvPr id="218" name="Group 217">
            <a:extLst>
              <a:ext uri="{FF2B5EF4-FFF2-40B4-BE49-F238E27FC236}">
                <a16:creationId xmlns:a16="http://schemas.microsoft.com/office/drawing/2014/main" id="{1691C619-6703-41C5-94A6-D7FE6F60DBB0}"/>
              </a:ext>
            </a:extLst>
          </p:cNvPr>
          <p:cNvGrpSpPr/>
          <p:nvPr/>
        </p:nvGrpSpPr>
        <p:grpSpPr>
          <a:xfrm>
            <a:off x="1555226" y="1859210"/>
            <a:ext cx="2961777" cy="2835152"/>
            <a:chOff x="1279107" y="1693431"/>
            <a:chExt cx="2962548" cy="2835891"/>
          </a:xfrm>
        </p:grpSpPr>
        <p:grpSp>
          <p:nvGrpSpPr>
            <p:cNvPr id="169" name="Group 168">
              <a:extLst>
                <a:ext uri="{FF2B5EF4-FFF2-40B4-BE49-F238E27FC236}">
                  <a16:creationId xmlns:a16="http://schemas.microsoft.com/office/drawing/2014/main" id="{1255BAC9-4FE9-43A5-BB5F-E7D4139A3B34}"/>
                </a:ext>
              </a:extLst>
            </p:cNvPr>
            <p:cNvGrpSpPr/>
            <p:nvPr/>
          </p:nvGrpSpPr>
          <p:grpSpPr>
            <a:xfrm>
              <a:off x="1428396" y="1693431"/>
              <a:ext cx="2543804" cy="2152464"/>
              <a:chOff x="1669359" y="1141013"/>
              <a:chExt cx="2543804" cy="2152464"/>
            </a:xfrm>
          </p:grpSpPr>
          <p:grpSp>
            <p:nvGrpSpPr>
              <p:cNvPr id="25" name="Group 24">
                <a:extLst>
                  <a:ext uri="{FF2B5EF4-FFF2-40B4-BE49-F238E27FC236}">
                    <a16:creationId xmlns:a16="http://schemas.microsoft.com/office/drawing/2014/main" id="{79465CF9-EFC4-40C0-91C8-2E1966A78333}"/>
                  </a:ext>
                </a:extLst>
              </p:cNvPr>
              <p:cNvGrpSpPr/>
              <p:nvPr/>
            </p:nvGrpSpPr>
            <p:grpSpPr>
              <a:xfrm>
                <a:off x="2550918" y="1141013"/>
                <a:ext cx="1079664" cy="859550"/>
                <a:chOff x="5463408" y="2872228"/>
                <a:chExt cx="1432013" cy="1140065"/>
              </a:xfrm>
            </p:grpSpPr>
            <p:pic>
              <p:nvPicPr>
                <p:cNvPr id="54" name="Picture 53">
                  <a:extLst>
                    <a:ext uri="{FF2B5EF4-FFF2-40B4-BE49-F238E27FC236}">
                      <a16:creationId xmlns:a16="http://schemas.microsoft.com/office/drawing/2014/main" id="{A98909D2-62FD-48D3-85E8-FF7AB83C6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6197" y="3276033"/>
                  <a:ext cx="649224" cy="649224"/>
                </a:xfrm>
                <a:prstGeom prst="rect">
                  <a:avLst/>
                </a:prstGeom>
              </p:spPr>
            </p:pic>
            <p:pic>
              <p:nvPicPr>
                <p:cNvPr id="55" name="Picture 54">
                  <a:extLst>
                    <a:ext uri="{FF2B5EF4-FFF2-40B4-BE49-F238E27FC236}">
                      <a16:creationId xmlns:a16="http://schemas.microsoft.com/office/drawing/2014/main" id="{9D8EA3BB-7754-42AF-8F1E-B247B86AB9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3408" y="2872228"/>
                  <a:ext cx="1140065" cy="1140065"/>
                </a:xfrm>
                <a:prstGeom prst="rect">
                  <a:avLst/>
                </a:prstGeom>
              </p:spPr>
            </p:pic>
          </p:grpSp>
          <p:pic>
            <p:nvPicPr>
              <p:cNvPr id="26" name="Picture 25">
                <a:extLst>
                  <a:ext uri="{FF2B5EF4-FFF2-40B4-BE49-F238E27FC236}">
                    <a16:creationId xmlns:a16="http://schemas.microsoft.com/office/drawing/2014/main" id="{595B34CA-B229-44B0-A6FC-8DEA4E3E6D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2858" y="2803996"/>
                <a:ext cx="489481" cy="489481"/>
              </a:xfrm>
              <a:prstGeom prst="rect">
                <a:avLst/>
              </a:prstGeom>
            </p:spPr>
          </p:pic>
          <p:pic>
            <p:nvPicPr>
              <p:cNvPr id="27" name="Picture 26">
                <a:extLst>
                  <a:ext uri="{FF2B5EF4-FFF2-40B4-BE49-F238E27FC236}">
                    <a16:creationId xmlns:a16="http://schemas.microsoft.com/office/drawing/2014/main" id="{8984852C-83CE-4F92-B0A0-2DE2F198AB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6314" y="2213394"/>
                <a:ext cx="489481" cy="489481"/>
              </a:xfrm>
              <a:prstGeom prst="rect">
                <a:avLst/>
              </a:prstGeom>
            </p:spPr>
          </p:pic>
          <p:cxnSp>
            <p:nvCxnSpPr>
              <p:cNvPr id="38" name="Straight Connector 37">
                <a:extLst>
                  <a:ext uri="{FF2B5EF4-FFF2-40B4-BE49-F238E27FC236}">
                    <a16:creationId xmlns:a16="http://schemas.microsoft.com/office/drawing/2014/main" id="{37CACAA5-1A3E-489A-95A6-23EBFFAB666F}"/>
                  </a:ext>
                </a:extLst>
              </p:cNvPr>
              <p:cNvCxnSpPr>
                <a:cxnSpLocks/>
              </p:cNvCxnSpPr>
              <p:nvPr/>
            </p:nvCxnSpPr>
            <p:spPr>
              <a:xfrm flipV="1">
                <a:off x="2081215" y="1918851"/>
                <a:ext cx="794763" cy="337300"/>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CF232546-C5DD-472A-901F-E193561AE208}"/>
                  </a:ext>
                </a:extLst>
              </p:cNvPr>
              <p:cNvCxnSpPr>
                <a:cxnSpLocks/>
                <a:stCxn id="26" idx="0"/>
                <a:endCxn id="55" idx="2"/>
              </p:cNvCxnSpPr>
              <p:nvPr/>
            </p:nvCxnSpPr>
            <p:spPr>
              <a:xfrm flipH="1" flipV="1">
                <a:off x="2980693" y="2000563"/>
                <a:ext cx="586906" cy="803433"/>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id="{22FFB2AE-B21F-4A13-BE42-BF078CD14D33}"/>
                  </a:ext>
                </a:extLst>
              </p:cNvPr>
              <p:cNvSpPr txBox="1"/>
              <p:nvPr/>
            </p:nvSpPr>
            <p:spPr>
              <a:xfrm>
                <a:off x="3097254" y="1892193"/>
                <a:ext cx="1115909" cy="239435"/>
              </a:xfrm>
              <a:prstGeom prst="rect">
                <a:avLst/>
              </a:prstGeom>
              <a:noFill/>
              <a:ln>
                <a:noFill/>
              </a:ln>
            </p:spPr>
            <p:txBody>
              <a:bodyPr wrap="none" lIns="0" tIns="0" rIns="0" bIns="0" rtlCol="0">
                <a:noAutofit/>
              </a:bodyPr>
              <a:lstStyle/>
              <a:p>
                <a:pPr defTabSz="457063">
                  <a:defRPr/>
                </a:pPr>
                <a:r>
                  <a:rPr lang="en-US" sz="1200" dirty="0" err="1">
                    <a:solidFill>
                      <a:srgbClr val="000000"/>
                    </a:solidFill>
                    <a:latin typeface="Calibri"/>
                  </a:rPr>
                  <a:t>gNB</a:t>
                </a:r>
                <a:r>
                  <a:rPr lang="en-US" sz="1200" dirty="0">
                    <a:solidFill>
                      <a:srgbClr val="000000"/>
                    </a:solidFill>
                    <a:latin typeface="Calibri"/>
                  </a:rPr>
                  <a:t>-CU</a:t>
                </a:r>
              </a:p>
            </p:txBody>
          </p:sp>
          <p:sp>
            <p:nvSpPr>
              <p:cNvPr id="49" name="TextBox 48">
                <a:extLst>
                  <a:ext uri="{FF2B5EF4-FFF2-40B4-BE49-F238E27FC236}">
                    <a16:creationId xmlns:a16="http://schemas.microsoft.com/office/drawing/2014/main" id="{F9777253-35D3-43E4-A11D-EFFE62CD814E}"/>
                  </a:ext>
                </a:extLst>
              </p:cNvPr>
              <p:cNvSpPr txBox="1"/>
              <p:nvPr/>
            </p:nvSpPr>
            <p:spPr>
              <a:xfrm>
                <a:off x="1669359" y="2074308"/>
                <a:ext cx="405807" cy="298772"/>
              </a:xfrm>
              <a:prstGeom prst="rect">
                <a:avLst/>
              </a:prstGeom>
              <a:noFill/>
              <a:ln>
                <a:noFill/>
              </a:ln>
            </p:spPr>
            <p:txBody>
              <a:bodyPr wrap="none" lIns="0" tIns="0" rIns="0" bIns="0" rtlCol="0">
                <a:noAutofit/>
              </a:bodyPr>
              <a:lstStyle/>
              <a:p>
                <a:pPr defTabSz="457063">
                  <a:defRPr/>
                </a:pPr>
                <a:r>
                  <a:rPr lang="en-US" sz="1200" dirty="0" err="1">
                    <a:solidFill>
                      <a:srgbClr val="000000"/>
                    </a:solidFill>
                    <a:latin typeface="Calibri"/>
                  </a:rPr>
                  <a:t>gNB</a:t>
                </a:r>
                <a:r>
                  <a:rPr lang="en-US" sz="1200" dirty="0">
                    <a:solidFill>
                      <a:srgbClr val="000000"/>
                    </a:solidFill>
                    <a:latin typeface="Calibri"/>
                  </a:rPr>
                  <a:t>-DU</a:t>
                </a:r>
              </a:p>
            </p:txBody>
          </p:sp>
          <p:sp>
            <p:nvSpPr>
              <p:cNvPr id="50" name="TextBox 49">
                <a:extLst>
                  <a:ext uri="{FF2B5EF4-FFF2-40B4-BE49-F238E27FC236}">
                    <a16:creationId xmlns:a16="http://schemas.microsoft.com/office/drawing/2014/main" id="{110C6F63-2FE9-4075-B92C-51B78AD0E21F}"/>
                  </a:ext>
                </a:extLst>
              </p:cNvPr>
              <p:cNvSpPr txBox="1"/>
              <p:nvPr/>
            </p:nvSpPr>
            <p:spPr>
              <a:xfrm>
                <a:off x="3706860" y="2654610"/>
                <a:ext cx="405807" cy="298772"/>
              </a:xfrm>
              <a:prstGeom prst="rect">
                <a:avLst/>
              </a:prstGeom>
              <a:noFill/>
              <a:ln>
                <a:noFill/>
              </a:ln>
            </p:spPr>
            <p:txBody>
              <a:bodyPr wrap="none" lIns="0" tIns="0" rIns="0" bIns="0" rtlCol="0">
                <a:noAutofit/>
              </a:bodyPr>
              <a:lstStyle/>
              <a:p>
                <a:pPr defTabSz="457063">
                  <a:defRPr/>
                </a:pPr>
                <a:r>
                  <a:rPr lang="en-US" sz="1200" dirty="0" err="1">
                    <a:solidFill>
                      <a:srgbClr val="000000"/>
                    </a:solidFill>
                    <a:latin typeface="Calibri"/>
                  </a:rPr>
                  <a:t>gNB</a:t>
                </a:r>
                <a:r>
                  <a:rPr lang="en-US" sz="1200" dirty="0">
                    <a:solidFill>
                      <a:srgbClr val="000000"/>
                    </a:solidFill>
                    <a:latin typeface="Calibri"/>
                  </a:rPr>
                  <a:t>-DU</a:t>
                </a:r>
              </a:p>
            </p:txBody>
          </p:sp>
        </p:grpSp>
        <p:sp>
          <p:nvSpPr>
            <p:cNvPr id="203" name="Rectangle 202">
              <a:extLst>
                <a:ext uri="{FF2B5EF4-FFF2-40B4-BE49-F238E27FC236}">
                  <a16:creationId xmlns:a16="http://schemas.microsoft.com/office/drawing/2014/main" id="{17482D3B-4813-4492-AF8C-26D54D0A24B2}"/>
                </a:ext>
              </a:extLst>
            </p:cNvPr>
            <p:cNvSpPr/>
            <p:nvPr/>
          </p:nvSpPr>
          <p:spPr>
            <a:xfrm>
              <a:off x="1279107" y="3220041"/>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MAC</a:t>
              </a:r>
              <a:endParaRPr lang="en-US" sz="1400" dirty="0">
                <a:solidFill>
                  <a:srgbClr val="000000"/>
                </a:solidFill>
                <a:latin typeface="Calibri"/>
              </a:endParaRPr>
            </a:p>
          </p:txBody>
        </p:sp>
        <p:sp>
          <p:nvSpPr>
            <p:cNvPr id="204" name="Rectangle 203">
              <a:extLst>
                <a:ext uri="{FF2B5EF4-FFF2-40B4-BE49-F238E27FC236}">
                  <a16:creationId xmlns:a16="http://schemas.microsoft.com/office/drawing/2014/main" id="{95657F7E-71C9-4C47-965D-0E8FB1752DC5}"/>
                </a:ext>
              </a:extLst>
            </p:cNvPr>
            <p:cNvSpPr/>
            <p:nvPr/>
          </p:nvSpPr>
          <p:spPr>
            <a:xfrm>
              <a:off x="1279107" y="3036155"/>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RLC</a:t>
              </a:r>
              <a:endParaRPr lang="en-US" sz="1400" dirty="0">
                <a:solidFill>
                  <a:srgbClr val="000000"/>
                </a:solidFill>
                <a:latin typeface="Calibri"/>
              </a:endParaRPr>
            </a:p>
          </p:txBody>
        </p:sp>
        <p:sp>
          <p:nvSpPr>
            <p:cNvPr id="205" name="Rectangle 204">
              <a:extLst>
                <a:ext uri="{FF2B5EF4-FFF2-40B4-BE49-F238E27FC236}">
                  <a16:creationId xmlns:a16="http://schemas.microsoft.com/office/drawing/2014/main" id="{6F2A2DCD-91F5-4E29-BCA6-C033773CF30D}"/>
                </a:ext>
              </a:extLst>
            </p:cNvPr>
            <p:cNvSpPr/>
            <p:nvPr/>
          </p:nvSpPr>
          <p:spPr>
            <a:xfrm>
              <a:off x="1279227" y="3406232"/>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PHY-Hi</a:t>
              </a:r>
              <a:endParaRPr lang="en-US" sz="1400" dirty="0">
                <a:solidFill>
                  <a:srgbClr val="000000"/>
                </a:solidFill>
                <a:latin typeface="Calibri"/>
              </a:endParaRPr>
            </a:p>
          </p:txBody>
        </p:sp>
        <p:sp>
          <p:nvSpPr>
            <p:cNvPr id="206" name="Rectangle 205">
              <a:extLst>
                <a:ext uri="{FF2B5EF4-FFF2-40B4-BE49-F238E27FC236}">
                  <a16:creationId xmlns:a16="http://schemas.microsoft.com/office/drawing/2014/main" id="{188A07A9-084E-416D-B1A9-246C96529F9C}"/>
                </a:ext>
              </a:extLst>
            </p:cNvPr>
            <p:cNvSpPr/>
            <p:nvPr/>
          </p:nvSpPr>
          <p:spPr>
            <a:xfrm>
              <a:off x="3017376" y="4169059"/>
              <a:ext cx="684224" cy="127860"/>
            </a:xfrm>
            <a:prstGeom prst="rect">
              <a:avLst/>
            </a:prstGeom>
            <a:ln/>
          </p:spPr>
          <p:style>
            <a:lnRef idx="1">
              <a:schemeClr val="accent3"/>
            </a:lnRef>
            <a:fillRef idx="2">
              <a:schemeClr val="accent3"/>
            </a:fillRef>
            <a:effectRef idx="1">
              <a:schemeClr val="accent3"/>
            </a:effectRef>
            <a:fontRef idx="minor">
              <a:schemeClr val="dk1"/>
            </a:fontRef>
          </p:style>
          <p:txBody>
            <a:bodyPr lIns="0" tIns="0" rIns="0" bIns="0" rtlCol="0" anchor="ctr"/>
            <a:lstStyle/>
            <a:p>
              <a:pPr algn="ctr" defTabSz="457063">
                <a:defRPr/>
              </a:pPr>
              <a:r>
                <a:rPr lang="en-US" sz="1200" dirty="0">
                  <a:solidFill>
                    <a:srgbClr val="000000"/>
                  </a:solidFill>
                  <a:latin typeface="Calibri"/>
                </a:rPr>
                <a:t>RF</a:t>
              </a:r>
              <a:endParaRPr lang="en-US" sz="1400" dirty="0">
                <a:solidFill>
                  <a:srgbClr val="000000"/>
                </a:solidFill>
                <a:latin typeface="Calibri"/>
              </a:endParaRPr>
            </a:p>
          </p:txBody>
        </p:sp>
        <p:sp>
          <p:nvSpPr>
            <p:cNvPr id="207" name="Rectangle 206">
              <a:extLst>
                <a:ext uri="{FF2B5EF4-FFF2-40B4-BE49-F238E27FC236}">
                  <a16:creationId xmlns:a16="http://schemas.microsoft.com/office/drawing/2014/main" id="{484CB73E-BE4D-46F3-A1C8-93D5B198EAD1}"/>
                </a:ext>
              </a:extLst>
            </p:cNvPr>
            <p:cNvSpPr/>
            <p:nvPr/>
          </p:nvSpPr>
          <p:spPr>
            <a:xfrm>
              <a:off x="3011621" y="3871595"/>
              <a:ext cx="684224" cy="127860"/>
            </a:xfrm>
            <a:prstGeom prst="rect">
              <a:avLst/>
            </a:prstGeom>
            <a:ln/>
          </p:spPr>
          <p:style>
            <a:lnRef idx="1">
              <a:schemeClr val="accent3"/>
            </a:lnRef>
            <a:fillRef idx="2">
              <a:schemeClr val="accent3"/>
            </a:fillRef>
            <a:effectRef idx="1">
              <a:schemeClr val="accent3"/>
            </a:effectRef>
            <a:fontRef idx="minor">
              <a:schemeClr val="dk1"/>
            </a:fontRef>
          </p:style>
          <p:txBody>
            <a:bodyPr lIns="0" tIns="0" rIns="0" bIns="0" rtlCol="0" anchor="ctr"/>
            <a:lstStyle/>
            <a:p>
              <a:pPr algn="ctr" defTabSz="457063">
                <a:defRPr/>
              </a:pPr>
              <a:r>
                <a:rPr lang="en-US" sz="1200" dirty="0">
                  <a:solidFill>
                    <a:srgbClr val="000000"/>
                  </a:solidFill>
                  <a:latin typeface="Calibri"/>
                </a:rPr>
                <a:t>MAC</a:t>
              </a:r>
              <a:endParaRPr lang="en-US" sz="1400" dirty="0">
                <a:solidFill>
                  <a:srgbClr val="000000"/>
                </a:solidFill>
                <a:latin typeface="Calibri"/>
              </a:endParaRPr>
            </a:p>
          </p:txBody>
        </p:sp>
        <p:sp>
          <p:nvSpPr>
            <p:cNvPr id="208" name="Rectangle 207">
              <a:extLst>
                <a:ext uri="{FF2B5EF4-FFF2-40B4-BE49-F238E27FC236}">
                  <a16:creationId xmlns:a16="http://schemas.microsoft.com/office/drawing/2014/main" id="{F2E0F581-6658-429D-B7C7-A27739EEA1B9}"/>
                </a:ext>
              </a:extLst>
            </p:cNvPr>
            <p:cNvSpPr/>
            <p:nvPr/>
          </p:nvSpPr>
          <p:spPr>
            <a:xfrm>
              <a:off x="3017376" y="4019804"/>
              <a:ext cx="684224" cy="127860"/>
            </a:xfrm>
            <a:prstGeom prst="rect">
              <a:avLst/>
            </a:prstGeom>
            <a:ln/>
          </p:spPr>
          <p:style>
            <a:lnRef idx="1">
              <a:schemeClr val="accent3"/>
            </a:lnRef>
            <a:fillRef idx="2">
              <a:schemeClr val="accent3"/>
            </a:fillRef>
            <a:effectRef idx="1">
              <a:schemeClr val="accent3"/>
            </a:effectRef>
            <a:fontRef idx="minor">
              <a:schemeClr val="dk1"/>
            </a:fontRef>
          </p:style>
          <p:txBody>
            <a:bodyPr lIns="0" tIns="0" rIns="0" bIns="0" rtlCol="0" anchor="ctr"/>
            <a:lstStyle/>
            <a:p>
              <a:pPr algn="ctr" defTabSz="457063">
                <a:defRPr/>
              </a:pPr>
              <a:r>
                <a:rPr lang="en-US" sz="1200" dirty="0">
                  <a:solidFill>
                    <a:srgbClr val="000000"/>
                  </a:solidFill>
                  <a:latin typeface="Calibri"/>
                </a:rPr>
                <a:t>PHY</a:t>
              </a:r>
              <a:endParaRPr lang="en-US" sz="1400" dirty="0">
                <a:solidFill>
                  <a:srgbClr val="000000"/>
                </a:solidFill>
                <a:latin typeface="Calibri"/>
              </a:endParaRPr>
            </a:p>
          </p:txBody>
        </p:sp>
        <p:sp>
          <p:nvSpPr>
            <p:cNvPr id="209" name="Rectangle 208">
              <a:extLst>
                <a:ext uri="{FF2B5EF4-FFF2-40B4-BE49-F238E27FC236}">
                  <a16:creationId xmlns:a16="http://schemas.microsoft.com/office/drawing/2014/main" id="{B82E53DA-A27A-4DFD-BB89-7A91C14E1CF5}"/>
                </a:ext>
              </a:extLst>
            </p:cNvPr>
            <p:cNvSpPr/>
            <p:nvPr/>
          </p:nvSpPr>
          <p:spPr>
            <a:xfrm>
              <a:off x="3006218" y="3723386"/>
              <a:ext cx="684224" cy="127860"/>
            </a:xfrm>
            <a:prstGeom prst="rect">
              <a:avLst/>
            </a:prstGeom>
            <a:ln/>
          </p:spPr>
          <p:style>
            <a:lnRef idx="1">
              <a:schemeClr val="accent3"/>
            </a:lnRef>
            <a:fillRef idx="2">
              <a:schemeClr val="accent3"/>
            </a:fillRef>
            <a:effectRef idx="1">
              <a:schemeClr val="accent3"/>
            </a:effectRef>
            <a:fontRef idx="minor">
              <a:schemeClr val="dk1"/>
            </a:fontRef>
          </p:style>
          <p:txBody>
            <a:bodyPr lIns="0" tIns="0" rIns="0" bIns="0" rtlCol="0" anchor="ctr"/>
            <a:lstStyle/>
            <a:p>
              <a:pPr algn="ctr" defTabSz="457063">
                <a:defRPr/>
              </a:pPr>
              <a:r>
                <a:rPr lang="en-US" sz="1200" dirty="0">
                  <a:solidFill>
                    <a:srgbClr val="000000"/>
                  </a:solidFill>
                  <a:latin typeface="Calibri"/>
                </a:rPr>
                <a:t>RLC</a:t>
              </a:r>
              <a:endParaRPr lang="en-US" sz="1400" dirty="0">
                <a:solidFill>
                  <a:srgbClr val="000000"/>
                </a:solidFill>
                <a:latin typeface="Calibri"/>
              </a:endParaRPr>
            </a:p>
          </p:txBody>
        </p:sp>
        <p:pic>
          <p:nvPicPr>
            <p:cNvPr id="210" name="Picture 209">
              <a:extLst>
                <a:ext uri="{FF2B5EF4-FFF2-40B4-BE49-F238E27FC236}">
                  <a16:creationId xmlns:a16="http://schemas.microsoft.com/office/drawing/2014/main" id="{7B8EBC8B-CF2A-4DD0-A251-670C57372E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2174" y="4039841"/>
              <a:ext cx="489481" cy="489481"/>
            </a:xfrm>
            <a:prstGeom prst="rect">
              <a:avLst/>
            </a:prstGeom>
          </p:spPr>
        </p:pic>
      </p:grpSp>
      <p:grpSp>
        <p:nvGrpSpPr>
          <p:cNvPr id="217" name="Group 216">
            <a:extLst>
              <a:ext uri="{FF2B5EF4-FFF2-40B4-BE49-F238E27FC236}">
                <a16:creationId xmlns:a16="http://schemas.microsoft.com/office/drawing/2014/main" id="{31419256-4961-4030-A490-76EC8872581E}"/>
              </a:ext>
            </a:extLst>
          </p:cNvPr>
          <p:cNvGrpSpPr/>
          <p:nvPr/>
        </p:nvGrpSpPr>
        <p:grpSpPr>
          <a:xfrm>
            <a:off x="7416147" y="1888282"/>
            <a:ext cx="2656453" cy="2818610"/>
            <a:chOff x="7321195" y="1543302"/>
            <a:chExt cx="2657145" cy="2819344"/>
          </a:xfrm>
        </p:grpSpPr>
        <p:grpSp>
          <p:nvGrpSpPr>
            <p:cNvPr id="190" name="Group 189">
              <a:extLst>
                <a:ext uri="{FF2B5EF4-FFF2-40B4-BE49-F238E27FC236}">
                  <a16:creationId xmlns:a16="http://schemas.microsoft.com/office/drawing/2014/main" id="{F914E3F0-E506-4246-AA88-B5387BE75698}"/>
                </a:ext>
              </a:extLst>
            </p:cNvPr>
            <p:cNvGrpSpPr/>
            <p:nvPr/>
          </p:nvGrpSpPr>
          <p:grpSpPr>
            <a:xfrm>
              <a:off x="7434536" y="1543302"/>
              <a:ext cx="2543804" cy="2407305"/>
              <a:chOff x="5900146" y="1229288"/>
              <a:chExt cx="2543804" cy="2407305"/>
            </a:xfrm>
          </p:grpSpPr>
          <p:grpSp>
            <p:nvGrpSpPr>
              <p:cNvPr id="171" name="Group 170">
                <a:extLst>
                  <a:ext uri="{FF2B5EF4-FFF2-40B4-BE49-F238E27FC236}">
                    <a16:creationId xmlns:a16="http://schemas.microsoft.com/office/drawing/2014/main" id="{9162EB01-8EEA-4B37-A04E-9F1F12DD0C5A}"/>
                  </a:ext>
                </a:extLst>
              </p:cNvPr>
              <p:cNvGrpSpPr/>
              <p:nvPr/>
            </p:nvGrpSpPr>
            <p:grpSpPr>
              <a:xfrm>
                <a:off x="6781705" y="1229288"/>
                <a:ext cx="1079664" cy="859550"/>
                <a:chOff x="5463408" y="2872228"/>
                <a:chExt cx="1432013" cy="1140065"/>
              </a:xfrm>
            </p:grpSpPr>
            <p:pic>
              <p:nvPicPr>
                <p:cNvPr id="181" name="Picture 180">
                  <a:extLst>
                    <a:ext uri="{FF2B5EF4-FFF2-40B4-BE49-F238E27FC236}">
                      <a16:creationId xmlns:a16="http://schemas.microsoft.com/office/drawing/2014/main" id="{48812B39-94E8-4DE3-B994-EE8C6EF5A2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6197" y="3276033"/>
                  <a:ext cx="649224" cy="649224"/>
                </a:xfrm>
                <a:prstGeom prst="rect">
                  <a:avLst/>
                </a:prstGeom>
              </p:spPr>
            </p:pic>
            <p:pic>
              <p:nvPicPr>
                <p:cNvPr id="182" name="Picture 181">
                  <a:extLst>
                    <a:ext uri="{FF2B5EF4-FFF2-40B4-BE49-F238E27FC236}">
                      <a16:creationId xmlns:a16="http://schemas.microsoft.com/office/drawing/2014/main" id="{90F01E0A-2945-4687-8CAA-41914E3F20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3408" y="2872228"/>
                  <a:ext cx="1140065" cy="1140065"/>
                </a:xfrm>
                <a:prstGeom prst="rect">
                  <a:avLst/>
                </a:prstGeom>
              </p:spPr>
            </p:pic>
          </p:grpSp>
          <p:pic>
            <p:nvPicPr>
              <p:cNvPr id="173" name="Picture 172">
                <a:extLst>
                  <a:ext uri="{FF2B5EF4-FFF2-40B4-BE49-F238E27FC236}">
                    <a16:creationId xmlns:a16="http://schemas.microsoft.com/office/drawing/2014/main" id="{FC6A9B52-E4BC-4C30-83DF-7BFFD51235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7101" y="2301669"/>
                <a:ext cx="489481" cy="489481"/>
              </a:xfrm>
              <a:prstGeom prst="rect">
                <a:avLst/>
              </a:prstGeom>
            </p:spPr>
          </p:pic>
          <p:cxnSp>
            <p:nvCxnSpPr>
              <p:cNvPr id="174" name="Straight Connector 173">
                <a:extLst>
                  <a:ext uri="{FF2B5EF4-FFF2-40B4-BE49-F238E27FC236}">
                    <a16:creationId xmlns:a16="http://schemas.microsoft.com/office/drawing/2014/main" id="{81B603F3-2887-4960-B715-159E3C0D8AB7}"/>
                  </a:ext>
                </a:extLst>
              </p:cNvPr>
              <p:cNvCxnSpPr>
                <a:cxnSpLocks/>
              </p:cNvCxnSpPr>
              <p:nvPr/>
            </p:nvCxnSpPr>
            <p:spPr>
              <a:xfrm flipV="1">
                <a:off x="6312002" y="2007126"/>
                <a:ext cx="794763" cy="337300"/>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6" name="TextBox 175">
                <a:extLst>
                  <a:ext uri="{FF2B5EF4-FFF2-40B4-BE49-F238E27FC236}">
                    <a16:creationId xmlns:a16="http://schemas.microsoft.com/office/drawing/2014/main" id="{194C5CD6-6755-4020-AEE0-F988E8A97976}"/>
                  </a:ext>
                </a:extLst>
              </p:cNvPr>
              <p:cNvSpPr txBox="1"/>
              <p:nvPr/>
            </p:nvSpPr>
            <p:spPr>
              <a:xfrm>
                <a:off x="7328041" y="1980468"/>
                <a:ext cx="1115909" cy="239435"/>
              </a:xfrm>
              <a:prstGeom prst="rect">
                <a:avLst/>
              </a:prstGeom>
              <a:noFill/>
              <a:ln>
                <a:noFill/>
              </a:ln>
            </p:spPr>
            <p:txBody>
              <a:bodyPr wrap="none" lIns="0" tIns="0" rIns="0" bIns="0" rtlCol="0">
                <a:noAutofit/>
              </a:bodyPr>
              <a:lstStyle/>
              <a:p>
                <a:pPr defTabSz="457063">
                  <a:defRPr/>
                </a:pPr>
                <a:r>
                  <a:rPr lang="en-US" sz="1200" dirty="0" err="1">
                    <a:solidFill>
                      <a:srgbClr val="000000"/>
                    </a:solidFill>
                    <a:latin typeface="Calibri"/>
                  </a:rPr>
                  <a:t>gNB</a:t>
                </a:r>
                <a:r>
                  <a:rPr lang="en-US" sz="1200" dirty="0">
                    <a:solidFill>
                      <a:srgbClr val="000000"/>
                    </a:solidFill>
                    <a:latin typeface="Calibri"/>
                  </a:rPr>
                  <a:t>-CU</a:t>
                </a:r>
              </a:p>
            </p:txBody>
          </p:sp>
          <p:sp>
            <p:nvSpPr>
              <p:cNvPr id="177" name="TextBox 176">
                <a:extLst>
                  <a:ext uri="{FF2B5EF4-FFF2-40B4-BE49-F238E27FC236}">
                    <a16:creationId xmlns:a16="http://schemas.microsoft.com/office/drawing/2014/main" id="{B39437F8-E4F3-45AB-8F6C-A14E7ABF7341}"/>
                  </a:ext>
                </a:extLst>
              </p:cNvPr>
              <p:cNvSpPr txBox="1"/>
              <p:nvPr/>
            </p:nvSpPr>
            <p:spPr>
              <a:xfrm>
                <a:off x="5900146" y="2162583"/>
                <a:ext cx="405807" cy="298772"/>
              </a:xfrm>
              <a:prstGeom prst="rect">
                <a:avLst/>
              </a:prstGeom>
              <a:noFill/>
              <a:ln>
                <a:noFill/>
              </a:ln>
            </p:spPr>
            <p:txBody>
              <a:bodyPr wrap="none" lIns="0" tIns="0" rIns="0" bIns="0" rtlCol="0">
                <a:noAutofit/>
              </a:bodyPr>
              <a:lstStyle/>
              <a:p>
                <a:pPr defTabSz="457063">
                  <a:defRPr/>
                </a:pPr>
                <a:r>
                  <a:rPr lang="en-US" sz="1200" dirty="0" err="1">
                    <a:solidFill>
                      <a:srgbClr val="000000"/>
                    </a:solidFill>
                    <a:latin typeface="Calibri"/>
                  </a:rPr>
                  <a:t>gNB</a:t>
                </a:r>
                <a:r>
                  <a:rPr lang="en-US" sz="1200" dirty="0">
                    <a:solidFill>
                      <a:srgbClr val="000000"/>
                    </a:solidFill>
                    <a:latin typeface="Calibri"/>
                  </a:rPr>
                  <a:t>-DU</a:t>
                </a:r>
              </a:p>
            </p:txBody>
          </p:sp>
          <p:pic>
            <p:nvPicPr>
              <p:cNvPr id="184" name="Picture 183">
                <a:extLst>
                  <a:ext uri="{FF2B5EF4-FFF2-40B4-BE49-F238E27FC236}">
                    <a16:creationId xmlns:a16="http://schemas.microsoft.com/office/drawing/2014/main" id="{9D09B7BD-0FB6-4B45-828B-2751B88FB1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69066" y="2987369"/>
                <a:ext cx="649224" cy="649224"/>
              </a:xfrm>
              <a:prstGeom prst="rect">
                <a:avLst/>
              </a:prstGeom>
            </p:spPr>
          </p:pic>
          <p:cxnSp>
            <p:nvCxnSpPr>
              <p:cNvPr id="185" name="Straight Connector 184">
                <a:extLst>
                  <a:ext uri="{FF2B5EF4-FFF2-40B4-BE49-F238E27FC236}">
                    <a16:creationId xmlns:a16="http://schemas.microsoft.com/office/drawing/2014/main" id="{BE67B4F9-EF47-41F0-A02C-3174C8BDDAB0}"/>
                  </a:ext>
                </a:extLst>
              </p:cNvPr>
              <p:cNvCxnSpPr>
                <a:cxnSpLocks/>
                <a:stCxn id="173" idx="2"/>
                <a:endCxn id="184" idx="0"/>
              </p:cNvCxnSpPr>
              <p:nvPr/>
            </p:nvCxnSpPr>
            <p:spPr>
              <a:xfrm>
                <a:off x="6271842" y="2791150"/>
                <a:ext cx="521836" cy="196219"/>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211" name="Picture 210">
              <a:extLst>
                <a:ext uri="{FF2B5EF4-FFF2-40B4-BE49-F238E27FC236}">
                  <a16:creationId xmlns:a16="http://schemas.microsoft.com/office/drawing/2014/main" id="{153FC114-3720-4F1A-9E2A-E9335ABBD6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24844" y="3225071"/>
              <a:ext cx="489481" cy="489481"/>
            </a:xfrm>
            <a:prstGeom prst="rect">
              <a:avLst/>
            </a:prstGeom>
          </p:spPr>
        </p:pic>
        <p:sp>
          <p:nvSpPr>
            <p:cNvPr id="212" name="Rectangle 211">
              <a:extLst>
                <a:ext uri="{FF2B5EF4-FFF2-40B4-BE49-F238E27FC236}">
                  <a16:creationId xmlns:a16="http://schemas.microsoft.com/office/drawing/2014/main" id="{798E150B-BE9D-40C0-A83A-CA9F8B9716F0}"/>
                </a:ext>
              </a:extLst>
            </p:cNvPr>
            <p:cNvSpPr/>
            <p:nvPr/>
          </p:nvSpPr>
          <p:spPr>
            <a:xfrm>
              <a:off x="7321195" y="2755254"/>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RLC</a:t>
              </a:r>
              <a:endParaRPr lang="en-US" sz="1400" dirty="0">
                <a:solidFill>
                  <a:srgbClr val="000000"/>
                </a:solidFill>
                <a:latin typeface="Calibri"/>
              </a:endParaRPr>
            </a:p>
          </p:txBody>
        </p:sp>
        <p:sp>
          <p:nvSpPr>
            <p:cNvPr id="213" name="Rectangle 212">
              <a:extLst>
                <a:ext uri="{FF2B5EF4-FFF2-40B4-BE49-F238E27FC236}">
                  <a16:creationId xmlns:a16="http://schemas.microsoft.com/office/drawing/2014/main" id="{A66ECBB7-08D0-40CD-B495-8AABFB557B9F}"/>
                </a:ext>
              </a:extLst>
            </p:cNvPr>
            <p:cNvSpPr/>
            <p:nvPr/>
          </p:nvSpPr>
          <p:spPr>
            <a:xfrm>
              <a:off x="7321195" y="2922705"/>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MAC-hi</a:t>
              </a:r>
              <a:endParaRPr lang="en-US" sz="1400" dirty="0">
                <a:solidFill>
                  <a:srgbClr val="000000"/>
                </a:solidFill>
                <a:latin typeface="Calibri"/>
              </a:endParaRPr>
            </a:p>
          </p:txBody>
        </p:sp>
        <p:sp>
          <p:nvSpPr>
            <p:cNvPr id="214" name="Rectangle 213">
              <a:extLst>
                <a:ext uri="{FF2B5EF4-FFF2-40B4-BE49-F238E27FC236}">
                  <a16:creationId xmlns:a16="http://schemas.microsoft.com/office/drawing/2014/main" id="{C9E38071-0AC0-447D-8FB6-C93D52226D37}"/>
                </a:ext>
              </a:extLst>
            </p:cNvPr>
            <p:cNvSpPr/>
            <p:nvPr/>
          </p:nvSpPr>
          <p:spPr>
            <a:xfrm>
              <a:off x="7948031" y="3791718"/>
              <a:ext cx="914400" cy="170873"/>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MAC-lo</a:t>
              </a:r>
              <a:endParaRPr lang="en-US" sz="1400" dirty="0">
                <a:solidFill>
                  <a:srgbClr val="000000"/>
                </a:solidFill>
                <a:latin typeface="Calibri"/>
              </a:endParaRPr>
            </a:p>
          </p:txBody>
        </p:sp>
        <p:sp>
          <p:nvSpPr>
            <p:cNvPr id="215" name="Rectangle 214">
              <a:extLst>
                <a:ext uri="{FF2B5EF4-FFF2-40B4-BE49-F238E27FC236}">
                  <a16:creationId xmlns:a16="http://schemas.microsoft.com/office/drawing/2014/main" id="{D02F4E2E-5C4B-4B88-8309-D546583BF443}"/>
                </a:ext>
              </a:extLst>
            </p:cNvPr>
            <p:cNvSpPr/>
            <p:nvPr/>
          </p:nvSpPr>
          <p:spPr>
            <a:xfrm>
              <a:off x="7940618" y="4185779"/>
              <a:ext cx="921811" cy="176867"/>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RF</a:t>
              </a:r>
              <a:endParaRPr lang="en-US" sz="1400" dirty="0">
                <a:solidFill>
                  <a:srgbClr val="000000"/>
                </a:solidFill>
                <a:latin typeface="Calibri"/>
              </a:endParaRPr>
            </a:p>
          </p:txBody>
        </p:sp>
        <p:sp>
          <p:nvSpPr>
            <p:cNvPr id="216" name="Rectangle 215">
              <a:extLst>
                <a:ext uri="{FF2B5EF4-FFF2-40B4-BE49-F238E27FC236}">
                  <a16:creationId xmlns:a16="http://schemas.microsoft.com/office/drawing/2014/main" id="{524C0317-665A-4283-9F1A-D84F0E8F58CA}"/>
                </a:ext>
              </a:extLst>
            </p:cNvPr>
            <p:cNvSpPr/>
            <p:nvPr/>
          </p:nvSpPr>
          <p:spPr>
            <a:xfrm>
              <a:off x="7940618" y="3987559"/>
              <a:ext cx="921811" cy="176867"/>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PHY</a:t>
              </a:r>
              <a:endParaRPr lang="en-US" sz="1400" dirty="0">
                <a:solidFill>
                  <a:srgbClr val="000000"/>
                </a:solidFill>
                <a:latin typeface="Calibri"/>
              </a:endParaRPr>
            </a:p>
          </p:txBody>
        </p:sp>
      </p:grpSp>
      <p:sp>
        <p:nvSpPr>
          <p:cNvPr id="51" name="TextBox 50">
            <a:extLst>
              <a:ext uri="{FF2B5EF4-FFF2-40B4-BE49-F238E27FC236}">
                <a16:creationId xmlns:a16="http://schemas.microsoft.com/office/drawing/2014/main" id="{FB82656F-AE84-4709-BC27-2C6CE5D77D91}"/>
              </a:ext>
            </a:extLst>
          </p:cNvPr>
          <p:cNvSpPr txBox="1"/>
          <p:nvPr/>
        </p:nvSpPr>
        <p:spPr>
          <a:xfrm>
            <a:off x="1136757" y="4105139"/>
            <a:ext cx="405701" cy="298694"/>
          </a:xfrm>
          <a:prstGeom prst="rect">
            <a:avLst/>
          </a:prstGeom>
          <a:noFill/>
          <a:ln>
            <a:noFill/>
          </a:ln>
        </p:spPr>
        <p:txBody>
          <a:bodyPr wrap="none" lIns="0" tIns="0" rIns="0" bIns="0" rtlCol="0">
            <a:noAutofit/>
          </a:bodyPr>
          <a:lstStyle/>
          <a:p>
            <a:pPr defTabSz="457063">
              <a:defRPr/>
            </a:pPr>
            <a:r>
              <a:rPr lang="en-US" sz="1200" dirty="0" err="1">
                <a:solidFill>
                  <a:srgbClr val="000000"/>
                </a:solidFill>
                <a:latin typeface="Calibri"/>
              </a:rPr>
              <a:t>gNB</a:t>
            </a:r>
            <a:r>
              <a:rPr lang="en-US" sz="1200" dirty="0">
                <a:solidFill>
                  <a:srgbClr val="000000"/>
                </a:solidFill>
                <a:latin typeface="Calibri"/>
              </a:rPr>
              <a:t>-RU</a:t>
            </a:r>
          </a:p>
        </p:txBody>
      </p:sp>
      <p:cxnSp>
        <p:nvCxnSpPr>
          <p:cNvPr id="57" name="Straight Connector 56">
            <a:extLst>
              <a:ext uri="{FF2B5EF4-FFF2-40B4-BE49-F238E27FC236}">
                <a16:creationId xmlns:a16="http://schemas.microsoft.com/office/drawing/2014/main" id="{B846AB32-EC28-45C5-8902-485F4DF0D0F5}"/>
              </a:ext>
            </a:extLst>
          </p:cNvPr>
          <p:cNvCxnSpPr>
            <a:cxnSpLocks/>
            <a:endCxn id="205" idx="2"/>
          </p:cNvCxnSpPr>
          <p:nvPr/>
        </p:nvCxnSpPr>
        <p:spPr>
          <a:xfrm flipV="1">
            <a:off x="1635939" y="3742393"/>
            <a:ext cx="376488" cy="564740"/>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58" name="Picture 57">
            <a:extLst>
              <a:ext uri="{FF2B5EF4-FFF2-40B4-BE49-F238E27FC236}">
                <a16:creationId xmlns:a16="http://schemas.microsoft.com/office/drawing/2014/main" id="{BC480E76-DB7A-4983-8A42-9EAF97A4B7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3202" y="4117216"/>
            <a:ext cx="649055" cy="649055"/>
          </a:xfrm>
          <a:prstGeom prst="rect">
            <a:avLst/>
          </a:prstGeom>
        </p:spPr>
      </p:pic>
      <p:sp>
        <p:nvSpPr>
          <p:cNvPr id="53" name="Rectangle 52">
            <a:extLst>
              <a:ext uri="{FF2B5EF4-FFF2-40B4-BE49-F238E27FC236}">
                <a16:creationId xmlns:a16="http://schemas.microsoft.com/office/drawing/2014/main" id="{391C40B5-1690-4D0F-9FD4-E9AC0A7DE8BA}"/>
              </a:ext>
            </a:extLst>
          </p:cNvPr>
          <p:cNvSpPr/>
          <p:nvPr/>
        </p:nvSpPr>
        <p:spPr>
          <a:xfrm>
            <a:off x="987507" y="4514461"/>
            <a:ext cx="914162" cy="170828"/>
          </a:xfrm>
          <a:prstGeom prst="rect">
            <a:avLst/>
          </a:prstGeom>
          <a:solidFill>
            <a:schemeClr val="accent5"/>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7063">
              <a:defRPr/>
            </a:pPr>
            <a:r>
              <a:rPr lang="en-US" sz="1200" dirty="0">
                <a:solidFill>
                  <a:srgbClr val="000000"/>
                </a:solidFill>
                <a:latin typeface="Calibri"/>
              </a:rPr>
              <a:t>PHY-Lo</a:t>
            </a:r>
            <a:endParaRPr lang="en-US" sz="1400" dirty="0">
              <a:solidFill>
                <a:srgbClr val="000000"/>
              </a:solidFill>
              <a:latin typeface="Calibri"/>
            </a:endParaRPr>
          </a:p>
        </p:txBody>
      </p:sp>
      <p:pic>
        <p:nvPicPr>
          <p:cNvPr id="59" name="Picture 58">
            <a:extLst>
              <a:ext uri="{FF2B5EF4-FFF2-40B4-BE49-F238E27FC236}">
                <a16:creationId xmlns:a16="http://schemas.microsoft.com/office/drawing/2014/main" id="{6361B66D-FD19-42C4-8366-8BB1698908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4436" y="3989493"/>
            <a:ext cx="489354" cy="489354"/>
          </a:xfrm>
          <a:prstGeom prst="rect">
            <a:avLst/>
          </a:prstGeom>
        </p:spPr>
      </p:pic>
      <p:sp>
        <p:nvSpPr>
          <p:cNvPr id="60" name="Title 2">
            <a:extLst>
              <a:ext uri="{FF2B5EF4-FFF2-40B4-BE49-F238E27FC236}">
                <a16:creationId xmlns:a16="http://schemas.microsoft.com/office/drawing/2014/main" id="{47863A7D-4F00-4DD8-859F-E66C778A1F5A}"/>
              </a:ext>
            </a:extLst>
          </p:cNvPr>
          <p:cNvSpPr txBox="1">
            <a:spLocks/>
          </p:cNvSpPr>
          <p:nvPr/>
        </p:nvSpPr>
        <p:spPr>
          <a:xfrm>
            <a:off x="6317948" y="1355193"/>
            <a:ext cx="3907185" cy="457720"/>
          </a:xfrm>
          <a:prstGeom prst="rect">
            <a:avLst/>
          </a:prstGeom>
        </p:spPr>
        <p:txBody>
          <a:bodyPr vert="horz" lIns="0" tIns="0" rIns="0" bIns="0" rtlCol="0" anchor="t">
            <a:noAutofit/>
          </a:bodyPr>
          <a:lstStyle>
            <a:lvl1pPr algn="l" defTabSz="457200" rtl="0" eaLnBrk="1" latinLnBrk="0" hangingPunct="1">
              <a:lnSpc>
                <a:spcPct val="110000"/>
              </a:lnSpc>
              <a:spcBef>
                <a:spcPct val="0"/>
              </a:spcBef>
              <a:spcAft>
                <a:spcPts val="1000"/>
              </a:spcAft>
              <a:buNone/>
              <a:defRPr sz="2800" b="1" kern="1200">
                <a:solidFill>
                  <a:schemeClr val="bg1"/>
                </a:solidFill>
                <a:latin typeface="+mj-lt"/>
                <a:ea typeface="+mj-ea"/>
                <a:cs typeface="+mj-cs"/>
              </a:defRPr>
            </a:lvl1pPr>
          </a:lstStyle>
          <a:p>
            <a:r>
              <a:rPr lang="en-US" sz="2400" dirty="0"/>
              <a:t>Split Cell Architecture</a:t>
            </a:r>
          </a:p>
        </p:txBody>
      </p:sp>
      <p:sp>
        <p:nvSpPr>
          <p:cNvPr id="56" name="Rectangle 55">
            <a:extLst>
              <a:ext uri="{FF2B5EF4-FFF2-40B4-BE49-F238E27FC236}">
                <a16:creationId xmlns:a16="http://schemas.microsoft.com/office/drawing/2014/main" id="{191BA30A-F821-46D9-89AF-2B28DC151EE9}"/>
              </a:ext>
            </a:extLst>
          </p:cNvPr>
          <p:cNvSpPr/>
          <p:nvPr/>
        </p:nvSpPr>
        <p:spPr>
          <a:xfrm>
            <a:off x="10888432" y="153447"/>
            <a:ext cx="1210588" cy="369332"/>
          </a:xfrm>
          <a:prstGeom prst="rect">
            <a:avLst/>
          </a:prstGeom>
        </p:spPr>
        <p:txBody>
          <a:bodyPr wrap="none">
            <a:spAutoFit/>
          </a:bodyPr>
          <a:lstStyle/>
          <a:p>
            <a:r>
              <a:rPr lang="en-US" b="1" dirty="0">
                <a:solidFill>
                  <a:schemeClr val="bg1"/>
                </a:solidFill>
              </a:rPr>
              <a:t>RP-192107</a:t>
            </a:r>
            <a:endParaRPr lang="en-US" dirty="0">
              <a:solidFill>
                <a:schemeClr val="bg1"/>
              </a:solidFill>
            </a:endParaRPr>
          </a:p>
        </p:txBody>
      </p:sp>
    </p:spTree>
    <p:extLst>
      <p:ext uri="{BB962C8B-B14F-4D97-AF65-F5344CB8AC3E}">
        <p14:creationId xmlns:p14="http://schemas.microsoft.com/office/powerpoint/2010/main" val="873014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650907"/>
      </p:ext>
    </p:extLst>
  </p:cSld>
  <p:clrMapOvr>
    <a:masterClrMapping/>
  </p:clrMapOvr>
</p:sld>
</file>

<file path=ppt/theme/theme1.xml><?xml version="1.0" encoding="utf-8"?>
<a:theme xmlns:a="http://schemas.openxmlformats.org/drawingml/2006/main" name="att_int_wde_globe_att">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45059</TotalTime>
  <Words>288</Words>
  <Application>Microsoft Office PowerPoint</Application>
  <PresentationFormat>Custom</PresentationFormat>
  <Paragraphs>69</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Lucida Grande</vt:lpstr>
      <vt:lpstr>Wingdings</vt:lpstr>
      <vt:lpstr>att_int_wde_globe_att</vt:lpstr>
      <vt:lpstr>Agenda Item: 8.1.14 Source: AT&amp;T Title: Proposal for RAN Architecture and Enhancements for Slicing Document for: Discussion/Decision</vt:lpstr>
      <vt:lpstr>RAN Architecture Enhancements for Slicing</vt:lpstr>
      <vt:lpstr>Architecture to Support Different Protocol Splits for Different Slices</vt:lpstr>
      <vt:lpstr>Examples of Different Architectures with Different Functional Splits</vt:lpstr>
      <vt:lpstr>PowerPoint Presentation</vt:lpstr>
    </vt:vector>
  </TitlesOfParts>
  <Manager/>
  <Company>AT&amp;T Labs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Wireless Technologies</dc:title>
  <dc:subject/>
  <dc:creator>Ghosh, Arunabha</dc:creator>
  <cp:keywords/>
  <dc:description/>
  <cp:lastModifiedBy>Akoum, Salam</cp:lastModifiedBy>
  <cp:revision>400</cp:revision>
  <cp:lastPrinted>2019-04-17T15:06:42Z</cp:lastPrinted>
  <dcterms:created xsi:type="dcterms:W3CDTF">2017-10-03T19:56:26Z</dcterms:created>
  <dcterms:modified xsi:type="dcterms:W3CDTF">2019-09-09T15:52:11Z</dcterms:modified>
  <cp:category/>
</cp:coreProperties>
</file>