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37" r:id="rId2"/>
  </p:sldMasterIdLst>
  <p:notesMasterIdLst>
    <p:notesMasterId r:id="rId10"/>
  </p:notesMasterIdLst>
  <p:handoutMasterIdLst>
    <p:handoutMasterId r:id="rId11"/>
  </p:handoutMasterIdLst>
  <p:sldIdLst>
    <p:sldId id="285" r:id="rId3"/>
    <p:sldId id="408" r:id="rId4"/>
    <p:sldId id="409" r:id="rId5"/>
    <p:sldId id="410" r:id="rId6"/>
    <p:sldId id="411" r:id="rId7"/>
    <p:sldId id="412" r:id="rId8"/>
    <p:sldId id="284" r:id="rId9"/>
  </p:sldIdLst>
  <p:sldSz cx="12188825" cy="6858000"/>
  <p:notesSz cx="6400800" cy="117316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A6BFC381-9DBC-9B47-9D16-E651729A1C82}">
          <p14:sldIdLst>
            <p14:sldId id="285"/>
            <p14:sldId id="408"/>
            <p14:sldId id="409"/>
            <p14:sldId id="410"/>
            <p14:sldId id="411"/>
            <p14:sldId id="412"/>
            <p14:sldId id="284"/>
          </p14:sldIdLst>
        </p14:section>
        <p14:section name="Titles and Dividers" id="{1E7DD9E6-8846-8448-AF36-6CA7C36D3FBC}">
          <p14:sldIdLst/>
        </p14:section>
        <p14:section name="Content" id="{380C3243-BEFC-A549-B533-A4F0BFEA40A1}">
          <p14:sldIdLst/>
        </p14:section>
        <p14:section name="Example slides" id="{6F4BDC45-F9AA-BE40-B27C-BCB372411A4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96">
          <p15:clr>
            <a:srgbClr val="A4A3A4"/>
          </p15:clr>
        </p15:guide>
        <p15:guide id="3" orient="horz" pos="3688">
          <p15:clr>
            <a:srgbClr val="A4A3A4"/>
          </p15:clr>
        </p15:guide>
        <p15:guide id="4" orient="horz" pos="760">
          <p15:clr>
            <a:srgbClr val="A4A3A4"/>
          </p15:clr>
        </p15:guide>
        <p15:guide id="5" orient="horz" pos="488">
          <p15:clr>
            <a:srgbClr val="A4A3A4"/>
          </p15:clr>
        </p15:guide>
        <p15:guide id="6" pos="309">
          <p15:clr>
            <a:srgbClr val="A4A3A4"/>
          </p15:clr>
        </p15:guide>
        <p15:guide id="7" pos="7371">
          <p15:clr>
            <a:srgbClr val="A4A3A4"/>
          </p15:clr>
        </p15:guide>
        <p15:guide id="8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577"/>
    <a:srgbClr val="FF00FF"/>
    <a:srgbClr val="4CA90C"/>
    <a:srgbClr val="009FDB"/>
    <a:srgbClr val="FFCC99"/>
    <a:srgbClr val="007A3E"/>
    <a:srgbClr val="00FF00"/>
    <a:srgbClr val="00FFFF"/>
    <a:srgbClr val="FF99FF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55" autoAdjust="0"/>
    <p:restoredTop sz="75264" autoAdjust="0"/>
  </p:normalViewPr>
  <p:slideViewPr>
    <p:cSldViewPr snapToGrid="0">
      <p:cViewPr varScale="1">
        <p:scale>
          <a:sx n="67" d="100"/>
          <a:sy n="67" d="100"/>
        </p:scale>
        <p:origin x="752" y="56"/>
      </p:cViewPr>
      <p:guideLst>
        <p:guide orient="horz" pos="232"/>
        <p:guide orient="horz" pos="4096"/>
        <p:guide orient="horz" pos="3688"/>
        <p:guide orient="horz" pos="760"/>
        <p:guide orient="horz" pos="488"/>
        <p:guide pos="309"/>
        <p:guide pos="7371"/>
        <p:guide pos="3839"/>
      </p:guideLst>
    </p:cSldViewPr>
  </p:slideViewPr>
  <p:outlineViewPr>
    <p:cViewPr>
      <p:scale>
        <a:sx n="33" d="100"/>
        <a:sy n="33" d="100"/>
      </p:scale>
      <p:origin x="0" y="-29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D4A5829C-7C6A-DF41-92FC-FE30E34D6DBD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600A37F-B7DA-9E4D-A068-4D61982E80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57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625639" y="0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6C7A9F4-9AF1-BE4F-A500-2756F8488435}" type="datetimeFigureOut">
              <a:rPr lang="en-US" smtClean="0"/>
              <a:t>9/8/2019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708025" y="881063"/>
            <a:ext cx="7816850" cy="43989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40080" y="5572522"/>
            <a:ext cx="5120640" cy="5279231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25639" y="11143008"/>
            <a:ext cx="2773680" cy="58658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BCFD9196-B747-C840-B910-EBFFFCF754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6214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914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494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448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3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54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722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70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2282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65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2619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673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09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689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5778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773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289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806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848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8660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21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471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026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2701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5370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7157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598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748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1922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2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4981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3261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3564600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93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27882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0408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4987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2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482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8746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508226" y="566578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 b="0" i="0">
                <a:solidFill>
                  <a:schemeClr val="bg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27100"/>
            <a:ext cx="11209064" cy="1523098"/>
          </a:xfrm>
          <a:effectLst/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2459736"/>
            <a:ext cx="11213719" cy="914400"/>
          </a:xfrm>
          <a:effectLst/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2232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9064" y="594859"/>
            <a:ext cx="5609823" cy="244486"/>
          </a:xfrm>
        </p:spPr>
        <p:txBody>
          <a:bodyPr/>
          <a:lstStyle>
            <a:lvl1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2pPr>
            <a:lvl3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3pPr>
            <a:lvl4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4pPr>
            <a:lvl5pPr marL="0" indent="0">
              <a:spcAft>
                <a:spcPts val="400"/>
              </a:spcAft>
              <a:buFontTx/>
              <a:buNone/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63" y="939800"/>
            <a:ext cx="11209064" cy="151176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9063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000" baseline="0"/>
            </a:lvl2pPr>
            <a:lvl3pPr>
              <a:defRPr sz="2000" baseline="0"/>
            </a:lvl3pPr>
            <a:lvl4pPr>
              <a:defRPr sz="2000" baseline="0"/>
            </a:lvl4pPr>
            <a:lvl5pPr>
              <a:defRPr sz="20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064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772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498799" y="594859"/>
            <a:ext cx="5609823" cy="244486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400"/>
              </a:spcAft>
              <a:buFontTx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939801"/>
            <a:ext cx="11209064" cy="1511763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98798" y="2459736"/>
            <a:ext cx="11213719" cy="914400"/>
          </a:xfrm>
        </p:spPr>
        <p:txBody>
          <a:bodyPr/>
          <a:lstStyle>
            <a:lvl1pPr>
              <a:defRPr sz="2400" baseline="0"/>
            </a:lvl1pPr>
            <a:lvl2pPr>
              <a:defRPr sz="2400" baseline="0"/>
            </a:lvl2pPr>
            <a:lvl3pPr>
              <a:defRPr sz="2400" baseline="0"/>
            </a:lvl3pPr>
            <a:lvl4pPr>
              <a:defRPr sz="2400" baseline="0"/>
            </a:lvl4pPr>
            <a:lvl5pPr>
              <a:defRPr sz="2400" baseline="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474721"/>
            <a:ext cx="5609823" cy="2335211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4364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</a:t>
            </a:r>
            <a:r>
              <a:rPr lang="en-US" sz="600" baseline="0" dirty="0">
                <a:solidFill>
                  <a:schemeClr val="tx2"/>
                </a:solidFill>
              </a:rPr>
              <a:t> </a:t>
            </a:r>
            <a:r>
              <a:rPr lang="en-US" sz="600" dirty="0">
                <a:solidFill>
                  <a:schemeClr val="tx2"/>
                </a:solidFill>
              </a:rPr>
              <a:t>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9742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type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9742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9743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756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56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20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2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2"/>
                </a:solidFill>
              </a:rPr>
              <a:t> Property. All rights reserved.</a:t>
            </a:r>
            <a:r>
              <a:rPr lang="en-US" sz="600" dirty="0">
                <a:solidFill>
                  <a:schemeClr val="tx2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0952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28637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7057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2016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4375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4673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7224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4067"/>
            <a:ext cx="11209064" cy="1515534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82660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 bwMode="white"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4808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798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5562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74700"/>
            <a:ext cx="12188825" cy="6083300"/>
          </a:xfrm>
          <a:solidFill>
            <a:schemeClr val="bg2"/>
          </a:solidFill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498798" y="1638300"/>
            <a:ext cx="11209064" cy="1516378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738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400"/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370"/>
            <a:ext cx="11209064" cy="4812167"/>
          </a:xfrm>
        </p:spPr>
        <p:txBody>
          <a:bodyPr/>
          <a:lstStyle>
            <a:lvl1pPr>
              <a:defRPr>
                <a:solidFill>
                  <a:srgbClr val="0C2577"/>
                </a:solidFill>
              </a:defRPr>
            </a:lvl1pPr>
            <a:lvl2pPr>
              <a:defRPr>
                <a:solidFill>
                  <a:srgbClr val="0C2577"/>
                </a:solidFill>
              </a:defRPr>
            </a:lvl2pPr>
            <a:lvl3pPr>
              <a:defRPr>
                <a:solidFill>
                  <a:srgbClr val="0C2577"/>
                </a:solidFill>
              </a:defRPr>
            </a:lvl3pPr>
            <a:lvl4pPr>
              <a:defRPr>
                <a:solidFill>
                  <a:srgbClr val="0C2577"/>
                </a:solidFill>
              </a:defRPr>
            </a:lvl4pPr>
            <a:lvl5pPr>
              <a:defRPr>
                <a:solidFill>
                  <a:srgbClr val="0C2577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22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490939" y="1139629"/>
            <a:ext cx="11209064" cy="4800600"/>
          </a:xfrm>
        </p:spPr>
        <p:txBody>
          <a:bodyPr/>
          <a:lstStyle>
            <a:lvl1pPr>
              <a:lnSpc>
                <a:spcPct val="90000"/>
              </a:lnSpc>
              <a:spcAft>
                <a:spcPts val="600"/>
              </a:spcAft>
              <a:defRPr sz="2400" baseline="0"/>
            </a:lvl1pPr>
            <a:lvl2pPr>
              <a:defRPr b="1">
                <a:solidFill>
                  <a:schemeClr val="tx1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712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-1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63197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126395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89593" y="0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-1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3063197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26395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89593" y="1719596"/>
            <a:ext cx="2999232" cy="1645920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6710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239751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6511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460252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227426" y="1206500"/>
            <a:ext cx="5474693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4052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7661" y="1139546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1979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43000"/>
            <a:ext cx="699935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43000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69118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90940" y="1206501"/>
            <a:ext cx="6994062" cy="4648199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746809" y="1139825"/>
            <a:ext cx="395319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3469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Ru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760775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6872074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7855021" y="1139825"/>
            <a:ext cx="3844981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5451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10029"/>
            <a:ext cx="0" cy="4654197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1139825"/>
            <a:ext cx="5363083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337490" y="1118312"/>
            <a:ext cx="5362514" cy="4833226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776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7662" y="1117916"/>
            <a:ext cx="11213296" cy="4833623"/>
          </a:xfrm>
        </p:spPr>
        <p:txBody>
          <a:bodyPr/>
          <a:lstStyle>
            <a:lvl1pPr marL="173038" indent="-173038">
              <a:lnSpc>
                <a:spcPct val="90000"/>
              </a:lnSpc>
              <a:spcAft>
                <a:spcPts val="1000"/>
              </a:spcAft>
              <a:defRPr sz="3200">
                <a:solidFill>
                  <a:schemeClr val="tx1"/>
                </a:solidFill>
              </a:defRPr>
            </a:lvl1pPr>
            <a:lvl2pPr marL="740664" indent="-285750">
              <a:spcAft>
                <a:spcPts val="1000"/>
              </a:spcAft>
              <a:buClr>
                <a:schemeClr val="tx2"/>
              </a:buClr>
              <a:buFont typeface="Lucida Grande"/>
              <a:buChar char="—"/>
              <a:defRPr i="1">
                <a:solidFill>
                  <a:schemeClr val="tx2"/>
                </a:solidFill>
              </a:defRPr>
            </a:lvl2pPr>
            <a:lvl3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3pPr>
            <a:lvl4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4pPr>
            <a:lvl5pPr marL="0" indent="0">
              <a:buClr>
                <a:schemeClr val="tx2"/>
              </a:buClr>
              <a:buFontTx/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6563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1" y="1206500"/>
            <a:ext cx="12188825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607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06500"/>
            <a:ext cx="610660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</a:t>
            </a:r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3" hasCustomPrompt="1"/>
          </p:nvPr>
        </p:nvSpPr>
        <p:spPr>
          <a:xfrm>
            <a:off x="6094413" y="1206500"/>
            <a:ext cx="6094411" cy="56515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Drag picture to placeholder or click icon to add. Globe logo should sit on top of picture.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6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499064" y="6329844"/>
            <a:ext cx="6629400" cy="27415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ts val="7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2019 AT&amp;T Intellectual</a:t>
            </a:r>
            <a:r>
              <a:rPr lang="en-US" sz="600" baseline="0" dirty="0">
                <a:solidFill>
                  <a:schemeClr val="tx1"/>
                </a:solidFill>
              </a:rPr>
              <a:t> Property. All rights reserved.</a:t>
            </a:r>
            <a:r>
              <a:rPr lang="en-US" sz="600" dirty="0">
                <a:solidFill>
                  <a:schemeClr val="tx1"/>
                </a:solidFill>
              </a:rPr>
              <a:t> AT&amp;T, Globe logo, Mobilizing Your World and DIRECTV are registered trademarks and service marks of AT&amp;T Intellectual Property and/or AT&amp;T affiliated companies. All other marks are the property of their respective owners. AT&amp;T Proprietary (Internal Use Only). Not for use or disclosure outside the AT&amp;T companies except under written agreement.</a:t>
            </a:r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1"/>
            <a:ext cx="12188825" cy="3425825"/>
          </a:xfrm>
        </p:spPr>
        <p:txBody>
          <a:bodyPr/>
          <a:lstStyle>
            <a:lvl1pPr>
              <a:defRPr sz="18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798" y="3657600"/>
            <a:ext cx="11209064" cy="1517904"/>
          </a:xfrm>
        </p:spPr>
        <p:txBody>
          <a:bodyPr anchor="t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581144"/>
            <a:ext cx="11213719" cy="45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8549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3520578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61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87661" y="1206500"/>
            <a:ext cx="2844059" cy="2128838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5571"/>
            <a:ext cx="8024310" cy="2306404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487661" y="3721100"/>
            <a:ext cx="2844059" cy="21336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20"/>
          <p:cNvSpPr>
            <a:spLocks noGrp="1"/>
          </p:cNvSpPr>
          <p:nvPr>
            <p:ph type="body" sz="quarter" idx="19"/>
          </p:nvPr>
        </p:nvSpPr>
        <p:spPr>
          <a:xfrm>
            <a:off x="3675693" y="3632261"/>
            <a:ext cx="8024310" cy="2309752"/>
          </a:xfrm>
        </p:spPr>
        <p:txBody>
          <a:bodyPr/>
          <a:lstStyle>
            <a:lvl1pPr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45245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Row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 flipH="1">
            <a:off x="490939" y="2690205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 flipH="1">
            <a:off x="490939" y="4365061"/>
            <a:ext cx="11209064" cy="0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490939" y="1209839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8"/>
          </p:nvPr>
        </p:nvSpPr>
        <p:spPr>
          <a:xfrm>
            <a:off x="3675693" y="1146867"/>
            <a:ext cx="8024310" cy="1461642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7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90939" y="2868174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0"/>
          </p:nvPr>
        </p:nvSpPr>
        <p:spPr>
          <a:xfrm>
            <a:off x="3675693" y="2778378"/>
            <a:ext cx="8024310" cy="1456917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9" name="Picture Placeholder 5"/>
          <p:cNvSpPr>
            <a:spLocks noGrp="1"/>
          </p:cNvSpPr>
          <p:nvPr>
            <p:ph type="pic" sz="quarter" idx="21"/>
          </p:nvPr>
        </p:nvSpPr>
        <p:spPr>
          <a:xfrm>
            <a:off x="490939" y="4546625"/>
            <a:ext cx="2844059" cy="1299796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Text Placeholder 20"/>
          <p:cNvSpPr>
            <a:spLocks noGrp="1"/>
          </p:cNvSpPr>
          <p:nvPr>
            <p:ph type="body" sz="quarter" idx="22"/>
          </p:nvPr>
        </p:nvSpPr>
        <p:spPr>
          <a:xfrm>
            <a:off x="3675693" y="4465965"/>
            <a:ext cx="8024310" cy="1485573"/>
          </a:xfrm>
        </p:spPr>
        <p:txBody>
          <a:bodyPr/>
          <a:lstStyle>
            <a:lvl1pPr>
              <a:spcAft>
                <a:spcPts val="600"/>
              </a:spcAft>
              <a:defRPr sz="220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36015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5"/>
          </p:nvPr>
        </p:nvSpPr>
        <p:spPr>
          <a:xfrm>
            <a:off x="6339882" y="1209839"/>
            <a:ext cx="5360121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3709989"/>
            <a:ext cx="5363083" cy="223043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9979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6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20"/>
          </p:nvPr>
        </p:nvSpPr>
        <p:spPr>
          <a:xfrm>
            <a:off x="4396253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8299451" y="1208088"/>
            <a:ext cx="3400552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3692708"/>
            <a:ext cx="3405614" cy="225406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4039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8645" y="1209675"/>
            <a:ext cx="0" cy="4652786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208089"/>
            <a:ext cx="0" cy="465437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4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486707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18"/>
          <p:cNvSpPr>
            <a:spLocks noGrp="1"/>
          </p:cNvSpPr>
          <p:nvPr>
            <p:ph type="pic" sz="quarter" idx="21"/>
          </p:nvPr>
        </p:nvSpPr>
        <p:spPr>
          <a:xfrm>
            <a:off x="3412422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18"/>
          <p:cNvSpPr>
            <a:spLocks noGrp="1"/>
          </p:cNvSpPr>
          <p:nvPr>
            <p:ph type="pic" sz="quarter" idx="22"/>
          </p:nvPr>
        </p:nvSpPr>
        <p:spPr>
          <a:xfrm>
            <a:off x="6332423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18"/>
          <p:cNvSpPr>
            <a:spLocks noGrp="1"/>
          </p:cNvSpPr>
          <p:nvPr>
            <p:ph type="pic" sz="quarter" idx="23"/>
          </p:nvPr>
        </p:nvSpPr>
        <p:spPr>
          <a:xfrm>
            <a:off x="9239918" y="1208088"/>
            <a:ext cx="2460086" cy="2317504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86707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3684588"/>
            <a:ext cx="2436152" cy="2262187"/>
          </a:xfrm>
        </p:spPr>
        <p:txBody>
          <a:bodyPr lIns="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694197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707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86707" y="1118870"/>
            <a:ext cx="11209064" cy="1340190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4603"/>
            <a:ext cx="5363083" cy="3315823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48156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414290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8049699" y="2686647"/>
            <a:ext cx="0" cy="317757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8670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393497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8300289" y="2623098"/>
            <a:ext cx="3405614" cy="3317328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8035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3167640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3355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019071" y="2690651"/>
            <a:ext cx="0" cy="3173575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490939" y="1117981"/>
            <a:ext cx="11209064" cy="1344168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1000"/>
              </a:spcAft>
              <a:buFontTx/>
              <a:buNone/>
              <a:defRPr sz="3200" baseline="0">
                <a:solidFill>
                  <a:schemeClr val="tx1"/>
                </a:solidFill>
              </a:defRPr>
            </a:lvl1pPr>
            <a:lvl2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2pPr>
            <a:lvl3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3pPr>
            <a:lvl4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4pPr>
            <a:lvl5pPr marL="0" indent="0">
              <a:lnSpc>
                <a:spcPct val="90000"/>
              </a:lnSpc>
              <a:spcAft>
                <a:spcPts val="1000"/>
              </a:spcAft>
              <a:buClr>
                <a:schemeClr val="accent5"/>
              </a:buClr>
              <a:buFontTx/>
              <a:buNone/>
              <a:defRPr sz="3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5"/>
          <p:cNvSpPr>
            <a:spLocks noGrp="1"/>
          </p:cNvSpPr>
          <p:nvPr>
            <p:ph sz="quarter" idx="15"/>
          </p:nvPr>
        </p:nvSpPr>
        <p:spPr>
          <a:xfrm>
            <a:off x="48670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6"/>
          </p:nvPr>
        </p:nvSpPr>
        <p:spPr>
          <a:xfrm>
            <a:off x="3412422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7"/>
          </p:nvPr>
        </p:nvSpPr>
        <p:spPr>
          <a:xfrm>
            <a:off x="6338137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9263851" y="2623098"/>
            <a:ext cx="2436152" cy="3328184"/>
          </a:xfrm>
        </p:spPr>
        <p:txBody>
          <a:bodyPr/>
          <a:lstStyle>
            <a:lvl1pPr>
              <a:defRPr sz="2200">
                <a:solidFill>
                  <a:schemeClr val="tx2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2937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327186" y="1769550"/>
            <a:ext cx="5372818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9" y="2624603"/>
            <a:ext cx="5363083" cy="3315823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/>
          <p:cNvSpPr>
            <a:spLocks noGrp="1"/>
          </p:cNvSpPr>
          <p:nvPr>
            <p:ph sz="quarter" idx="13"/>
          </p:nvPr>
        </p:nvSpPr>
        <p:spPr>
          <a:xfrm>
            <a:off x="6336920" y="2623099"/>
            <a:ext cx="5363083" cy="3317327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7958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14290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8049699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393498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8300289" y="1769550"/>
            <a:ext cx="3405614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chemeClr val="tx1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Content Placeholder 5"/>
          <p:cNvSpPr>
            <a:spLocks noGrp="1"/>
          </p:cNvSpPr>
          <p:nvPr>
            <p:ph sz="quarter" idx="18"/>
          </p:nvPr>
        </p:nvSpPr>
        <p:spPr>
          <a:xfrm>
            <a:off x="4393497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9"/>
          </p:nvPr>
        </p:nvSpPr>
        <p:spPr>
          <a:xfrm>
            <a:off x="8300289" y="2623098"/>
            <a:ext cx="3405614" cy="3317328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408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24979" y="6075784"/>
            <a:ext cx="661784" cy="496467"/>
          </a:xfrm>
          <a:prstGeom prst="rect">
            <a:avLst/>
          </a:prstGeom>
        </p:spPr>
      </p:pic>
      <p:sp>
        <p:nvSpPr>
          <p:cNvPr id="12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88825" cy="6858000"/>
          </a:xfrm>
          <a:solidFill>
            <a:schemeClr val="bg2"/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/>
              <a:buNone/>
              <a:tabLst/>
              <a:defRPr sz="18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Drag picture to placeholder or click icon to add. Globe logo and footer should sit on top of picture.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98798" y="3276600"/>
            <a:ext cx="11209064" cy="15107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498798" y="4809744"/>
            <a:ext cx="10885298" cy="444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5303520"/>
            <a:ext cx="8651774" cy="82889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20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980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 with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167640" y="1791167"/>
            <a:ext cx="0" cy="4073058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 userDrawn="1"/>
        </p:nvCxnSpPr>
        <p:spPr>
          <a:xfrm>
            <a:off x="6094413" y="1769457"/>
            <a:ext cx="0" cy="4094769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9019071" y="1780313"/>
            <a:ext cx="0" cy="4083913"/>
          </a:xfrm>
          <a:prstGeom prst="line">
            <a:avLst/>
          </a:prstGeom>
          <a:ln w="6350" cmpd="sng">
            <a:solidFill>
              <a:schemeClr val="accent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90940" y="1210471"/>
            <a:ext cx="11213296" cy="394846"/>
          </a:xfrm>
          <a:solidFill>
            <a:schemeClr val="tx2"/>
          </a:solidFill>
        </p:spPr>
        <p:txBody>
          <a:bodyPr lIns="91440" tIns="45720" rIns="91440" bIns="45720" anchor="ctr" anchorCtr="0"/>
          <a:lstStyle>
            <a:lvl1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1pPr>
            <a:lvl2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ctr">
              <a:spcAft>
                <a:spcPts val="600"/>
              </a:spcAft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90939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3412422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22"/>
          </p:nvPr>
        </p:nvSpPr>
        <p:spPr>
          <a:xfrm>
            <a:off x="6332423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23"/>
          </p:nvPr>
        </p:nvSpPr>
        <p:spPr>
          <a:xfrm>
            <a:off x="9255280" y="1769550"/>
            <a:ext cx="2450622" cy="769937"/>
          </a:xfrm>
          <a:solidFill>
            <a:schemeClr val="tx1"/>
          </a:solidFill>
        </p:spPr>
        <p:txBody>
          <a:bodyPr lIns="91440" tIns="91440" rIns="91440" bIns="91440" anchor="ctr" anchorCtr="0"/>
          <a:lstStyle>
            <a:lvl1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0" indent="0">
              <a:spcAft>
                <a:spcPts val="600"/>
              </a:spcAft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7"/>
          </p:nvPr>
        </p:nvSpPr>
        <p:spPr>
          <a:xfrm>
            <a:off x="490939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18"/>
          </p:nvPr>
        </p:nvSpPr>
        <p:spPr>
          <a:xfrm>
            <a:off x="3412422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Content Placeholder 5"/>
          <p:cNvSpPr>
            <a:spLocks noGrp="1"/>
          </p:cNvSpPr>
          <p:nvPr>
            <p:ph sz="quarter" idx="19"/>
          </p:nvPr>
        </p:nvSpPr>
        <p:spPr>
          <a:xfrm>
            <a:off x="6332423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Content Placeholder 5"/>
          <p:cNvSpPr>
            <a:spLocks noGrp="1"/>
          </p:cNvSpPr>
          <p:nvPr>
            <p:ph sz="quarter" idx="20"/>
          </p:nvPr>
        </p:nvSpPr>
        <p:spPr>
          <a:xfrm>
            <a:off x="9255280" y="2623098"/>
            <a:ext cx="2436152" cy="3328184"/>
          </a:xfrm>
        </p:spPr>
        <p:txBody>
          <a:bodyPr lIns="91440"/>
          <a:lstStyle>
            <a:lvl1pPr>
              <a:defRPr sz="2200">
                <a:solidFill>
                  <a:srgbClr val="009FDB"/>
                </a:solidFill>
              </a:defRPr>
            </a:lvl1pPr>
            <a:lvl2pPr>
              <a:spcAft>
                <a:spcPts val="600"/>
              </a:spcAft>
              <a:defRPr>
                <a:solidFill>
                  <a:schemeClr val="tx2"/>
                </a:solidFill>
              </a:defRPr>
            </a:lvl2pPr>
            <a:lvl3pPr>
              <a:spcAft>
                <a:spcPts val="600"/>
              </a:spcAft>
              <a:defRPr>
                <a:solidFill>
                  <a:schemeClr val="tx2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2"/>
                </a:solidFill>
              </a:defRPr>
            </a:lvl4pPr>
            <a:lvl5pPr>
              <a:spcAft>
                <a:spcPts val="600"/>
              </a:spcAft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7852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490938" y="1139825"/>
            <a:ext cx="7942744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39616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4"/>
          </p:nvPr>
        </p:nvSpPr>
        <p:spPr>
          <a:xfrm>
            <a:off x="8658470" y="1206500"/>
            <a:ext cx="3041533" cy="4648200"/>
          </a:xfrm>
          <a:solidFill>
            <a:srgbClr val="E8E8E8"/>
          </a:solidFill>
        </p:spPr>
        <p:txBody>
          <a:bodyPr lIns="274320" tIns="182880" rIns="274320" bIns="182880"/>
          <a:lstStyle>
            <a:lvl1pPr>
              <a:lnSpc>
                <a:spcPct val="100000"/>
              </a:lnSpc>
              <a:spcAft>
                <a:spcPts val="600"/>
              </a:spcAft>
              <a:defRPr sz="1600" baseline="0">
                <a:solidFill>
                  <a:schemeClr val="tx2"/>
                </a:solidFill>
              </a:defRPr>
            </a:lvl1pPr>
            <a:lvl2pPr>
              <a:lnSpc>
                <a:spcPct val="100000"/>
              </a:lnSpc>
              <a:spcAft>
                <a:spcPts val="600"/>
              </a:spcAft>
              <a:defRPr sz="1600" i="1" baseline="0"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90939" y="1206500"/>
            <a:ext cx="7937550" cy="4648200"/>
          </a:xfrm>
        </p:spPr>
        <p:txBody>
          <a:bodyPr/>
          <a:lstStyle>
            <a:lvl1pPr>
              <a:defRPr sz="18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789964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m 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89338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352209" y="1458409"/>
            <a:ext cx="5347794" cy="4405816"/>
          </a:xfrm>
          <a:prstGeom prst="rect">
            <a:avLst/>
          </a:prstGeom>
          <a:solidFill>
            <a:srgbClr val="E8E8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338" y="522779"/>
            <a:ext cx="11209064" cy="34220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89339" y="1142212"/>
            <a:ext cx="5347755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729005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361399" y="1142212"/>
            <a:ext cx="5338604" cy="31619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1pPr>
            <a:lvl2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FontTx/>
              <a:buNone/>
              <a:defRPr sz="1600" b="0" i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16"/>
          </p:nvPr>
        </p:nvSpPr>
        <p:spPr>
          <a:xfrm>
            <a:off x="6586412" y="1587384"/>
            <a:ext cx="4875530" cy="41371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83968" y="3217928"/>
            <a:ext cx="253934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256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1251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1453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071100" y="6078714"/>
            <a:ext cx="2117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 descr="att_hz_lkp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518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ack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282149" y="1"/>
            <a:ext cx="4066573" cy="50364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287000" y="6078714"/>
            <a:ext cx="1901825" cy="779286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79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lobe Blu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 bwMode="white">
          <a:xfrm>
            <a:off x="1" y="1"/>
            <a:ext cx="4348722" cy="5036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 bwMode="white">
          <a:xfrm>
            <a:off x="10579100" y="6078714"/>
            <a:ext cx="1609725" cy="7792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831" y="1917700"/>
            <a:ext cx="472516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70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774701"/>
            <a:ext cx="12188825" cy="60833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03030" y="1642533"/>
            <a:ext cx="11209064" cy="1512147"/>
          </a:xfrm>
        </p:spPr>
        <p:txBody>
          <a:bodyPr anchor="b" anchorCtr="0"/>
          <a:lstStyle>
            <a:lvl1pPr>
              <a:lnSpc>
                <a:spcPct val="82000"/>
              </a:lnSpc>
              <a:spcAft>
                <a:spcPts val="800"/>
              </a:spcAft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98799" y="3608390"/>
            <a:ext cx="5609823" cy="2246311"/>
          </a:xfrm>
        </p:spPr>
        <p:txBody>
          <a:bodyPr/>
          <a:lstStyle>
            <a:lvl1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1pPr>
            <a:lvl2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2pPr>
            <a:lvl3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3pPr>
            <a:lvl4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4pPr>
            <a:lvl5pPr marL="0" indent="0">
              <a:lnSpc>
                <a:spcPct val="90000"/>
              </a:lnSpc>
              <a:spcAft>
                <a:spcPts val="600"/>
              </a:spcAft>
              <a:buFontTx/>
              <a:buNone/>
              <a:defRPr sz="2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26" Type="http://schemas.openxmlformats.org/officeDocument/2006/relationships/slideLayout" Target="../slideLayouts/slideLayout70.xml"/><Relationship Id="rId39" Type="http://schemas.openxmlformats.org/officeDocument/2006/relationships/slideLayout" Target="../slideLayouts/slideLayout83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34" Type="http://schemas.openxmlformats.org/officeDocument/2006/relationships/slideLayout" Target="../slideLayouts/slideLayout78.xml"/><Relationship Id="rId42" Type="http://schemas.openxmlformats.org/officeDocument/2006/relationships/slideLayout" Target="../slideLayouts/slideLayout86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5" Type="http://schemas.openxmlformats.org/officeDocument/2006/relationships/slideLayout" Target="../slideLayouts/slideLayout69.xml"/><Relationship Id="rId33" Type="http://schemas.openxmlformats.org/officeDocument/2006/relationships/slideLayout" Target="../slideLayouts/slideLayout77.xml"/><Relationship Id="rId38" Type="http://schemas.openxmlformats.org/officeDocument/2006/relationships/slideLayout" Target="../slideLayouts/slideLayout82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29" Type="http://schemas.openxmlformats.org/officeDocument/2006/relationships/slideLayout" Target="../slideLayouts/slideLayout73.xml"/><Relationship Id="rId41" Type="http://schemas.openxmlformats.org/officeDocument/2006/relationships/slideLayout" Target="../slideLayouts/slideLayout85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24" Type="http://schemas.openxmlformats.org/officeDocument/2006/relationships/slideLayout" Target="../slideLayouts/slideLayout68.xml"/><Relationship Id="rId32" Type="http://schemas.openxmlformats.org/officeDocument/2006/relationships/slideLayout" Target="../slideLayouts/slideLayout76.xml"/><Relationship Id="rId37" Type="http://schemas.openxmlformats.org/officeDocument/2006/relationships/slideLayout" Target="../slideLayouts/slideLayout81.xml"/><Relationship Id="rId40" Type="http://schemas.openxmlformats.org/officeDocument/2006/relationships/slideLayout" Target="../slideLayouts/slideLayout84.xml"/><Relationship Id="rId45" Type="http://schemas.openxmlformats.org/officeDocument/2006/relationships/theme" Target="../theme/theme2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72.xml"/><Relationship Id="rId36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31" Type="http://schemas.openxmlformats.org/officeDocument/2006/relationships/slideLayout" Target="../slideLayouts/slideLayout75.xml"/><Relationship Id="rId44" Type="http://schemas.openxmlformats.org/officeDocument/2006/relationships/slideLayout" Target="../slideLayouts/slideLayout88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71.xml"/><Relationship Id="rId30" Type="http://schemas.openxmlformats.org/officeDocument/2006/relationships/slideLayout" Target="../slideLayouts/slideLayout74.xml"/><Relationship Id="rId35" Type="http://schemas.openxmlformats.org/officeDocument/2006/relationships/slideLayout" Target="../slideLayouts/slideLayout79.xml"/><Relationship Id="rId43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F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63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5" r:id="rId2"/>
    <p:sldLayoutId id="2147483724" r:id="rId3"/>
    <p:sldLayoutId id="2147483721" r:id="rId4"/>
    <p:sldLayoutId id="2147483717" r:id="rId5"/>
    <p:sldLayoutId id="2147483729" r:id="rId6"/>
    <p:sldLayoutId id="2147483730" r:id="rId7"/>
    <p:sldLayoutId id="2147483722" r:id="rId8"/>
    <p:sldLayoutId id="2147483718" r:id="rId9"/>
    <p:sldLayoutId id="2147483720" r:id="rId10"/>
    <p:sldLayoutId id="2147483727" r:id="rId11"/>
    <p:sldLayoutId id="2147483728" r:id="rId12"/>
    <p:sldLayoutId id="2147483719" r:id="rId13"/>
    <p:sldLayoutId id="2147483650" r:id="rId14"/>
    <p:sldLayoutId id="2147483701" r:id="rId15"/>
    <p:sldLayoutId id="2147483691" r:id="rId16"/>
    <p:sldLayoutId id="2147483731" r:id="rId17"/>
    <p:sldLayoutId id="2147483698" r:id="rId18"/>
    <p:sldLayoutId id="2147483695" r:id="rId19"/>
    <p:sldLayoutId id="2147483732" r:id="rId20"/>
    <p:sldLayoutId id="2147483699" r:id="rId21"/>
    <p:sldLayoutId id="2147483700" r:id="rId22"/>
    <p:sldLayoutId id="2147483702" r:id="rId23"/>
    <p:sldLayoutId id="2147483679" r:id="rId24"/>
    <p:sldLayoutId id="2147483697" r:id="rId25"/>
    <p:sldLayoutId id="2147483689" r:id="rId26"/>
    <p:sldLayoutId id="2147483703" r:id="rId27"/>
    <p:sldLayoutId id="2147483707" r:id="rId28"/>
    <p:sldLayoutId id="2147483713" r:id="rId29"/>
    <p:sldLayoutId id="2147483714" r:id="rId30"/>
    <p:sldLayoutId id="2147483704" r:id="rId31"/>
    <p:sldLayoutId id="2147483705" r:id="rId32"/>
    <p:sldLayoutId id="2147483706" r:id="rId33"/>
    <p:sldLayoutId id="2147483712" r:id="rId34"/>
    <p:sldLayoutId id="2147483710" r:id="rId35"/>
    <p:sldLayoutId id="2147483711" r:id="rId36"/>
    <p:sldLayoutId id="2147483723" r:id="rId37"/>
    <p:sldLayoutId id="2147483733" r:id="rId38"/>
    <p:sldLayoutId id="2147483696" r:id="rId39"/>
    <p:sldLayoutId id="2147483654" r:id="rId40"/>
    <p:sldLayoutId id="2147483655" r:id="rId41"/>
    <p:sldLayoutId id="2147483660" r:id="rId42"/>
    <p:sldLayoutId id="2147483734" r:id="rId43"/>
    <p:sldLayoutId id="2147483736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chemeClr val="bg1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5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orient="horz" pos="473" userDrawn="1">
          <p15:clr>
            <a:srgbClr val="F26B43"/>
          </p15:clr>
        </p15:guide>
        <p15:guide id="4" orient="horz" pos="743" userDrawn="1">
          <p15:clr>
            <a:srgbClr val="F26B43"/>
          </p15:clr>
        </p15:guide>
        <p15:guide id="5" orient="horz" pos="3696" userDrawn="1">
          <p15:clr>
            <a:srgbClr val="F26B43"/>
          </p15:clr>
        </p15:guide>
        <p15:guide id="6" orient="horz" pos="4091" userDrawn="1">
          <p15:clr>
            <a:srgbClr val="F26B43"/>
          </p15:clr>
        </p15:guide>
        <p15:guide id="7" pos="231" userDrawn="1">
          <p15:clr>
            <a:srgbClr val="F26B43"/>
          </p15:clr>
        </p15:guide>
        <p15:guide id="8" pos="553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85000">
              <a:schemeClr val="bg1"/>
            </a:gs>
            <a:gs pos="100000">
              <a:srgbClr val="009FDB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8897" y="6398261"/>
            <a:ext cx="294066" cy="22479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1000"/>
              </a:lnSpc>
              <a:defRPr sz="800" b="0">
                <a:solidFill>
                  <a:schemeClr val="bg1"/>
                </a:solidFill>
              </a:defRPr>
            </a:lvl1pPr>
          </a:lstStyle>
          <a:p>
            <a:fld id="{12CB907E-C602-C34B-93F7-CA9E40714286}" type="slidenum">
              <a:rPr lang="en-US" smtClean="0"/>
              <a:pPr/>
              <a:t>‹#›</a:t>
            </a:fld>
            <a:r>
              <a:rPr lang="en-US"/>
              <a:t> 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0939" y="522779"/>
            <a:ext cx="11209064" cy="34220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0939" y="1139001"/>
            <a:ext cx="11209064" cy="48030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916E942-B436-4457-8235-3B59F7744429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9100" y="6098580"/>
            <a:ext cx="1308100" cy="759419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509047" y="113122"/>
            <a:ext cx="914400" cy="33936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600" b="1" dirty="0" smtClean="0">
                <a:solidFill>
                  <a:srgbClr val="0C2577"/>
                </a:solidFill>
              </a:rPr>
              <a:t>RP-192106</a:t>
            </a:r>
            <a:endParaRPr lang="en-US" sz="1600" b="1" dirty="0">
              <a:solidFill>
                <a:srgbClr val="0C25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85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758" r:id="rId21"/>
    <p:sldLayoutId id="2147483759" r:id="rId22"/>
    <p:sldLayoutId id="2147483760" r:id="rId23"/>
    <p:sldLayoutId id="2147483761" r:id="rId24"/>
    <p:sldLayoutId id="2147483762" r:id="rId25"/>
    <p:sldLayoutId id="2147483763" r:id="rId26"/>
    <p:sldLayoutId id="2147483764" r:id="rId27"/>
    <p:sldLayoutId id="2147483765" r:id="rId28"/>
    <p:sldLayoutId id="2147483766" r:id="rId29"/>
    <p:sldLayoutId id="2147483767" r:id="rId30"/>
    <p:sldLayoutId id="2147483768" r:id="rId31"/>
    <p:sldLayoutId id="2147483769" r:id="rId32"/>
    <p:sldLayoutId id="2147483770" r:id="rId33"/>
    <p:sldLayoutId id="2147483771" r:id="rId34"/>
    <p:sldLayoutId id="2147483772" r:id="rId35"/>
    <p:sldLayoutId id="2147483773" r:id="rId36"/>
    <p:sldLayoutId id="2147483774" r:id="rId37"/>
    <p:sldLayoutId id="2147483775" r:id="rId38"/>
    <p:sldLayoutId id="2147483776" r:id="rId39"/>
    <p:sldLayoutId id="2147483777" r:id="rId40"/>
    <p:sldLayoutId id="2147483778" r:id="rId41"/>
    <p:sldLayoutId id="2147483779" r:id="rId42"/>
    <p:sldLayoutId id="2147483780" r:id="rId43"/>
    <p:sldLayoutId id="2147483781" r:id="rId44"/>
  </p:sldLayoutIdLst>
  <p:hf hdr="0" ftr="0" dt="0"/>
  <p:txStyles>
    <p:titleStyle>
      <a:lvl1pPr algn="l" defTabSz="457200" rtl="0" eaLnBrk="1" latinLnBrk="0" hangingPunct="1">
        <a:lnSpc>
          <a:spcPct val="110000"/>
        </a:lnSpc>
        <a:spcBef>
          <a:spcPct val="0"/>
        </a:spcBef>
        <a:spcAft>
          <a:spcPts val="1000"/>
        </a:spcAft>
        <a:buNone/>
        <a:defRPr sz="2800" b="1" kern="1200">
          <a:solidFill>
            <a:srgbClr val="0C2577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1"/>
        </a:buClr>
        <a:buFont typeface="Arial"/>
        <a:buNone/>
        <a:defRPr sz="2400" kern="1200">
          <a:solidFill>
            <a:srgbClr val="0C2577"/>
          </a:solidFill>
          <a:latin typeface="+mn-lt"/>
          <a:ea typeface="+mn-ea"/>
          <a:cs typeface="+mn-cs"/>
        </a:defRPr>
      </a:lvl1pPr>
      <a:lvl2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2"/>
        </a:buClr>
        <a:buFontTx/>
        <a:buNone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2pPr>
      <a:lvl3pPr marL="228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3pPr>
      <a:lvl4pPr marL="457200" indent="-23177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4pPr>
      <a:lvl5pPr marL="685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5pPr>
      <a:lvl6pPr marL="917575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 baseline="0">
          <a:solidFill>
            <a:srgbClr val="0C2577"/>
          </a:solidFill>
          <a:latin typeface="+mn-lt"/>
          <a:ea typeface="+mn-ea"/>
          <a:cs typeface="+mn-cs"/>
        </a:defRPr>
      </a:lvl6pPr>
      <a:lvl7pPr marL="1143000" indent="-225425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rgbClr val="0C2577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5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473">
          <p15:clr>
            <a:srgbClr val="F26B43"/>
          </p15:clr>
        </p15:guide>
        <p15:guide id="4" orient="horz" pos="743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091">
          <p15:clr>
            <a:srgbClr val="F26B43"/>
          </p15:clr>
        </p15:guide>
        <p15:guide id="7" pos="231">
          <p15:clr>
            <a:srgbClr val="F26B43"/>
          </p15:clr>
        </p15:guide>
        <p15:guide id="8" pos="553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9880" y="2195011"/>
            <a:ext cx="11209064" cy="1523098"/>
          </a:xfrm>
        </p:spPr>
        <p:txBody>
          <a:bodyPr/>
          <a:lstStyle/>
          <a:p>
            <a:r>
              <a:rPr lang="en-US" sz="2400" dirty="0"/>
              <a:t>Agenda Item: </a:t>
            </a:r>
            <a:r>
              <a:rPr lang="en-US" sz="2400" dirty="0" smtClean="0"/>
              <a:t>8.2.5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Source: AT&amp;T</a:t>
            </a:r>
            <a:br>
              <a:rPr lang="en-US" sz="2400" dirty="0"/>
            </a:br>
            <a:r>
              <a:rPr lang="en-US" sz="2400" dirty="0"/>
              <a:t>Title: </a:t>
            </a:r>
            <a:r>
              <a:rPr lang="en-US" sz="2400" dirty="0"/>
              <a:t>Proposal for RAN </a:t>
            </a:r>
            <a:r>
              <a:rPr lang="en-US" sz="2400" dirty="0" smtClean="0"/>
              <a:t>Enhancements </a:t>
            </a:r>
            <a:r>
              <a:rPr lang="en-US" sz="2400" dirty="0"/>
              <a:t>for </a:t>
            </a:r>
            <a:r>
              <a:rPr lang="en-US" sz="2400" dirty="0" smtClean="0"/>
              <a:t>New Deployment Models</a:t>
            </a:r>
            <a:br>
              <a:rPr lang="en-US" sz="2400" dirty="0" smtClean="0"/>
            </a:br>
            <a:r>
              <a:rPr lang="en-US" sz="2400" dirty="0" smtClean="0"/>
              <a:t>Document </a:t>
            </a:r>
            <a:r>
              <a:rPr lang="en-US" sz="2400" dirty="0"/>
              <a:t>for: Discussion/Decision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>
          <a:xfrm>
            <a:off x="498798" y="1069012"/>
            <a:ext cx="11213719" cy="783336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3GPP TSG RAN Plenary Meeting #85                                                                          </a:t>
            </a:r>
            <a:r>
              <a:rPr lang="en-US" b="1" dirty="0" smtClean="0">
                <a:solidFill>
                  <a:schemeClr val="tx1"/>
                </a:solidFill>
              </a:rPr>
              <a:t>RP-192106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Newport Beach, USA: September 16-20,</a:t>
            </a:r>
            <a:r>
              <a:rPr lang="en-US" b="1" baseline="30000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2019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71" y="4060772"/>
            <a:ext cx="3438525" cy="199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22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556330"/>
          </a:xfrm>
        </p:spPr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Rel</a:t>
            </a:r>
            <a:r>
              <a:rPr lang="en-US" dirty="0" smtClean="0"/>
              <a:t> 16 various features such as multi-TRP, CA/DC enhancements have been developed however it is not easily possible to deploy these features since they either require a C-RAN like deployment or an ideal (0 latency) inter-connect between the DU. </a:t>
            </a:r>
          </a:p>
          <a:p>
            <a:endParaRPr lang="en-US" dirty="0"/>
          </a:p>
          <a:p>
            <a:r>
              <a:rPr lang="en-US" dirty="0" smtClean="0"/>
              <a:t>In </a:t>
            </a:r>
            <a:r>
              <a:rPr lang="en-US" dirty="0" err="1" smtClean="0"/>
              <a:t>Rel</a:t>
            </a:r>
            <a:r>
              <a:rPr lang="en-US" dirty="0" smtClean="0"/>
              <a:t> 17 we would like to propose RAN enhancements for interface enhancements to allow for CU-CU and DU-DU coordination for uses cases to take advantage of </a:t>
            </a:r>
            <a:r>
              <a:rPr lang="en-US" dirty="0" err="1" smtClean="0"/>
              <a:t>Rel</a:t>
            </a:r>
            <a:r>
              <a:rPr lang="en-US" dirty="0" smtClean="0"/>
              <a:t> 16 feature.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031" y="4211383"/>
            <a:ext cx="587241" cy="17677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456" y="4182808"/>
            <a:ext cx="587241" cy="17677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524" y="5591175"/>
            <a:ext cx="305035" cy="5891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00350" y="6257925"/>
            <a:ext cx="209550" cy="2857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UE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3" name="Right Arrow 12"/>
          <p:cNvSpPr/>
          <p:nvPr/>
        </p:nvSpPr>
        <p:spPr>
          <a:xfrm rot="2752818">
            <a:off x="1648438" y="4930725"/>
            <a:ext cx="1213199" cy="289660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18847182" flipH="1">
            <a:off x="3000988" y="4892624"/>
            <a:ext cx="1213199" cy="28966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209800" y="472440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CC1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125" y="474345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CC2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38374" y="4029075"/>
            <a:ext cx="1038225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CA across </a:t>
            </a:r>
            <a:r>
              <a:rPr lang="en-US" dirty="0" err="1" smtClean="0">
                <a:solidFill>
                  <a:schemeClr val="tx2"/>
                </a:solidFill>
              </a:rPr>
              <a:t>gNB</a:t>
            </a:r>
            <a:endParaRPr lang="en-US" dirty="0" smtClean="0">
              <a:solidFill>
                <a:schemeClr val="tx2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156" y="4211383"/>
            <a:ext cx="587241" cy="176777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9581" y="4182808"/>
            <a:ext cx="587241" cy="17677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649" y="5591175"/>
            <a:ext cx="305035" cy="58913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610475" y="6257925"/>
            <a:ext cx="209550" cy="2857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UE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2" name="Right Arrow 21"/>
          <p:cNvSpPr/>
          <p:nvPr/>
        </p:nvSpPr>
        <p:spPr>
          <a:xfrm rot="2752818">
            <a:off x="6458563" y="4930725"/>
            <a:ext cx="1213199" cy="289660"/>
          </a:xfrm>
          <a:prstGeom prst="rightArrow">
            <a:avLst/>
          </a:prstGeom>
          <a:pattFill prst="narVert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18847182" flipH="1">
            <a:off x="7811113" y="4892624"/>
            <a:ext cx="1213199" cy="289660"/>
          </a:xfrm>
          <a:prstGeom prst="rightArrow">
            <a:avLst/>
          </a:prstGeom>
          <a:pattFill prst="narHorz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896100" y="459105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CC1 Lyr1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34325" y="4591050"/>
            <a:ext cx="352425" cy="2286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CC1 Lyr</a:t>
            </a:r>
            <a:r>
              <a:rPr lang="en-US" sz="1400" dirty="0">
                <a:solidFill>
                  <a:schemeClr val="tx2"/>
                </a:solidFill>
              </a:rPr>
              <a:t>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62749" y="4010025"/>
            <a:ext cx="1038225" cy="304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Multi-TRP across </a:t>
            </a:r>
            <a:r>
              <a:rPr lang="en-US" dirty="0" err="1" smtClean="0">
                <a:solidFill>
                  <a:schemeClr val="tx2"/>
                </a:solidFill>
              </a:rPr>
              <a:t>gNB</a:t>
            </a:r>
            <a:endParaRPr lang="en-US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97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1: Inter </a:t>
            </a:r>
            <a:r>
              <a:rPr lang="en-US" dirty="0" err="1" smtClean="0"/>
              <a:t>gNB</a:t>
            </a:r>
            <a:r>
              <a:rPr lang="en-US" dirty="0" smtClean="0"/>
              <a:t> Multi-TRP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394404"/>
          </a:xfrm>
        </p:spPr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Rel</a:t>
            </a:r>
            <a:r>
              <a:rPr lang="en-US" dirty="0" smtClean="0"/>
              <a:t> 16 RAN1 will specify various flavors of multi-TRP solution: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Multi-TRP with single DCI: Joint scheduling between 2 TRP e.g. same MAC between 2 TRP.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Multi-TRP with multi-DCI: Independent scheduling between 2 TRP with same or separate MAC. Solution for non ideal backhaul</a:t>
            </a:r>
            <a:endParaRPr lang="en-US" sz="2000" dirty="0"/>
          </a:p>
          <a:p>
            <a:r>
              <a:rPr lang="en-US" dirty="0" smtClean="0">
                <a:solidFill>
                  <a:srgbClr val="FF0000"/>
                </a:solidFill>
              </a:rPr>
              <a:t>Currently there is no low latency coordination mechanism between two MAC entities and in </a:t>
            </a:r>
            <a:r>
              <a:rPr lang="en-US" dirty="0" err="1" smtClean="0">
                <a:solidFill>
                  <a:srgbClr val="FF0000"/>
                </a:solidFill>
              </a:rPr>
              <a:t>Rel</a:t>
            </a:r>
            <a:r>
              <a:rPr lang="en-US" dirty="0" smtClean="0">
                <a:solidFill>
                  <a:srgbClr val="FF0000"/>
                </a:solidFill>
              </a:rPr>
              <a:t> 17 we propose to develop a mechanism for this MAC-MAC coordination in time-scales as required by the RAN1/RAN2 specification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67" y="3876674"/>
            <a:ext cx="1185586" cy="14795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342" y="3867149"/>
            <a:ext cx="1185586" cy="14795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45" y="4889500"/>
            <a:ext cx="667229" cy="78105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2173100">
            <a:off x="1001647" y="4587462"/>
            <a:ext cx="1336859" cy="387525"/>
          </a:xfrm>
          <a:prstGeom prst="rightArrow">
            <a:avLst/>
          </a:prstGeom>
          <a:pattFill prst="narVert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9426900" flipH="1">
            <a:off x="3020947" y="4558887"/>
            <a:ext cx="1336859" cy="387525"/>
          </a:xfrm>
          <a:prstGeom prst="rightArrow">
            <a:avLst/>
          </a:prstGeom>
          <a:pattFill prst="narHorz">
            <a:fgClr>
              <a:schemeClr val="tx1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2147357">
            <a:off x="1439613" y="4497791"/>
            <a:ext cx="978408" cy="163689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66900" y="4267199"/>
            <a:ext cx="476250" cy="2571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DCI1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2" name="Right Arrow 11"/>
          <p:cNvSpPr/>
          <p:nvPr/>
        </p:nvSpPr>
        <p:spPr>
          <a:xfrm rot="19452643" flipH="1">
            <a:off x="2925514" y="4488266"/>
            <a:ext cx="978408" cy="163689"/>
          </a:xfrm>
          <a:prstGeom prst="rightArrow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038475" y="4267199"/>
            <a:ext cx="476250" cy="2571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DCI2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23950" y="5019675"/>
            <a:ext cx="914400" cy="2476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PDSCH 1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62350" y="4981575"/>
            <a:ext cx="914400" cy="2476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PDSCH 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096125" y="3514725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CU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9600565" y="3516630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CU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7858124" y="455295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791324" y="457200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0344149" y="452437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277349" y="454342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cxnSp>
        <p:nvCxnSpPr>
          <p:cNvPr id="23" name="Straight Arrow Connector 22"/>
          <p:cNvCxnSpPr>
            <a:stCxn id="16" idx="2"/>
            <a:endCxn id="19" idx="0"/>
          </p:cNvCxnSpPr>
          <p:nvPr/>
        </p:nvCxnSpPr>
        <p:spPr>
          <a:xfrm flipH="1">
            <a:off x="7053262" y="4029075"/>
            <a:ext cx="500063" cy="54292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6" idx="2"/>
            <a:endCxn id="18" idx="0"/>
          </p:cNvCxnSpPr>
          <p:nvPr/>
        </p:nvCxnSpPr>
        <p:spPr>
          <a:xfrm>
            <a:off x="7553325" y="4029075"/>
            <a:ext cx="566737" cy="5238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7" idx="2"/>
            <a:endCxn id="21" idx="0"/>
          </p:cNvCxnSpPr>
          <p:nvPr/>
        </p:nvCxnSpPr>
        <p:spPr>
          <a:xfrm flipH="1">
            <a:off x="9539287" y="4030980"/>
            <a:ext cx="518478" cy="51244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7" idx="2"/>
            <a:endCxn id="20" idx="0"/>
          </p:cNvCxnSpPr>
          <p:nvPr/>
        </p:nvCxnSpPr>
        <p:spPr>
          <a:xfrm>
            <a:off x="10057765" y="4030980"/>
            <a:ext cx="548322" cy="49339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410450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 smtClean="0"/>
              <a:t>UE</a:t>
            </a:r>
            <a:endParaRPr lang="en-US" sz="1400" dirty="0"/>
          </a:p>
        </p:txBody>
      </p:sp>
      <p:cxnSp>
        <p:nvCxnSpPr>
          <p:cNvPr id="32" name="Straight Arrow Connector 31"/>
          <p:cNvCxnSpPr>
            <a:stCxn id="19" idx="2"/>
            <a:endCxn id="30" idx="0"/>
          </p:cNvCxnSpPr>
          <p:nvPr/>
        </p:nvCxnSpPr>
        <p:spPr>
          <a:xfrm>
            <a:off x="7053262" y="5086350"/>
            <a:ext cx="533401" cy="45720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stCxn id="18" idx="2"/>
            <a:endCxn id="30" idx="0"/>
          </p:cNvCxnSpPr>
          <p:nvPr/>
        </p:nvCxnSpPr>
        <p:spPr>
          <a:xfrm flipH="1">
            <a:off x="7586663" y="5067300"/>
            <a:ext cx="533399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8734425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 smtClean="0"/>
              <a:t>UE</a:t>
            </a:r>
            <a:endParaRPr lang="en-US" sz="1400" dirty="0"/>
          </a:p>
        </p:txBody>
      </p:sp>
      <p:cxnSp>
        <p:nvCxnSpPr>
          <p:cNvPr id="37" name="Straight Arrow Connector 36"/>
          <p:cNvCxnSpPr>
            <a:stCxn id="18" idx="2"/>
            <a:endCxn id="35" idx="0"/>
          </p:cNvCxnSpPr>
          <p:nvPr/>
        </p:nvCxnSpPr>
        <p:spPr>
          <a:xfrm>
            <a:off x="8120062" y="5067300"/>
            <a:ext cx="790576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21" idx="2"/>
            <a:endCxn id="35" idx="0"/>
          </p:cNvCxnSpPr>
          <p:nvPr/>
        </p:nvCxnSpPr>
        <p:spPr>
          <a:xfrm flipH="1">
            <a:off x="8910638" y="5057775"/>
            <a:ext cx="628649" cy="4857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6929119" y="5130800"/>
            <a:ext cx="1280161" cy="965200"/>
          </a:xfrm>
          <a:prstGeom prst="ellipse">
            <a:avLst/>
          </a:prstGeom>
          <a:solidFill>
            <a:srgbClr val="FF0000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8290559" y="5151120"/>
            <a:ext cx="1280161" cy="965200"/>
          </a:xfrm>
          <a:prstGeom prst="ellipse">
            <a:avLst/>
          </a:prstGeom>
          <a:solidFill>
            <a:srgbClr val="FF00FF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7345680" y="613664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Inter DU</a:t>
            </a:r>
          </a:p>
          <a:p>
            <a:r>
              <a:rPr lang="en-US" sz="1400" dirty="0" smtClean="0">
                <a:solidFill>
                  <a:schemeClr val="tx2"/>
                </a:solidFill>
              </a:rPr>
              <a:t>M-TRP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656320" y="611632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Inter CU</a:t>
            </a:r>
          </a:p>
          <a:p>
            <a:r>
              <a:rPr lang="en-US" sz="1400" dirty="0" smtClean="0">
                <a:solidFill>
                  <a:schemeClr val="tx2"/>
                </a:solidFill>
              </a:rPr>
              <a:t>M-TRP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46" name="Straight Arrow Connector 45"/>
          <p:cNvCxnSpPr>
            <a:stCxn id="16" idx="3"/>
            <a:endCxn id="17" idx="1"/>
          </p:cNvCxnSpPr>
          <p:nvPr/>
        </p:nvCxnSpPr>
        <p:spPr>
          <a:xfrm>
            <a:off x="8010525" y="3771900"/>
            <a:ext cx="1590040" cy="1905"/>
          </a:xfrm>
          <a:prstGeom prst="straightConnector1">
            <a:avLst/>
          </a:prstGeom>
          <a:ln w="6350" cmpd="sng">
            <a:solidFill>
              <a:schemeClr val="accent6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8646160" y="35356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X2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61200" y="41960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F1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87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476250" y="4591050"/>
            <a:ext cx="6029325" cy="1847850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20000"/>
                  <a:lumOff val="80000"/>
                </a:schemeClr>
              </a:gs>
              <a:gs pos="33000">
                <a:schemeClr val="tx1">
                  <a:lumMod val="60000"/>
                  <a:lumOff val="40000"/>
                </a:schemeClr>
              </a:gs>
              <a:gs pos="100000">
                <a:srgbClr val="0C2577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2: Inter </a:t>
            </a:r>
            <a:r>
              <a:rPr lang="en-US" dirty="0" err="1" smtClean="0"/>
              <a:t>gNB</a:t>
            </a:r>
            <a:r>
              <a:rPr lang="en-US" dirty="0" smtClean="0"/>
              <a:t> CA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2365830"/>
          </a:xfrm>
        </p:spPr>
        <p:txBody>
          <a:bodyPr/>
          <a:lstStyle/>
          <a:p>
            <a:r>
              <a:rPr lang="en-US" dirty="0" smtClean="0"/>
              <a:t>Aggregation between </a:t>
            </a:r>
            <a:r>
              <a:rPr lang="en-US" dirty="0" err="1" smtClean="0"/>
              <a:t>pico</a:t>
            </a:r>
            <a:r>
              <a:rPr lang="en-US" dirty="0" smtClean="0"/>
              <a:t> cell tier and macro cell tier is a very use case that allows operator to improve network performance in an effective way. </a:t>
            </a:r>
          </a:p>
          <a:p>
            <a:r>
              <a:rPr lang="en-US" dirty="0" smtClean="0"/>
              <a:t>Currently the only way to do this is: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Ideal backhaul (e.g. C-RAN)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DC</a:t>
            </a:r>
          </a:p>
          <a:p>
            <a:r>
              <a:rPr lang="en-US" dirty="0" smtClean="0"/>
              <a:t>Both the solution have limitations especially if the aggregation is between FR1 and FR2.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00" y="3790950"/>
            <a:ext cx="1498528" cy="1870038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3881119" y="5593436"/>
            <a:ext cx="2062481" cy="632103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25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747" y="5084444"/>
            <a:ext cx="277600" cy="835661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2672079" y="4638396"/>
            <a:ext cx="2062481" cy="632103"/>
          </a:xfrm>
          <a:prstGeom prst="ellipse">
            <a:avLst/>
          </a:prstGeom>
          <a:gradFill flip="none" rotWithShape="1">
            <a:gsLst>
              <a:gs pos="0">
                <a:schemeClr val="accent2">
                  <a:lumMod val="50000"/>
                </a:schemeClr>
              </a:gs>
              <a:gs pos="25000">
                <a:schemeClr val="accent2">
                  <a:lumMod val="75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02" y="4111624"/>
            <a:ext cx="277600" cy="835661"/>
          </a:xfrm>
          <a:prstGeom prst="rect">
            <a:avLst/>
          </a:prstGeom>
        </p:spPr>
      </p:pic>
      <p:cxnSp>
        <p:nvCxnSpPr>
          <p:cNvPr id="13" name="Straight Arrow Connector 12"/>
          <p:cNvCxnSpPr>
            <a:endCxn id="9" idx="0"/>
          </p:cNvCxnSpPr>
          <p:nvPr/>
        </p:nvCxnSpPr>
        <p:spPr>
          <a:xfrm>
            <a:off x="1645920" y="4429760"/>
            <a:ext cx="2300446" cy="1284564"/>
          </a:xfrm>
          <a:prstGeom prst="straightConnector1">
            <a:avLst/>
          </a:prstGeom>
          <a:ln w="76200" cmpd="sng">
            <a:solidFill>
              <a:srgbClr val="7030A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440" y="5714324"/>
            <a:ext cx="1105852" cy="554078"/>
          </a:xfrm>
          <a:prstGeom prst="rect">
            <a:avLst/>
          </a:prstGeom>
        </p:spPr>
      </p:pic>
      <p:cxnSp>
        <p:nvCxnSpPr>
          <p:cNvPr id="16" name="Straight Arrow Connector 15"/>
          <p:cNvCxnSpPr>
            <a:endCxn id="9" idx="0"/>
          </p:cNvCxnSpPr>
          <p:nvPr/>
        </p:nvCxnSpPr>
        <p:spPr>
          <a:xfrm flipH="1">
            <a:off x="3946366" y="5364480"/>
            <a:ext cx="899954" cy="349844"/>
          </a:xfrm>
          <a:prstGeom prst="straightConnector1">
            <a:avLst/>
          </a:prstGeom>
          <a:ln w="76200" cmpd="sng">
            <a:solidFill>
              <a:srgbClr val="FFC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7096125" y="3514725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CU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9600565" y="3516630"/>
            <a:ext cx="914400" cy="51435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CU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7858124" y="455295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791324" y="4572000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344149" y="452437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9277349" y="4543425"/>
            <a:ext cx="523875" cy="514350"/>
          </a:xfrm>
          <a:prstGeom prst="rect">
            <a:avLst/>
          </a:prstGeom>
          <a:solidFill>
            <a:srgbClr val="7030A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DU</a:t>
            </a:r>
            <a:endParaRPr lang="en-US" dirty="0"/>
          </a:p>
        </p:txBody>
      </p:sp>
      <p:cxnSp>
        <p:nvCxnSpPr>
          <p:cNvPr id="23" name="Straight Arrow Connector 22"/>
          <p:cNvCxnSpPr>
            <a:stCxn id="17" idx="2"/>
            <a:endCxn id="20" idx="0"/>
          </p:cNvCxnSpPr>
          <p:nvPr/>
        </p:nvCxnSpPr>
        <p:spPr>
          <a:xfrm flipH="1">
            <a:off x="7053262" y="4029075"/>
            <a:ext cx="500063" cy="54292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7" idx="2"/>
            <a:endCxn id="19" idx="0"/>
          </p:cNvCxnSpPr>
          <p:nvPr/>
        </p:nvCxnSpPr>
        <p:spPr>
          <a:xfrm>
            <a:off x="7553325" y="4029075"/>
            <a:ext cx="566737" cy="5238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8" idx="2"/>
            <a:endCxn id="22" idx="0"/>
          </p:cNvCxnSpPr>
          <p:nvPr/>
        </p:nvCxnSpPr>
        <p:spPr>
          <a:xfrm flipH="1">
            <a:off x="9539287" y="4030980"/>
            <a:ext cx="518478" cy="51244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8" idx="2"/>
            <a:endCxn id="21" idx="0"/>
          </p:cNvCxnSpPr>
          <p:nvPr/>
        </p:nvCxnSpPr>
        <p:spPr>
          <a:xfrm>
            <a:off x="10057765" y="4030980"/>
            <a:ext cx="548322" cy="49339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7410450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 smtClean="0"/>
              <a:t>UE</a:t>
            </a:r>
            <a:endParaRPr lang="en-US" sz="1400" dirty="0"/>
          </a:p>
        </p:txBody>
      </p:sp>
      <p:cxnSp>
        <p:nvCxnSpPr>
          <p:cNvPr id="28" name="Straight Arrow Connector 27"/>
          <p:cNvCxnSpPr>
            <a:stCxn id="20" idx="2"/>
            <a:endCxn id="27" idx="0"/>
          </p:cNvCxnSpPr>
          <p:nvPr/>
        </p:nvCxnSpPr>
        <p:spPr>
          <a:xfrm>
            <a:off x="7053262" y="5086350"/>
            <a:ext cx="533401" cy="45720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2"/>
            <a:endCxn id="27" idx="0"/>
          </p:cNvCxnSpPr>
          <p:nvPr/>
        </p:nvCxnSpPr>
        <p:spPr>
          <a:xfrm flipH="1">
            <a:off x="7586663" y="5067300"/>
            <a:ext cx="533399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8734425" y="5543550"/>
            <a:ext cx="352426" cy="390525"/>
          </a:xfrm>
          <a:prstGeom prst="rect">
            <a:avLst/>
          </a:prstGeom>
          <a:solidFill>
            <a:srgbClr val="4CA90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400" dirty="0" smtClean="0"/>
              <a:t>UE</a:t>
            </a:r>
            <a:endParaRPr lang="en-US" sz="1400" dirty="0"/>
          </a:p>
        </p:txBody>
      </p:sp>
      <p:cxnSp>
        <p:nvCxnSpPr>
          <p:cNvPr id="31" name="Straight Arrow Connector 30"/>
          <p:cNvCxnSpPr>
            <a:stCxn id="19" idx="2"/>
            <a:endCxn id="30" idx="0"/>
          </p:cNvCxnSpPr>
          <p:nvPr/>
        </p:nvCxnSpPr>
        <p:spPr>
          <a:xfrm>
            <a:off x="8120062" y="5067300"/>
            <a:ext cx="790576" cy="476250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2" idx="2"/>
            <a:endCxn id="30" idx="0"/>
          </p:cNvCxnSpPr>
          <p:nvPr/>
        </p:nvCxnSpPr>
        <p:spPr>
          <a:xfrm flipH="1">
            <a:off x="8910638" y="5057775"/>
            <a:ext cx="628649" cy="485775"/>
          </a:xfrm>
          <a:prstGeom prst="straightConnector1">
            <a:avLst/>
          </a:prstGeom>
          <a:ln w="6350" cmpd="sng">
            <a:solidFill>
              <a:schemeClr val="accent6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6929119" y="5130800"/>
            <a:ext cx="1280161" cy="965200"/>
          </a:xfrm>
          <a:prstGeom prst="ellipse">
            <a:avLst/>
          </a:prstGeom>
          <a:solidFill>
            <a:srgbClr val="FF0000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8290559" y="5151120"/>
            <a:ext cx="1280161" cy="965200"/>
          </a:xfrm>
          <a:prstGeom prst="ellipse">
            <a:avLst/>
          </a:prstGeom>
          <a:solidFill>
            <a:srgbClr val="FF00FF">
              <a:alpha val="32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7345680" y="613664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Inter DU</a:t>
            </a:r>
          </a:p>
          <a:p>
            <a:r>
              <a:rPr lang="en-US" sz="1400" dirty="0" smtClean="0">
                <a:solidFill>
                  <a:schemeClr val="tx2"/>
                </a:solidFill>
              </a:rPr>
              <a:t>CA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56320" y="6116320"/>
            <a:ext cx="650240" cy="4673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Inter CU</a:t>
            </a:r>
          </a:p>
          <a:p>
            <a:r>
              <a:rPr lang="en-US" sz="1400" dirty="0" smtClean="0">
                <a:solidFill>
                  <a:schemeClr val="tx2"/>
                </a:solidFill>
              </a:rPr>
              <a:t>CA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cxnSp>
        <p:nvCxnSpPr>
          <p:cNvPr id="37" name="Straight Arrow Connector 36"/>
          <p:cNvCxnSpPr>
            <a:stCxn id="17" idx="3"/>
            <a:endCxn id="18" idx="1"/>
          </p:cNvCxnSpPr>
          <p:nvPr/>
        </p:nvCxnSpPr>
        <p:spPr>
          <a:xfrm>
            <a:off x="8010525" y="3771900"/>
            <a:ext cx="1590040" cy="1905"/>
          </a:xfrm>
          <a:prstGeom prst="straightConnector1">
            <a:avLst/>
          </a:prstGeom>
          <a:ln w="6350" cmpd="sng">
            <a:solidFill>
              <a:schemeClr val="accent6"/>
            </a:solidFill>
            <a:headEnd type="triangl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646160" y="35356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X2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061200" y="4196080"/>
            <a:ext cx="284480" cy="31496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r>
              <a:rPr lang="en-US" sz="1400" dirty="0" smtClean="0">
                <a:solidFill>
                  <a:schemeClr val="tx2"/>
                </a:solidFill>
              </a:rPr>
              <a:t>F1</a:t>
            </a:r>
            <a:endParaRPr lang="en-US" sz="1400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245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Latency Tolerance of CA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490939" y="1139371"/>
            <a:ext cx="11209064" cy="765630"/>
          </a:xfrm>
        </p:spPr>
        <p:txBody>
          <a:bodyPr/>
          <a:lstStyle/>
          <a:p>
            <a:r>
              <a:rPr lang="en-US" dirty="0" smtClean="0"/>
              <a:t>CA is more sensitive to latency since the </a:t>
            </a:r>
            <a:r>
              <a:rPr lang="en-US" dirty="0" err="1" smtClean="0"/>
              <a:t>PCell</a:t>
            </a:r>
            <a:r>
              <a:rPr lang="en-US" dirty="0" smtClean="0"/>
              <a:t> and </a:t>
            </a:r>
            <a:r>
              <a:rPr lang="en-US" dirty="0" err="1" smtClean="0"/>
              <a:t>SCell</a:t>
            </a:r>
            <a:r>
              <a:rPr lang="en-US" dirty="0" smtClean="0"/>
              <a:t> scheduling are more closely tied. However with distributed scheduling it is still possible to get gain with non ideal backhaul.</a:t>
            </a:r>
          </a:p>
          <a:p>
            <a:r>
              <a:rPr lang="en-US" dirty="0" smtClean="0"/>
              <a:t>CA is more sensitive to latency between the DU’s than DC (as expected) 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76" y="2267269"/>
            <a:ext cx="6241200" cy="35816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000249" y="2590800"/>
            <a:ext cx="1952625" cy="914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10 + 10 MHz CA</a:t>
            </a:r>
          </a:p>
          <a:p>
            <a:pPr algn="ctr"/>
            <a:r>
              <a:rPr lang="en-US" dirty="0" smtClean="0"/>
              <a:t> 2x2 MIMO</a:t>
            </a:r>
          </a:p>
          <a:p>
            <a:pPr algn="ctr"/>
            <a:r>
              <a:rPr lang="en-US" dirty="0" smtClean="0"/>
              <a:t>500m ISD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53224" y="4752975"/>
            <a:ext cx="2771775" cy="9144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 smtClean="0"/>
              <a:t>Typical X2 type latency might not be good enough for inter-site 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698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CB907E-C602-C34B-93F7-CA9E40714286}" type="slidenum">
              <a:rPr lang="en-US" smtClean="0"/>
              <a:pPr/>
              <a:t>6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In </a:t>
            </a:r>
            <a:r>
              <a:rPr lang="en-US" dirty="0" err="1" smtClean="0"/>
              <a:t>Rel</a:t>
            </a:r>
            <a:r>
              <a:rPr lang="en-US" dirty="0" smtClean="0"/>
              <a:t> 17 architecture and inter-CU and inter-DU coordination techniques must be developed in order to take advantage of some of the RAN1/2 features developed in </a:t>
            </a:r>
            <a:r>
              <a:rPr lang="en-US" dirty="0" err="1" smtClean="0"/>
              <a:t>Rel</a:t>
            </a:r>
            <a:r>
              <a:rPr lang="en-US" dirty="0" smtClean="0"/>
              <a:t> 16.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Two of the key uses cases to focus on are: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Inter-DU and inter-CU multi DCI multi TRP solution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Inter DU and inter-CU CA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1800" dirty="0" smtClean="0"/>
              <a:t>FR1-FR2 CA</a:t>
            </a:r>
          </a:p>
          <a:p>
            <a:pPr marL="571500" lvl="2" indent="-342900">
              <a:buClr>
                <a:srgbClr val="0C2577"/>
              </a:buClr>
            </a:pPr>
            <a:r>
              <a:rPr lang="en-US" sz="1800" dirty="0" smtClean="0"/>
              <a:t>FR1-FR1 CA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89379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3650907"/>
      </p:ext>
    </p:extLst>
  </p:cSld>
  <p:clrMapOvr>
    <a:masterClrMapping/>
  </p:clrMapOvr>
</p:sld>
</file>

<file path=ppt/theme/theme1.xml><?xml version="1.0" encoding="utf-8"?>
<a:theme xmlns:a="http://schemas.openxmlformats.org/drawingml/2006/main" name="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2.xml><?xml version="1.0" encoding="utf-8"?>
<a:theme xmlns:a="http://schemas.openxmlformats.org/drawingml/2006/main" name="1_att_int_wde_globe_att">
  <a:themeElements>
    <a:clrScheme name="ATT 3">
      <a:dk1>
        <a:srgbClr val="009FDB"/>
      </a:dk1>
      <a:lt1>
        <a:sysClr val="window" lastClr="FFFFFF"/>
      </a:lt1>
      <a:dk2>
        <a:srgbClr val="000000"/>
      </a:dk2>
      <a:lt2>
        <a:srgbClr val="D2D2D2"/>
      </a:lt2>
      <a:accent1>
        <a:srgbClr val="009FDB"/>
      </a:accent1>
      <a:accent2>
        <a:srgbClr val="EA7400"/>
      </a:accent2>
      <a:accent3>
        <a:srgbClr val="71C5E8"/>
      </a:accent3>
      <a:accent4>
        <a:srgbClr val="0568AE"/>
      </a:accent4>
      <a:accent5>
        <a:srgbClr val="959595"/>
      </a:accent5>
      <a:accent6>
        <a:srgbClr val="5A5A5A"/>
      </a:accent6>
      <a:hlink>
        <a:srgbClr val="0B1763"/>
      </a:hlink>
      <a:folHlink>
        <a:srgbClr val="0568A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lIns="0" tIns="0" rIns="0" bIns="0"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accent6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wide_globe_att_template_151211" id="{3DC9FCFA-E59A-4634-A8A3-B6223C800DCC}" vid="{36104BAA-BFC8-4924-944E-77ACC76C304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46663</TotalTime>
  <Words>441</Words>
  <Application>Microsoft Office PowerPoint</Application>
  <PresentationFormat>Custom</PresentationFormat>
  <Paragraphs>77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Lucida Grande</vt:lpstr>
      <vt:lpstr>att_int_wde_globe_att</vt:lpstr>
      <vt:lpstr>1_att_int_wde_globe_att</vt:lpstr>
      <vt:lpstr>Agenda Item: 8.2.5 Source: AT&amp;T Title: Proposal for RAN Enhancements for New Deployment Models Document for: Discussion/Decision</vt:lpstr>
      <vt:lpstr>Motivation</vt:lpstr>
      <vt:lpstr>Use Case 1: Inter gNB Multi-TRP</vt:lpstr>
      <vt:lpstr>Use Case 2: Inter gNB CA</vt:lpstr>
      <vt:lpstr>Latency Tolerance of CA</vt:lpstr>
      <vt:lpstr>Summary </vt:lpstr>
      <vt:lpstr>PowerPoint Presentation</vt:lpstr>
    </vt:vector>
  </TitlesOfParts>
  <Manager/>
  <Company>AT&amp;T Labs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Wireless Technologies</dc:title>
  <dc:subject/>
  <dc:creator>Ghosh, Arunabha</dc:creator>
  <cp:keywords/>
  <dc:description/>
  <cp:lastModifiedBy>Ghosh, Arunabha</cp:lastModifiedBy>
  <cp:revision>420</cp:revision>
  <cp:lastPrinted>2019-04-17T15:06:42Z</cp:lastPrinted>
  <dcterms:created xsi:type="dcterms:W3CDTF">2017-10-03T19:56:26Z</dcterms:created>
  <dcterms:modified xsi:type="dcterms:W3CDTF">2019-09-09T14:34:51Z</dcterms:modified>
  <cp:category/>
</cp:coreProperties>
</file>