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87" r:id="rId2"/>
    <p:sldId id="399" r:id="rId3"/>
    <p:sldId id="407" r:id="rId4"/>
    <p:sldId id="294" r:id="rId5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鲍炜" initials="鲍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9" autoAdjust="0"/>
    <p:restoredTop sz="93738" autoAdjust="0"/>
  </p:normalViewPr>
  <p:slideViewPr>
    <p:cSldViewPr snapToGrid="0" snapToObjects="1">
      <p:cViewPr varScale="1">
        <p:scale>
          <a:sx n="45" d="100"/>
          <a:sy n="45" d="100"/>
        </p:scale>
        <p:origin x="-1542" y="-78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9/9/2019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en-US" altLang="zh-CN" baseline="30000" dirty="0"/>
              <a:t>st</a:t>
            </a:r>
            <a:r>
              <a:rPr lang="en-US" altLang="zh-CN" dirty="0"/>
              <a:t>,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30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1DC5B-8F3A-DA46-9DFC-3B2411CC11C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68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="" xmlns:a16="http://schemas.microsoft.com/office/drawing/2014/main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="" xmlns:a16="http://schemas.microsoft.com/office/drawing/2014/main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="" xmlns:a16="http://schemas.microsoft.com/office/drawing/2014/main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="" xmlns:a16="http://schemas.microsoft.com/office/drawing/2014/main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="" xmlns:a16="http://schemas.microsoft.com/office/drawing/2014/main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="" xmlns:a16="http://schemas.microsoft.com/office/drawing/2014/main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="" xmlns:a16="http://schemas.microsoft.com/office/drawing/2014/main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="" xmlns:a16="http://schemas.microsoft.com/office/drawing/2014/main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="" xmlns:a16="http://schemas.microsoft.com/office/drawing/2014/main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0110" y="511176"/>
            <a:ext cx="11041380" cy="185578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0110" y="8898891"/>
            <a:ext cx="2880360" cy="511175"/>
          </a:xfrm>
          <a:prstGeom prst="rect">
            <a:avLst/>
          </a:prstGeom>
        </p:spPr>
        <p:txBody>
          <a:bodyPr/>
          <a:lstStyle/>
          <a:p>
            <a:fld id="{2CCB1294-1B72-4778-AFF7-4837ED78387A}" type="datetimeFigureOut">
              <a:rPr lang="zh-CN" altLang="en-US" smtClean="0"/>
              <a:t>2019/9/9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1DE2C8-6EEF-491F-BC42-79FBBBC9FC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13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="" xmlns:a16="http://schemas.microsoft.com/office/drawing/2014/main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2019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  <p:sldLayoutId id="2147483657" r:id="rId7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1757363" y="6060997"/>
            <a:ext cx="9872661" cy="1982870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2113297" y="6297062"/>
            <a:ext cx="8833468" cy="1510739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Views on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Further enhanced </a:t>
            </a:r>
            <a:r>
              <a:rPr lang="en-US" altLang="zh-CN" sz="4000" b="1" dirty="0">
                <a:solidFill>
                  <a:schemeClr val="bg1"/>
                </a:solidFill>
              </a:rPr>
              <a:t>NR UE power saving in Rel-17</a:t>
            </a:r>
            <a:endParaRPr lang="en-US" sz="1600" spc="148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pic>
        <p:nvPicPr>
          <p:cNvPr id="2050" name="Picture 2" descr="5G-logo_175px">
            <a:extLst>
              <a:ext uri="{FF2B5EF4-FFF2-40B4-BE49-F238E27FC236}">
                <a16:creationId xmlns="" xmlns:a16="http://schemas.microsoft.com/office/drawing/2014/main" id="{F1B72ADC-6945-4A8E-92CC-0E13219AF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0611" y="83612"/>
            <a:ext cx="1884584" cy="1305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57212" y="1992395"/>
            <a:ext cx="116871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Meeting #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			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		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             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RP-191901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Newport </a:t>
            </a:r>
            <a:r>
              <a:rPr lang="en-GB" altLang="zh-CN" sz="2800" b="1" dirty="0">
                <a:latin typeface="Arial" panose="020B0604020202020204" pitchFamily="34" charset="0"/>
                <a:cs typeface="Times New Roman" panose="02020603050405020304" pitchFamily="18" charset="0"/>
              </a:rPr>
              <a:t>Beach, USA, </a:t>
            </a: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September 16-20, 2019</a:t>
            </a:r>
          </a:p>
          <a:p>
            <a:pPr>
              <a:spcAft>
                <a:spcPts val="0"/>
              </a:spcAft>
            </a:pPr>
            <a:r>
              <a:rPr lang="en-GB" altLang="zh-CN" sz="2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Agenda item: 8.1.8</a:t>
            </a:r>
            <a:endParaRPr lang="zh-CN" altLang="en-US" sz="2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1041380" cy="1131887"/>
          </a:xfrm>
        </p:spPr>
        <p:txBody>
          <a:bodyPr/>
          <a:lstStyle/>
          <a:p>
            <a:pPr algn="l" defTabSz="639445"/>
            <a:r>
              <a:rPr lang="en-US" altLang="zh-CN" sz="4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UE power saving features in Rel-15/16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473" y="1328739"/>
            <a:ext cx="12035790" cy="7458074"/>
          </a:xfrm>
        </p:spPr>
        <p:txBody>
          <a:bodyPr>
            <a:normAutofit/>
          </a:bodyPr>
          <a:lstStyle/>
          <a:p>
            <a:r>
              <a:rPr lang="en-US" altLang="en-US" sz="3600" dirty="0" smtClean="0"/>
              <a:t>Basic UE power saving features provided in Rel-15</a:t>
            </a:r>
          </a:p>
          <a:p>
            <a:pPr lvl="1"/>
            <a:r>
              <a:rPr lang="en-US" altLang="en-US" sz="2800" dirty="0" smtClean="0"/>
              <a:t>Bandwidth part adaptation</a:t>
            </a:r>
          </a:p>
          <a:p>
            <a:pPr lvl="1"/>
            <a:r>
              <a:rPr lang="en-US" altLang="en-US" sz="2800" dirty="0" smtClean="0"/>
              <a:t>DRX</a:t>
            </a:r>
          </a:p>
          <a:p>
            <a:pPr lvl="1"/>
            <a:r>
              <a:rPr lang="en-US" altLang="en-US" sz="2800" dirty="0" smtClean="0"/>
              <a:t>RRC_INACTIVE state</a:t>
            </a:r>
          </a:p>
          <a:p>
            <a:pPr lvl="1"/>
            <a:r>
              <a:rPr lang="en-US" altLang="en-US" sz="2800" dirty="0" smtClean="0"/>
              <a:t>Configurable PDCCH monitoring periodicity</a:t>
            </a:r>
          </a:p>
          <a:p>
            <a:r>
              <a:rPr lang="en-US" altLang="en-US" sz="3600" dirty="0"/>
              <a:t>Enhanced UE power saving </a:t>
            </a:r>
            <a:r>
              <a:rPr lang="en-US" altLang="en-US" sz="3600" dirty="0" smtClean="0"/>
              <a:t>features </a:t>
            </a:r>
            <a:r>
              <a:rPr lang="en-US" altLang="en-US" sz="3600" dirty="0"/>
              <a:t>provided in </a:t>
            </a:r>
            <a:r>
              <a:rPr lang="en-US" altLang="en-US" sz="3600" dirty="0" smtClean="0"/>
              <a:t>Rel-16</a:t>
            </a:r>
          </a:p>
          <a:p>
            <a:pPr lvl="1"/>
            <a:r>
              <a:rPr lang="en-US" altLang="en-US" sz="2800" dirty="0" smtClean="0"/>
              <a:t>UE adaptation in RRC_CONNECTED state</a:t>
            </a:r>
          </a:p>
          <a:p>
            <a:pPr lvl="2"/>
            <a:r>
              <a:rPr lang="en-US" altLang="en-US" sz="2400" dirty="0" smtClean="0"/>
              <a:t>Basic </a:t>
            </a:r>
            <a:r>
              <a:rPr lang="en-US" altLang="en-US" sz="2400" dirty="0"/>
              <a:t>WUS function: Wake-up PDCCH to trigger UE activity </a:t>
            </a:r>
            <a:r>
              <a:rPr lang="en-GB" altLang="zh-CN" sz="2400" dirty="0"/>
              <a:t>for the next </a:t>
            </a:r>
            <a:r>
              <a:rPr lang="en-GB" altLang="zh-CN" sz="2400" dirty="0" smtClean="0"/>
              <a:t>DRX ON cycle</a:t>
            </a:r>
          </a:p>
          <a:p>
            <a:pPr lvl="2"/>
            <a:r>
              <a:rPr lang="en-GB" altLang="zh-CN" sz="2400" dirty="0" smtClean="0"/>
              <a:t>Adaptation between same-slot and cross-slot scheduling</a:t>
            </a:r>
          </a:p>
          <a:p>
            <a:pPr lvl="2"/>
            <a:r>
              <a:rPr lang="en-GB" altLang="zh-CN" sz="2400" dirty="0" smtClean="0"/>
              <a:t>UE adaptation to the maximum MIMO layer</a:t>
            </a:r>
          </a:p>
          <a:p>
            <a:pPr lvl="2"/>
            <a:r>
              <a:rPr lang="en-GB" altLang="zh-CN" sz="2400" dirty="0" smtClean="0"/>
              <a:t>UE assistant information for state transition and DRX parameters</a:t>
            </a:r>
          </a:p>
          <a:p>
            <a:pPr lvl="2"/>
            <a:r>
              <a:rPr lang="en-GB" altLang="zh-CN" sz="2400" dirty="0" err="1" smtClean="0"/>
              <a:t>Scell</a:t>
            </a:r>
            <a:r>
              <a:rPr lang="en-GB" altLang="zh-CN" sz="2400" dirty="0" smtClean="0"/>
              <a:t> “dormancy” through dynamic PDCCH monitoring adaptation (MR-DC/CA)</a:t>
            </a:r>
          </a:p>
          <a:p>
            <a:pPr lvl="1"/>
            <a:r>
              <a:rPr lang="en-GB" altLang="zh-CN" sz="2800" dirty="0"/>
              <a:t>RRM relaxation </a:t>
            </a:r>
            <a:r>
              <a:rPr lang="en-GB" altLang="zh-CN" sz="2800" dirty="0" smtClean="0"/>
              <a:t>for neighbour cells in </a:t>
            </a:r>
            <a:r>
              <a:rPr lang="en-GB" altLang="zh-CN" sz="2800" dirty="0"/>
              <a:t>RRC_IDLE/INACTIVE state</a:t>
            </a:r>
          </a:p>
          <a:p>
            <a:pPr lvl="2"/>
            <a:endParaRPr lang="en-GB" altLang="zh-CN" sz="2700" dirty="0" smtClean="0"/>
          </a:p>
          <a:p>
            <a:pPr lvl="1"/>
            <a:endParaRPr lang="en-US" altLang="en-US" sz="3500" dirty="0"/>
          </a:p>
          <a:p>
            <a:pPr lvl="1"/>
            <a:endParaRPr lang="en-US" altLang="en-US" dirty="0"/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165332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058400" cy="1131887"/>
          </a:xfrm>
        </p:spPr>
        <p:txBody>
          <a:bodyPr/>
          <a:lstStyle/>
          <a:p>
            <a:pPr algn="l" defTabSz="639445"/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Further enhanced UE </a:t>
            </a:r>
            <a:r>
              <a:rPr lang="en-US" altLang="zh-CN" sz="4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power saving features </a:t>
            </a:r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n-US" altLang="zh-CN" sz="40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+mn-lt"/>
                <a:ea typeface="+mn-ea"/>
                <a:cs typeface="+mn-cs"/>
              </a:rPr>
              <a:t>in Rel-17</a:t>
            </a:r>
            <a:endParaRPr lang="zh-CN" altLang="en-US" sz="4000" b="1" dirty="0">
              <a:solidFill>
                <a:schemeClr val="tx2">
                  <a:lumMod val="40000"/>
                  <a:lumOff val="6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432" y="1574928"/>
            <a:ext cx="12449906" cy="7815257"/>
          </a:xfrm>
        </p:spPr>
        <p:txBody>
          <a:bodyPr>
            <a:noAutofit/>
          </a:bodyPr>
          <a:lstStyle/>
          <a:p>
            <a:r>
              <a:rPr lang="en-US" altLang="en-US" sz="2800" dirty="0" smtClean="0"/>
              <a:t>Further enhanced UE power saving should be considered in Rel-17 for different RRC states</a:t>
            </a:r>
          </a:p>
          <a:p>
            <a:pPr lvl="1"/>
            <a:r>
              <a:rPr lang="en-US" altLang="en-US" sz="2000" dirty="0" smtClean="0"/>
              <a:t>Enhancements to RRC_CONNECTED state is beneficial for all UE types (smartphone, </a:t>
            </a:r>
            <a:r>
              <a:rPr lang="en-US" altLang="en-US" sz="2000" dirty="0" smtClean="0"/>
              <a:t>wearable )</a:t>
            </a:r>
            <a:endParaRPr lang="en-US" altLang="en-US" sz="2000" dirty="0" smtClean="0"/>
          </a:p>
          <a:p>
            <a:pPr lvl="1"/>
            <a:r>
              <a:rPr lang="en-US" altLang="en-US" sz="2000" dirty="0" smtClean="0"/>
              <a:t>Enhancements to RRC_IDLE/INACTIVE state is especially beneficial for wearable devices</a:t>
            </a:r>
          </a:p>
          <a:p>
            <a:r>
              <a:rPr lang="en-US" altLang="en-US" sz="3200" dirty="0"/>
              <a:t>Further power saving enhancements for RRC_CONNECTED state</a:t>
            </a:r>
          </a:p>
          <a:p>
            <a:pPr lvl="1"/>
            <a:r>
              <a:rPr lang="en-US" altLang="en-US" sz="2000" dirty="0" smtClean="0"/>
              <a:t>Enhanced WUS function to indicate UE adaptation for the next DRX on cycle, for example maximum MIMO layer, BWP, </a:t>
            </a:r>
            <a:r>
              <a:rPr lang="en-US" altLang="en-US" sz="2000" dirty="0" err="1" smtClean="0"/>
              <a:t>Scell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(if not addressed in Rel-16)</a:t>
            </a:r>
          </a:p>
          <a:p>
            <a:pPr lvl="1"/>
            <a:r>
              <a:rPr lang="en-US" altLang="en-US" sz="2000" dirty="0" smtClean="0"/>
              <a:t>PDCCH monitoring reduction during DRX active time </a:t>
            </a:r>
            <a:r>
              <a:rPr lang="en-US" altLang="en-US" sz="2000" dirty="0"/>
              <a:t>(if not addressed in Rel-16</a:t>
            </a:r>
            <a:r>
              <a:rPr lang="en-US" altLang="en-US" sz="2000" dirty="0" smtClean="0"/>
              <a:t>)</a:t>
            </a:r>
          </a:p>
          <a:p>
            <a:pPr lvl="1"/>
            <a:r>
              <a:rPr lang="en-US" altLang="en-US" sz="2000" dirty="0" smtClean="0"/>
              <a:t>RLM/BFD relaxation when WUS is configured</a:t>
            </a:r>
          </a:p>
          <a:p>
            <a:pPr lvl="1"/>
            <a:r>
              <a:rPr lang="en-US" altLang="en-US" sz="2000" dirty="0" smtClean="0"/>
              <a:t>RRM relaxation for serving and neighbor cells</a:t>
            </a:r>
          </a:p>
          <a:p>
            <a:pPr lvl="1"/>
            <a:r>
              <a:rPr lang="en-US" altLang="en-US" sz="2000" dirty="0"/>
              <a:t>DRX enhancements, e.g. dynamic DRX configuration, per serving cell </a:t>
            </a:r>
            <a:r>
              <a:rPr lang="en-US" altLang="en-US" sz="2000" dirty="0" smtClean="0"/>
              <a:t>DRX</a:t>
            </a:r>
          </a:p>
          <a:p>
            <a:pPr lvl="1"/>
            <a:r>
              <a:rPr lang="en-US" altLang="en-US" sz="2000" dirty="0" smtClean="0"/>
              <a:t>UE adaptation to PDSCH processing timeline, i.e. K1</a:t>
            </a:r>
          </a:p>
          <a:p>
            <a:pPr lvl="1"/>
            <a:r>
              <a:rPr lang="en-US" altLang="en-US" sz="2000" dirty="0"/>
              <a:t>Additional UE assistant </a:t>
            </a:r>
            <a:r>
              <a:rPr lang="en-US" altLang="en-US" sz="2000" dirty="0" smtClean="0"/>
              <a:t>information</a:t>
            </a:r>
          </a:p>
          <a:p>
            <a:pPr lvl="1"/>
            <a:r>
              <a:rPr lang="en-US" altLang="en-US" sz="2000" dirty="0" smtClean="0"/>
              <a:t>Specific enhancements to FR2 and unlicensed spectrum operation</a:t>
            </a:r>
          </a:p>
          <a:p>
            <a:r>
              <a:rPr lang="en-US" altLang="en-US" sz="2800" dirty="0"/>
              <a:t>Further power saving enhancements for RRC_IDLE/INACTIVE state</a:t>
            </a:r>
          </a:p>
          <a:p>
            <a:pPr lvl="1"/>
            <a:r>
              <a:rPr lang="en-US" altLang="en-US" sz="2000" dirty="0" smtClean="0"/>
              <a:t>Paging enhancements, including paging WUS, reducing power consumption due to paging false alarm</a:t>
            </a:r>
          </a:p>
          <a:p>
            <a:pPr lvl="1"/>
            <a:r>
              <a:rPr lang="en-US" altLang="en-US" sz="2000" dirty="0" smtClean="0"/>
              <a:t>Further RRM power saving including serving cell RRM relaxation, additional RRM RS</a:t>
            </a:r>
          </a:p>
          <a:p>
            <a:pPr lvl="1"/>
            <a:r>
              <a:rPr lang="en-US" altLang="en-US" sz="2000" dirty="0" smtClean="0"/>
              <a:t>Longer DRX cycles</a:t>
            </a:r>
          </a:p>
          <a:p>
            <a:r>
              <a:rPr lang="en-US" altLang="en-US" sz="2400" dirty="0" smtClean="0"/>
              <a:t>Note</a:t>
            </a:r>
            <a:r>
              <a:rPr lang="en-US" altLang="en-US" sz="2400" dirty="0"/>
              <a:t>: whether and how to split the work between the Rel-17 UE power saving  item and NR-light item should be further discussed  </a:t>
            </a:r>
          </a:p>
        </p:txBody>
      </p:sp>
    </p:spTree>
    <p:extLst>
      <p:ext uri="{BB962C8B-B14F-4D97-AF65-F5344CB8AC3E}">
        <p14:creationId xmlns:p14="http://schemas.microsoft.com/office/powerpoint/2010/main" val="38798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26290</TotalTime>
  <Words>321</Words>
  <Application>Microsoft Office PowerPoint</Application>
  <PresentationFormat>A3 纸张(297x420 毫米)</PresentationFormat>
  <Paragraphs>42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主题​​</vt:lpstr>
      <vt:lpstr>PowerPoint 演示文稿</vt:lpstr>
      <vt:lpstr>UE power saving features in Rel-15/16</vt:lpstr>
      <vt:lpstr>Further enhanced UE power saving features  in Rel-17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Xueming Pan</cp:lastModifiedBy>
  <cp:revision>1591</cp:revision>
  <cp:lastPrinted>2015-03-17T03:26:00Z</cp:lastPrinted>
  <dcterms:created xsi:type="dcterms:W3CDTF">2018-04-20T05:13:52Z</dcterms:created>
  <dcterms:modified xsi:type="dcterms:W3CDTF">2019-09-09T13:40:52Z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