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8" r:id="rId3"/>
    <p:sldId id="261" r:id="rId4"/>
    <p:sldId id="262" r:id="rId5"/>
    <p:sldId id="263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ivoRev5" initials="vRev5" lastIdx="3" clrIdx="0">
    <p:extLst/>
  </p:cmAuthor>
  <p:cmAuthor id="2" name="baowei" initials="baowei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868" autoAdjust="0"/>
    <p:restoredTop sz="94660"/>
  </p:normalViewPr>
  <p:slideViewPr>
    <p:cSldViewPr>
      <p:cViewPr varScale="1">
        <p:scale>
          <a:sx n="62" d="100"/>
          <a:sy n="62" d="100"/>
        </p:scale>
        <p:origin x="-142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093D0D-7B12-429A-852C-FE2E672CB747}" type="datetimeFigureOut">
              <a:rPr lang="zh-CN" altLang="en-US" smtClean="0"/>
              <a:t>2019/9/9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70C7BD-C27E-4B10-A890-CBD4FA881A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918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F5AB0-2B7C-4204-88BF-90C2BF75F804}" type="datetimeFigureOut">
              <a:rPr lang="zh-CN" altLang="en-US" smtClean="0"/>
              <a:t>2019/9/9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FB50F-8311-47DC-BCE5-FBD96914B0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416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F5AB0-2B7C-4204-88BF-90C2BF75F804}" type="datetimeFigureOut">
              <a:rPr lang="zh-CN" altLang="en-US" smtClean="0"/>
              <a:t>2019/9/9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FB50F-8311-47DC-BCE5-FBD96914B0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719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F5AB0-2B7C-4204-88BF-90C2BF75F804}" type="datetimeFigureOut">
              <a:rPr lang="zh-CN" altLang="en-US" smtClean="0"/>
              <a:t>2019/9/9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FB50F-8311-47DC-BCE5-FBD96914B0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52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F5AB0-2B7C-4204-88BF-90C2BF75F804}" type="datetimeFigureOut">
              <a:rPr lang="zh-CN" altLang="en-US" smtClean="0"/>
              <a:t>2019/9/9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FB50F-8311-47DC-BCE5-FBD96914B0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517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F5AB0-2B7C-4204-88BF-90C2BF75F804}" type="datetimeFigureOut">
              <a:rPr lang="zh-CN" altLang="en-US" smtClean="0"/>
              <a:t>2019/9/9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FB50F-8311-47DC-BCE5-FBD96914B0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383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F5AB0-2B7C-4204-88BF-90C2BF75F804}" type="datetimeFigureOut">
              <a:rPr lang="zh-CN" altLang="en-US" smtClean="0"/>
              <a:t>2019/9/9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FB50F-8311-47DC-BCE5-FBD96914B0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528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F5AB0-2B7C-4204-88BF-90C2BF75F804}" type="datetimeFigureOut">
              <a:rPr lang="zh-CN" altLang="en-US" smtClean="0"/>
              <a:t>2019/9/9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FB50F-8311-47DC-BCE5-FBD96914B0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224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F5AB0-2B7C-4204-88BF-90C2BF75F804}" type="datetimeFigureOut">
              <a:rPr lang="zh-CN" altLang="en-US" smtClean="0"/>
              <a:t>2019/9/9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FB50F-8311-47DC-BCE5-FBD96914B0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346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F5AB0-2B7C-4204-88BF-90C2BF75F804}" type="datetimeFigureOut">
              <a:rPr lang="zh-CN" altLang="en-US" smtClean="0"/>
              <a:t>2019/9/9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FB50F-8311-47DC-BCE5-FBD96914B0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858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F5AB0-2B7C-4204-88BF-90C2BF75F804}" type="datetimeFigureOut">
              <a:rPr lang="zh-CN" altLang="en-US" smtClean="0"/>
              <a:t>2019/9/9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FB50F-8311-47DC-BCE5-FBD96914B0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285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F5AB0-2B7C-4204-88BF-90C2BF75F804}" type="datetimeFigureOut">
              <a:rPr lang="zh-CN" altLang="en-US" smtClean="0"/>
              <a:t>2019/9/9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FB50F-8311-47DC-BCE5-FBD96914B0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6407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3F5AB0-2B7C-4204-88BF-90C2BF75F804}" type="datetimeFigureOut">
              <a:rPr lang="zh-CN" altLang="en-US" smtClean="0"/>
              <a:t>2019/9/9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1FB50F-8311-47DC-BCE5-FBD96914B0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11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Views on Multi-SIM device in Rel-17 RAN and SA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vivo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6041896" y="0"/>
            <a:ext cx="3096344" cy="6704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dirty="0" smtClean="0"/>
              <a:t>RP-191897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107504" y="179348"/>
            <a:ext cx="42273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/>
              <a:t>3GPP TSG-RAN WG Meeting #85</a:t>
            </a:r>
            <a:endParaRPr lang="zh-CN" altLang="en-US" sz="2400" dirty="0"/>
          </a:p>
        </p:txBody>
      </p:sp>
      <p:sp>
        <p:nvSpPr>
          <p:cNvPr id="6" name="矩形 5"/>
          <p:cNvSpPr/>
          <p:nvPr/>
        </p:nvSpPr>
        <p:spPr>
          <a:xfrm>
            <a:off x="107504" y="623987"/>
            <a:ext cx="52887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/>
              <a:t>Newport Beach, USA, Sep 16</a:t>
            </a:r>
            <a:r>
              <a:rPr lang="en-US" altLang="zh-CN" sz="2400" baseline="30000" dirty="0"/>
              <a:t>th</a:t>
            </a:r>
            <a:r>
              <a:rPr lang="en-US" altLang="zh-CN" sz="2400" dirty="0"/>
              <a:t>-20</a:t>
            </a:r>
            <a:r>
              <a:rPr lang="en-US" altLang="zh-CN" sz="2400" baseline="30000" dirty="0"/>
              <a:t>th</a:t>
            </a:r>
            <a:r>
              <a:rPr lang="en-US" altLang="zh-CN" sz="2400" dirty="0"/>
              <a:t>, 2019</a:t>
            </a:r>
            <a:endParaRPr lang="zh-CN" altLang="en-US" sz="2400" dirty="0"/>
          </a:p>
        </p:txBody>
      </p:sp>
      <p:sp>
        <p:nvSpPr>
          <p:cNvPr id="7" name="矩形 6"/>
          <p:cNvSpPr/>
          <p:nvPr/>
        </p:nvSpPr>
        <p:spPr>
          <a:xfrm>
            <a:off x="251560" y="1097360"/>
            <a:ext cx="25447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/>
              <a:t>Agenda Item: 8.1.3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8048698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268760"/>
            <a:ext cx="8712968" cy="5400600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 smtClean="0"/>
              <a:t>SA2 has set up a study </a:t>
            </a:r>
            <a:r>
              <a:rPr lang="en-US" altLang="zh-CN" dirty="0"/>
              <a:t>on system enablers </a:t>
            </a:r>
            <a:r>
              <a:rPr lang="en-US" altLang="zh-CN" dirty="0" smtClean="0"/>
              <a:t>for multi-SIM devices in SP-190248</a:t>
            </a:r>
            <a:endParaRPr lang="en-GB" altLang="zh-CN" dirty="0" smtClean="0"/>
          </a:p>
          <a:p>
            <a:r>
              <a:rPr lang="en-GB" altLang="zh-CN" dirty="0" smtClean="0"/>
              <a:t>Multi-SIM </a:t>
            </a:r>
            <a:r>
              <a:rPr lang="en-GB" altLang="zh-CN" dirty="0"/>
              <a:t>has </a:t>
            </a:r>
            <a:r>
              <a:rPr lang="en-GB" altLang="zh-CN" dirty="0" smtClean="0"/>
              <a:t>also been </a:t>
            </a:r>
            <a:r>
              <a:rPr lang="en-GB" altLang="zh-CN" dirty="0"/>
              <a:t>identified as one RAN working area for Rel-17 in RAN#84 </a:t>
            </a:r>
          </a:p>
          <a:p>
            <a:pPr lvl="1"/>
            <a:r>
              <a:rPr lang="en-GB" altLang="zh-CN" dirty="0" smtClean="0"/>
              <a:t>An email </a:t>
            </a:r>
            <a:r>
              <a:rPr lang="en-GB" altLang="zh-CN" dirty="0"/>
              <a:t>discussion </a:t>
            </a:r>
            <a:r>
              <a:rPr lang="en-GB" altLang="zh-CN" dirty="0" smtClean="0"/>
              <a:t>was assigned to identify </a:t>
            </a:r>
            <a:r>
              <a:rPr lang="en-GB" altLang="zh-CN" dirty="0"/>
              <a:t>the RAN impact of target </a:t>
            </a:r>
            <a:r>
              <a:rPr lang="en-GB" altLang="zh-CN" sz="2900" dirty="0"/>
              <a:t>use cases</a:t>
            </a:r>
          </a:p>
          <a:p>
            <a:pPr lvl="2"/>
            <a:r>
              <a:rPr lang="en-US" altLang="zh-CN" dirty="0" smtClean="0"/>
              <a:t>Case1</a:t>
            </a:r>
            <a:r>
              <a:rPr lang="en-US" altLang="zh-CN" dirty="0"/>
              <a:t>: Collision between Paging reception from network A and B</a:t>
            </a:r>
            <a:endParaRPr lang="zh-CN" altLang="zh-CN" dirty="0"/>
          </a:p>
          <a:p>
            <a:pPr lvl="2"/>
            <a:r>
              <a:rPr lang="en-GB" altLang="zh-CN" dirty="0" smtClean="0"/>
              <a:t>Case2</a:t>
            </a:r>
            <a:r>
              <a:rPr lang="en-GB" altLang="zh-CN" dirty="0"/>
              <a:t>: </a:t>
            </a:r>
            <a:r>
              <a:rPr lang="en-US" altLang="zh-CN" dirty="0"/>
              <a:t>Paging delivery to UE on network A while the UE is actively communicating (i.e. RRC connected mode) with network B </a:t>
            </a:r>
            <a:endParaRPr lang="zh-CN" altLang="zh-CN" dirty="0"/>
          </a:p>
          <a:p>
            <a:pPr lvl="2"/>
            <a:r>
              <a:rPr lang="en-GB" altLang="zh-CN" dirty="0" smtClean="0"/>
              <a:t>Case3</a:t>
            </a:r>
            <a:r>
              <a:rPr lang="en-GB" altLang="zh-CN" dirty="0"/>
              <a:t>: UE entering in RRC Connected mode in network A from Idle/Inactive mode, while UE is already in RRC Connected mode in network </a:t>
            </a:r>
            <a:r>
              <a:rPr lang="en-GB" altLang="zh-CN" dirty="0" smtClean="0"/>
              <a:t>B</a:t>
            </a:r>
          </a:p>
          <a:p>
            <a:pPr lvl="2"/>
            <a:r>
              <a:rPr lang="en-US" altLang="zh-CN" dirty="0" smtClean="0"/>
              <a:t>Case4: UE </a:t>
            </a:r>
            <a:r>
              <a:rPr lang="en-US" altLang="zh-CN" dirty="0"/>
              <a:t>communicates with network A and B simultaneously </a:t>
            </a:r>
            <a:endParaRPr lang="en-US" altLang="zh-CN" dirty="0" smtClean="0"/>
          </a:p>
          <a:p>
            <a:pPr lvl="2"/>
            <a:r>
              <a:rPr lang="en-US" altLang="zh-CN" dirty="0"/>
              <a:t>Case5: Interference between different USIMs including dual </a:t>
            </a:r>
            <a:r>
              <a:rPr lang="en-US" altLang="zh-CN" dirty="0" err="1"/>
              <a:t>Tx</a:t>
            </a:r>
            <a:r>
              <a:rPr lang="en-US" altLang="zh-CN" dirty="0"/>
              <a:t>/ dual Rx and single TX/dual Rx</a:t>
            </a:r>
          </a:p>
          <a:p>
            <a:pPr lvl="2"/>
            <a:endParaRPr lang="zh-CN" altLang="zh-CN" dirty="0"/>
          </a:p>
          <a:p>
            <a:pPr lvl="2"/>
            <a:endParaRPr lang="en-GB" altLang="zh-CN" dirty="0" smtClean="0"/>
          </a:p>
          <a:p>
            <a:pPr lvl="2"/>
            <a:endParaRPr lang="zh-CN" altLang="zh-CN" dirty="0"/>
          </a:p>
          <a:p>
            <a:pPr lvl="1"/>
            <a:endParaRPr lang="en-GB" altLang="zh-CN" dirty="0" smtClean="0"/>
          </a:p>
          <a:p>
            <a:pPr lvl="1"/>
            <a:endParaRPr lang="en-GB" altLang="zh-CN" dirty="0"/>
          </a:p>
          <a:p>
            <a:pPr lvl="1"/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0826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850106"/>
          </a:xfrm>
        </p:spPr>
        <p:txBody>
          <a:bodyPr/>
          <a:lstStyle/>
          <a:p>
            <a:r>
              <a:rPr lang="en-US" altLang="zh-CN" dirty="0" smtClean="0"/>
              <a:t>Use cases in RAN and SA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69295883"/>
              </p:ext>
            </p:extLst>
          </p:nvPr>
        </p:nvGraphicFramePr>
        <p:xfrm>
          <a:off x="179512" y="692696"/>
          <a:ext cx="8784976" cy="6040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1404"/>
                <a:gridCol w="2844096"/>
                <a:gridCol w="3239476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Potential RAN</a:t>
                      </a:r>
                      <a:r>
                        <a:rPr lang="en-US" altLang="zh-CN" baseline="0" dirty="0" smtClean="0"/>
                        <a:t> Scope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SA</a:t>
                      </a:r>
                      <a:r>
                        <a:rPr lang="en-US" altLang="zh-CN" baseline="0" dirty="0" smtClean="0"/>
                        <a:t> SID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Potential</a:t>
                      </a:r>
                      <a:r>
                        <a:rPr lang="en-US" altLang="zh-CN" baseline="0" dirty="0" smtClean="0"/>
                        <a:t> SA requirement 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Case1: Collision between Paging reception from network A and B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 mechanism for </a:t>
                      </a: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avoidance of paging collisions occurring in the UE between USIM A and USIM B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Overlap</a:t>
                      </a:r>
                      <a:r>
                        <a:rPr lang="zh-CN" altLang="en-US" sz="1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，</a:t>
                      </a:r>
                      <a:r>
                        <a:rPr lang="en-US" altLang="zh-CN" sz="1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CN Solution was mentioned during email discussion. Some</a:t>
                      </a:r>
                      <a:r>
                        <a:rPr lang="en-US" altLang="zh-CN" sz="12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companies would like to wait SA progress firstly. SA</a:t>
                      </a:r>
                      <a:r>
                        <a:rPr lang="en-US" altLang="zh-CN" sz="1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should coordinate with RAN to ensure the paging can be delivered in </a:t>
                      </a:r>
                      <a:r>
                        <a:rPr lang="en-US" altLang="zh-CN" sz="1200" b="1" kern="120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Uu</a:t>
                      </a:r>
                      <a:r>
                        <a:rPr lang="en-US" altLang="zh-CN" sz="1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with low missing rate. </a:t>
                      </a:r>
                      <a:endParaRPr lang="zh-CN" altLang="en-US" sz="12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altLang="zh-CN" sz="1400" dirty="0" smtClean="0">
                          <a:solidFill>
                            <a:schemeClr val="tx1"/>
                          </a:solidFill>
                        </a:rPr>
                        <a:t>Case2: </a:t>
                      </a: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Paging delivery to UE on network A while the UE is a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 mechanism for delivering paging destined to USIM A while the UE is actively communicating with USIM B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Overlap, additional</a:t>
                      </a:r>
                      <a:r>
                        <a:rPr lang="en-US" altLang="zh-CN" sz="12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information in paging message, e.g., paging case in idle and inactive state. CN inputs are needed.</a:t>
                      </a:r>
                      <a:endParaRPr lang="zh-CN" altLang="en-US" sz="12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dirty="0" smtClean="0">
                          <a:solidFill>
                            <a:schemeClr val="tx1"/>
                          </a:solidFill>
                        </a:rPr>
                        <a:t>Case3: UE entering in RRC Connected mode in network A from Idle/Inactive mode, while UE is already in RRC Connected mode in network B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 mechanism allowing </a:t>
                      </a: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for</a:t>
                      </a: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suspension</a:t>
                      </a: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(or release) and resumption</a:t>
                      </a: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of an ongoing connection in the </a:t>
                      </a: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3GPP s</a:t>
                      </a:r>
                      <a:r>
                        <a:rPr lang="en-GB" altLang="zh-CN" sz="12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ystem</a:t>
                      </a: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associated with USIM A</a:t>
                      </a: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so that the UE can temporarily leave </a:t>
                      </a: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to the 3GPP system associated with USIM B, and then return to </a:t>
                      </a: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</a:t>
                      </a: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3GPP s</a:t>
                      </a:r>
                      <a:r>
                        <a:rPr lang="en-GB" altLang="zh-CN" sz="12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ystem</a:t>
                      </a: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in </a:t>
                      </a: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 </a:t>
                      </a: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network-controlled manner</a:t>
                      </a: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The study shall determine how the network handles MT data or MT control-plane activity occurrence on a suspended connection.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Overlap, RAN or CN is responsible to release the existing connection</a:t>
                      </a:r>
                    </a:p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SA should coordinate with RAN to make a decision.</a:t>
                      </a:r>
                      <a:endParaRPr lang="zh-CN" altLang="zh-CN" sz="1200" b="1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/>
                        <a:t>Case4: UE communicates with network A and B simultaneously </a:t>
                      </a:r>
                    </a:p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Handling of emergency calls and sessions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Independent case with SA, No</a:t>
                      </a:r>
                      <a:r>
                        <a:rPr lang="en-US" altLang="zh-CN" baseline="0" dirty="0" smtClean="0"/>
                        <a:t> SA requirements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/>
                        <a:t>Case5: Interference between different USIMs including dual </a:t>
                      </a:r>
                      <a:r>
                        <a:rPr lang="en-US" altLang="zh-CN" sz="1400" dirty="0" err="1" smtClean="0"/>
                        <a:t>Tx</a:t>
                      </a:r>
                      <a:r>
                        <a:rPr lang="en-US" altLang="zh-CN" sz="1400" dirty="0" smtClean="0"/>
                        <a:t>/ dual Rx and single TX/dual Rx</a:t>
                      </a:r>
                    </a:p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Handling of service prioritization i.e. the study shall determine whether the UE </a:t>
                      </a:r>
                      <a:r>
                        <a:rPr lang="en-US" altLang="zh-CN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behaviour</a:t>
                      </a: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upon reception of paging information is driven by USIM configuration or user preferences or both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Independent case with SA, No</a:t>
                      </a:r>
                      <a:r>
                        <a:rPr lang="en-US" altLang="zh-CN" baseline="0" dirty="0" smtClean="0"/>
                        <a:t> SA requirements</a:t>
                      </a:r>
                      <a:endParaRPr lang="zh-CN" altLang="en-US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baseline="0" dirty="0" smtClean="0"/>
                        <a:t> </a:t>
                      </a:r>
                      <a:endParaRPr lang="zh-CN" altLang="en-US" dirty="0" smtClean="0"/>
                    </a:p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52111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Network operation and UE types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73830875"/>
              </p:ext>
            </p:extLst>
          </p:nvPr>
        </p:nvGraphicFramePr>
        <p:xfrm>
          <a:off x="457200" y="1600200"/>
          <a:ext cx="8229600" cy="3388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Potential</a:t>
                      </a:r>
                      <a:r>
                        <a:rPr lang="en-US" altLang="zh-CN" baseline="0" dirty="0" smtClean="0"/>
                        <a:t> RAN scope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SA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Comparison 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800" b="0" dirty="0" smtClean="0"/>
                        <a:t>Inter-MNO</a:t>
                      </a:r>
                      <a:r>
                        <a:rPr lang="en-US" altLang="zh-CN" sz="1800" b="0" baseline="0" dirty="0" smtClean="0"/>
                        <a:t> and intra-MNO</a:t>
                      </a:r>
                      <a:endParaRPr lang="zh-CN" altLang="en-US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dirty="0" smtClean="0"/>
                        <a:t>Inter-MNO</a:t>
                      </a:r>
                      <a:r>
                        <a:rPr lang="en-US" altLang="zh-CN" sz="1800" b="0" baseline="0" dirty="0" smtClean="0"/>
                        <a:t> and intra-MNO</a:t>
                      </a:r>
                      <a:endParaRPr lang="zh-CN" altLang="en-US" sz="1800" b="0" dirty="0" smtClean="0"/>
                    </a:p>
                    <a:p>
                      <a:endParaRPr lang="zh-CN" altLang="en-US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 smtClean="0"/>
                        <a:t>Same</a:t>
                      </a:r>
                      <a:endParaRPr lang="zh-CN" altLang="en-US" sz="18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vl="0" hangingPunct="0"/>
                      <a:r>
                        <a:rPr lang="en-US" altLang="zh-CN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a) single RX, single </a:t>
                      </a:r>
                      <a:r>
                        <a:rPr lang="en-US" altLang="zh-CN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Tx</a:t>
                      </a:r>
                      <a:endParaRPr lang="zh-CN" altLang="zh-CN" sz="18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US" altLang="zh-CN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b) dual Rx, single </a:t>
                      </a:r>
                      <a:r>
                        <a:rPr lang="en-US" altLang="zh-CN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Tx</a:t>
                      </a:r>
                      <a:endParaRPr lang="zh-CN" altLang="zh-CN" sz="18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US" altLang="zh-CN" sz="1800" b="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c) dual Rx, dual </a:t>
                      </a:r>
                      <a:r>
                        <a:rPr lang="en-US" altLang="zh-CN" sz="1800" b="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Tx</a:t>
                      </a:r>
                      <a:endParaRPr lang="zh-CN" altLang="zh-CN" sz="1800" b="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zh-CN" altLang="en-US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hangingPunct="0"/>
                      <a:r>
                        <a:rPr lang="en-US" altLang="zh-CN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a) single RX, single </a:t>
                      </a:r>
                      <a:r>
                        <a:rPr lang="en-US" altLang="zh-CN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Tx</a:t>
                      </a:r>
                      <a:endParaRPr lang="zh-CN" altLang="zh-CN" sz="18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US" altLang="zh-CN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b) dual Rx, single </a:t>
                      </a:r>
                      <a:r>
                        <a:rPr lang="en-US" altLang="zh-CN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Tx</a:t>
                      </a:r>
                      <a:endParaRPr lang="zh-CN" altLang="zh-CN" sz="18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zh-CN" altLang="en-US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 smtClean="0">
                          <a:solidFill>
                            <a:srgbClr val="FF0000"/>
                          </a:solidFill>
                        </a:rPr>
                        <a:t>One</a:t>
                      </a:r>
                      <a:r>
                        <a:rPr lang="en-US" altLang="zh-CN" sz="1800" b="0" baseline="0" dirty="0" smtClean="0">
                          <a:solidFill>
                            <a:srgbClr val="FF0000"/>
                          </a:solidFill>
                        </a:rPr>
                        <a:t> more UE type in RAN</a:t>
                      </a:r>
                      <a:endParaRPr lang="zh-CN" altLang="en-US" sz="1800" b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vl="0" fontAlgn="auto" hangingPunct="1"/>
                      <a:r>
                        <a:rPr lang="en-GB" altLang="zh-CN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LTE only +NR SA</a:t>
                      </a:r>
                      <a:endParaRPr lang="zh-CN" altLang="zh-CN" sz="18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fontAlgn="auto" hangingPunct="1"/>
                      <a:r>
                        <a:rPr lang="en-GB" altLang="zh-CN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 SA + NR SA </a:t>
                      </a:r>
                    </a:p>
                    <a:p>
                      <a:pPr lvl="0" fontAlgn="auto" hangingPunct="1"/>
                      <a:r>
                        <a:rPr lang="en-GB" altLang="zh-CN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LTE only +</a:t>
                      </a:r>
                      <a:r>
                        <a:rPr lang="en-GB" altLang="zh-CN" sz="1800" b="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EN-DC</a:t>
                      </a:r>
                      <a:endParaRPr lang="zh-CN" altLang="zh-CN" sz="18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fontAlgn="auto" hangingPunct="1"/>
                      <a:r>
                        <a:rPr lang="en-GB" altLang="zh-CN" sz="1800" b="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EN-DC </a:t>
                      </a:r>
                      <a:r>
                        <a:rPr lang="en-GB" altLang="zh-CN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 NR SA</a:t>
                      </a:r>
                      <a:endParaRPr lang="zh-CN" altLang="en-US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 smtClean="0"/>
                        <a:t> LTE</a:t>
                      </a:r>
                      <a:r>
                        <a:rPr lang="en-US" altLang="zh-CN" sz="1800" b="0" baseline="0" dirty="0" smtClean="0"/>
                        <a:t> and NR</a:t>
                      </a:r>
                      <a:endParaRPr lang="zh-CN" altLang="en-US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 smtClean="0">
                          <a:solidFill>
                            <a:srgbClr val="FF0000"/>
                          </a:solidFill>
                        </a:rPr>
                        <a:t>DC case have more RAN impacts</a:t>
                      </a:r>
                      <a:endParaRPr lang="zh-CN" altLang="en-US" sz="1800" b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51293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SA observations and requirement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There are three use cases and two UE types which are overlapping between RAN and SA</a:t>
            </a:r>
          </a:p>
          <a:p>
            <a:r>
              <a:rPr lang="en-US" altLang="zh-CN" dirty="0" smtClean="0"/>
              <a:t>RAN impacts for both overlapping use cases and independent use case have been identified during email discussion. </a:t>
            </a:r>
          </a:p>
          <a:p>
            <a:r>
              <a:rPr lang="en-US" altLang="zh-CN" dirty="0" smtClean="0">
                <a:solidFill>
                  <a:srgbClr val="FF0000"/>
                </a:solidFill>
              </a:rPr>
              <a:t>Early progress for overlapping use cases in SA are helpful for RAN Multi-SIM work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76973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3822</TotalTime>
  <Words>635</Words>
  <Application>Microsoft Office PowerPoint</Application>
  <PresentationFormat>全屏显示(4:3)</PresentationFormat>
  <Paragraphs>64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主题​​</vt:lpstr>
      <vt:lpstr>Views on Multi-SIM device in Rel-17 RAN and SA</vt:lpstr>
      <vt:lpstr>Background</vt:lpstr>
      <vt:lpstr>Use cases in RAN and SA</vt:lpstr>
      <vt:lpstr>Network operation and UE types</vt:lpstr>
      <vt:lpstr>SA observations and requirement</vt:lpstr>
    </vt:vector>
  </TitlesOfParts>
  <Company>www.microsoft.com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 impact of MSIM in RAN</dc:title>
  <dc:creator>鲍炜</dc:creator>
  <cp:lastModifiedBy>Xueming Pan</cp:lastModifiedBy>
  <cp:revision>44</cp:revision>
  <dcterms:created xsi:type="dcterms:W3CDTF">2019-09-01T14:50:26Z</dcterms:created>
  <dcterms:modified xsi:type="dcterms:W3CDTF">2019-09-09T14:51:16Z</dcterms:modified>
</cp:coreProperties>
</file>