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vsdx" ContentType="application/vnd.ms-visio.drawing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58" r:id="rId3"/>
    <p:sldId id="275" r:id="rId4"/>
    <p:sldId id="279" r:id="rId5"/>
    <p:sldId id="278" r:id="rId6"/>
    <p:sldId id="280" r:id="rId7"/>
    <p:sldId id="281" r:id="rId8"/>
    <p:sldId id="272" r:id="rId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solidFill>
                <a:srgbClr val="4780AA"/>
              </a:solidFill>
              <a:prstDash val="solid"/>
              <a:miter lim="400000"/>
            </a:ln>
          </a:left>
          <a:right>
            <a:ln w="12700" cap="flat">
              <a:solidFill>
                <a:srgbClr val="4780AA"/>
              </a:solidFill>
              <a:prstDash val="solid"/>
              <a:miter lim="400000"/>
            </a:ln>
          </a:right>
          <a:top>
            <a:ln w="12700" cap="flat">
              <a:solidFill>
                <a:srgbClr val="4780AA"/>
              </a:solidFill>
              <a:prstDash val="solid"/>
              <a:miter lim="400000"/>
            </a:ln>
          </a:top>
          <a:bottom>
            <a:ln w="12700" cap="flat">
              <a:solidFill>
                <a:srgbClr val="4780AA"/>
              </a:solidFill>
              <a:prstDash val="solid"/>
              <a:miter lim="400000"/>
            </a:ln>
          </a:bottom>
          <a:insideH>
            <a:ln w="12700" cap="flat">
              <a:solidFill>
                <a:srgbClr val="4780AA"/>
              </a:solidFill>
              <a:prstDash val="solid"/>
              <a:miter lim="400000"/>
            </a:ln>
          </a:insideH>
          <a:insideV>
            <a:ln w="12700" cap="flat">
              <a:solidFill>
                <a:srgbClr val="4780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B9C4C8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4780AA"/>
              </a:solidFill>
              <a:prstDash val="solid"/>
              <a:miter lim="400000"/>
            </a:ln>
          </a:left>
          <a:right>
            <a:ln w="12700" cap="flat">
              <a:solidFill>
                <a:srgbClr val="4780AA"/>
              </a:solidFill>
              <a:prstDash val="solid"/>
              <a:miter lim="400000"/>
            </a:ln>
          </a:right>
          <a:top>
            <a:ln w="12700" cap="flat">
              <a:solidFill>
                <a:srgbClr val="4780AA"/>
              </a:solidFill>
              <a:prstDash val="solid"/>
              <a:miter lim="400000"/>
            </a:ln>
          </a:top>
          <a:bottom>
            <a:ln w="12700" cap="flat">
              <a:solidFill>
                <a:srgbClr val="4780AA"/>
              </a:solidFill>
              <a:prstDash val="solid"/>
              <a:miter lim="400000"/>
            </a:ln>
          </a:bottom>
          <a:insideH>
            <a:ln w="12700" cap="flat">
              <a:solidFill>
                <a:srgbClr val="4780AA"/>
              </a:solidFill>
              <a:prstDash val="solid"/>
              <a:miter lim="400000"/>
            </a:ln>
          </a:insideH>
          <a:insideV>
            <a:ln w="12700" cap="flat">
              <a:solidFill>
                <a:srgbClr val="4780AA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-313507"/>
              <a:satOff val="34334"/>
              <a:lumOff val="-8266"/>
              <a:alpha val="62000"/>
            </a:schemeClr>
          </a:solidFill>
        </a:fill>
      </a:tcStyle>
    </a:firstCol>
    <a:lastRow>
      <a:tcTxStyle b="off" i="off">
        <a:fontRef idx="minor">
          <a:srgbClr val="45A7DE"/>
        </a:fontRef>
        <a:srgbClr val="45A7DE"/>
      </a:tcTxStyle>
      <a:tcStyle>
        <a:tcBdr>
          <a:left>
            <a:ln w="12700" cap="flat">
              <a:solidFill>
                <a:srgbClr val="4780AA"/>
              </a:solidFill>
              <a:prstDash val="solid"/>
              <a:miter lim="400000"/>
            </a:ln>
          </a:left>
          <a:right>
            <a:ln w="12700" cap="flat">
              <a:solidFill>
                <a:srgbClr val="4780AA"/>
              </a:solidFill>
              <a:prstDash val="solid"/>
              <a:miter lim="400000"/>
            </a:ln>
          </a:right>
          <a:top>
            <a:ln w="25400" cap="flat">
              <a:solidFill>
                <a:srgbClr val="4780AA"/>
              </a:solidFill>
              <a:prstDash val="solid"/>
              <a:miter lim="400000"/>
            </a:ln>
          </a:top>
          <a:bottom>
            <a:ln w="12700" cap="flat">
              <a:solidFill>
                <a:srgbClr val="4780AA"/>
              </a:solidFill>
              <a:prstDash val="solid"/>
              <a:miter lim="400000"/>
            </a:ln>
          </a:bottom>
          <a:insideH>
            <a:ln w="12700" cap="flat">
              <a:solidFill>
                <a:srgbClr val="4780AA"/>
              </a:solidFill>
              <a:prstDash val="solid"/>
              <a:miter lim="400000"/>
            </a:ln>
          </a:insideH>
          <a:insideV>
            <a:ln w="12700" cap="flat">
              <a:solidFill>
                <a:srgbClr val="4780AA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4780AA"/>
              </a:solidFill>
              <a:prstDash val="solid"/>
              <a:miter lim="400000"/>
            </a:ln>
          </a:left>
          <a:right>
            <a:ln w="12700" cap="flat">
              <a:solidFill>
                <a:srgbClr val="4780AA"/>
              </a:solidFill>
              <a:prstDash val="solid"/>
              <a:miter lim="400000"/>
            </a:ln>
          </a:right>
          <a:top>
            <a:ln w="12700" cap="flat">
              <a:solidFill>
                <a:srgbClr val="4780AA"/>
              </a:solidFill>
              <a:prstDash val="solid"/>
              <a:miter lim="400000"/>
            </a:ln>
          </a:top>
          <a:bottom>
            <a:ln w="12700" cap="flat">
              <a:solidFill>
                <a:srgbClr val="4780AA"/>
              </a:solidFill>
              <a:prstDash val="solid"/>
              <a:miter lim="400000"/>
            </a:ln>
          </a:bottom>
          <a:insideH>
            <a:ln w="12700" cap="flat">
              <a:solidFill>
                <a:srgbClr val="4780AA"/>
              </a:solidFill>
              <a:prstDash val="solid"/>
              <a:miter lim="400000"/>
            </a:ln>
          </a:insideH>
          <a:insideV>
            <a:ln w="12700" cap="flat">
              <a:solidFill>
                <a:srgbClr val="4780AA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-313507"/>
              <a:satOff val="34334"/>
              <a:lumOff val="-8266"/>
              <a:alpha val="62000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top>
          <a:bottom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bottom>
          <a:insideH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chemeClr val="accent1">
              <a:hueOff val="-313507"/>
              <a:satOff val="34334"/>
              <a:lumOff val="-8266"/>
              <a:alpha val="10000"/>
            </a:scheme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top>
          <a:bottom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bottom>
          <a:insideH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-254308"/>
              <a:satOff val="57261"/>
              <a:lumOff val="12765"/>
              <a:alpha val="62000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137185"/>
              <a:satOff val="27043"/>
              <a:lumOff val="-11337"/>
              <a:alpha val="80000"/>
            </a:scheme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137185"/>
              <a:satOff val="27043"/>
              <a:lumOff val="-11337"/>
              <a:alpha val="80000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4C4C4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BABABA">
              <a:alpha val="70000"/>
            </a:srgbClr>
          </a:solidFill>
        </a:fill>
      </a:tcStyle>
    </a:firstCol>
    <a:lastRow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4B4B4B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-739060"/>
              <a:satOff val="51948"/>
              <a:lumOff val="-8454"/>
              <a:alpha val="62000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868685"/>
              </a:solidFill>
              <a:prstDash val="solid"/>
              <a:miter lim="400000"/>
            </a:ln>
          </a:top>
          <a:bottom>
            <a:ln w="12700" cap="flat">
              <a:solidFill>
                <a:srgbClr val="868685"/>
              </a:solidFill>
              <a:prstDash val="solid"/>
              <a:miter lim="400000"/>
            </a:ln>
          </a:bottom>
          <a:insideH>
            <a:ln w="12700" cap="flat">
              <a:solidFill>
                <a:srgbClr val="868685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>
              <a:alpha val="50000"/>
            </a:srgbClr>
          </a:solidFill>
        </a:fill>
      </a:tcStyle>
    </a:wholeTbl>
    <a:band2H>
      <a:tcTxStyle/>
      <a:tcStyle>
        <a:tcBdr/>
        <a:fill>
          <a:solidFill>
            <a:srgbClr val="D5CBC0">
              <a:alpha val="39000"/>
            </a:srgbClr>
          </a:solidFill>
        </a:fill>
      </a:tcStyle>
    </a:band2H>
    <a:firstCol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solidFill>
                <a:srgbClr val="868685"/>
              </a:solidFill>
              <a:prstDash val="solid"/>
              <a:miter lim="400000"/>
            </a:ln>
          </a:left>
          <a:right>
            <a:ln w="12700" cap="flat">
              <a:solidFill>
                <a:srgbClr val="868685"/>
              </a:solidFill>
              <a:prstDash val="solid"/>
              <a:miter lim="400000"/>
            </a:ln>
          </a:right>
          <a:top>
            <a:ln w="12700" cap="flat">
              <a:solidFill>
                <a:srgbClr val="868685"/>
              </a:solidFill>
              <a:prstDash val="solid"/>
              <a:miter lim="400000"/>
            </a:ln>
          </a:top>
          <a:bottom>
            <a:ln w="12700" cap="flat">
              <a:solidFill>
                <a:srgbClr val="868685"/>
              </a:solidFill>
              <a:prstDash val="solid"/>
              <a:miter lim="400000"/>
            </a:ln>
          </a:bottom>
          <a:insideH>
            <a:ln w="12700" cap="flat">
              <a:solidFill>
                <a:srgbClr val="868685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>
              <a:alpha val="50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9A3C00"/>
              </a:solidFill>
              <a:prstDash val="solid"/>
              <a:miter lim="400000"/>
            </a:ln>
          </a:top>
          <a:bottom>
            <a:ln w="12700" cap="flat">
              <a:solidFill>
                <a:srgbClr val="9A3C00"/>
              </a:solidFill>
              <a:prstDash val="solid"/>
              <a:miter lim="400000"/>
            </a:ln>
          </a:bottom>
          <a:insideH>
            <a:ln w="12700" cap="flat">
              <a:solidFill>
                <a:srgbClr val="9A3C0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E5F00">
              <a:alpha val="80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9A3C00"/>
              </a:solidFill>
              <a:prstDash val="solid"/>
              <a:miter lim="400000"/>
            </a:ln>
          </a:top>
          <a:bottom>
            <a:ln w="12700" cap="flat">
              <a:solidFill>
                <a:srgbClr val="9A3C00"/>
              </a:solidFill>
              <a:prstDash val="solid"/>
              <a:miter lim="400000"/>
            </a:ln>
          </a:bottom>
          <a:insideH>
            <a:ln w="12700" cap="flat">
              <a:solidFill>
                <a:srgbClr val="9A3C0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E5F00">
              <a:alpha val="80000"/>
            </a:srgbClr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858585"/>
        </a:fontRef>
        <a:srgbClr val="858585"/>
      </a:tcTxStyle>
      <a:tcStyle>
        <a:tcBdr>
          <a:lef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685948">
              <a:alpha val="1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160F02">
                  <a:alpha val="70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160F02">
                  <a:alpha val="70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160F02">
                  <a:alpha val="70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160F02">
                  <a:alpha val="70000"/>
                </a:srgbClr>
              </a:solidFill>
              <a:prstDash val="solid"/>
              <a:miter lim="400000"/>
            </a:ln>
          </a:insideV>
        </a:tcBdr>
        <a:fill>
          <a:solidFill>
            <a:srgbClr val="685948">
              <a:alpha val="62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insideV>
        </a:tcBdr>
        <a:fill>
          <a:solidFill>
            <a:srgbClr val="000000">
              <a:alpha val="70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insideV>
        </a:tcBdr>
        <a:fill>
          <a:solidFill>
            <a:srgbClr val="000000">
              <a:alpha val="70000"/>
            </a:srgbClr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>
              <a:alpha val="50000"/>
            </a:srgbClr>
          </a:solidFill>
        </a:fill>
      </a:tcStyle>
    </a:wholeTbl>
    <a:band2H>
      <a:tcTxStyle/>
      <a:tcStyle>
        <a:tcBdr/>
        <a:fill>
          <a:solidFill>
            <a:srgbClr val="FEFEE0">
              <a:alpha val="55000"/>
            </a:srgbClr>
          </a:solidFill>
        </a:fill>
      </a:tcStyle>
    </a:band2H>
    <a:firstCol>
      <a:tcTxStyle b="off" i="off">
        <a:fontRef idx="minor">
          <a:srgbClr val="45A7DE"/>
        </a:fontRef>
        <a:srgbClr val="45A7DE"/>
      </a:tcTxStyle>
      <a:tcStyle>
        <a:tcBdr>
          <a:left>
            <a:ln w="12700" cap="flat">
              <a:noFill/>
              <a:miter lim="400000"/>
            </a:ln>
          </a:left>
          <a:right>
            <a:ln w="31750" cap="flat">
              <a:solidFill>
                <a:schemeClr val="accent5">
                  <a:hueOff val="61010"/>
                  <a:satOff val="20460"/>
                  <a:lumOff val="-2197"/>
                  <a:alpha val="62000"/>
                </a:schemeClr>
              </a:solidFill>
              <a:prstDash val="solid"/>
              <a:miter lim="400000"/>
            </a:ln>
          </a:right>
          <a:top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>
              <a:alpha val="50000"/>
            </a:srgbClr>
          </a:solidFill>
        </a:fill>
      </a:tcStyle>
    </a:firstCol>
    <a:lastRow>
      <a:tcTxStyle b="off" i="off">
        <a:fontRef idx="minor">
          <a:srgbClr val="45A7DE"/>
        </a:fontRef>
        <a:srgbClr val="45A7D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>
              <a:alpha val="50000"/>
            </a:srgbClr>
          </a:solidFill>
        </a:fill>
      </a:tcStyle>
    </a:lastRow>
    <a:firstRow>
      <a:tcTxStyle b="off" i="off">
        <a:fontRef idx="minor">
          <a:srgbClr val="45A7DE"/>
        </a:fontRef>
        <a:srgbClr val="45A7D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>
              <a:alpha val="50000"/>
            </a:srgb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20" autoAdjust="0"/>
  </p:normalViewPr>
  <p:slideViewPr>
    <p:cSldViewPr snapToGrid="0">
      <p:cViewPr varScale="1">
        <p:scale>
          <a:sx n="40" d="100"/>
          <a:sy n="40" d="100"/>
        </p:scale>
        <p:origin x="-534" y="-126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5" name="Shape 14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文本"/>
          <p:cNvSpPr txBox="1">
            <a:spLocks noGrp="1"/>
          </p:cNvSpPr>
          <p:nvPr>
            <p:ph type="title"/>
          </p:nvPr>
        </p:nvSpPr>
        <p:spPr>
          <a:xfrm>
            <a:off x="2387600" y="2692400"/>
            <a:ext cx="19621500" cy="3924300"/>
          </a:xfrm>
          <a:prstGeom prst="rect">
            <a:avLst/>
          </a:prstGeom>
        </p:spPr>
        <p:txBody>
          <a:bodyPr anchor="b"/>
          <a:lstStyle>
            <a:lvl1pPr>
              <a:defRPr sz="13200"/>
            </a:lvl1pPr>
          </a:lstStyle>
          <a:p>
            <a:r>
              <a:t>标题文本</a:t>
            </a:r>
          </a:p>
        </p:txBody>
      </p:sp>
      <p:sp>
        <p:nvSpPr>
          <p:cNvPr id="15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2387600" y="7048500"/>
            <a:ext cx="19621500" cy="1790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600"/>
            </a:lvl1pPr>
            <a:lvl2pPr marL="0" indent="228600" algn="ctr">
              <a:spcBef>
                <a:spcPts val="0"/>
              </a:spcBef>
              <a:buSzTx/>
              <a:buNone/>
              <a:defRPr sz="5600"/>
            </a:lvl2pPr>
            <a:lvl3pPr marL="0" indent="457200" algn="ctr">
              <a:spcBef>
                <a:spcPts val="0"/>
              </a:spcBef>
              <a:buSzTx/>
              <a:buNone/>
              <a:defRPr sz="5600"/>
            </a:lvl3pPr>
            <a:lvl4pPr marL="0" indent="685800" algn="ctr">
              <a:spcBef>
                <a:spcPts val="0"/>
              </a:spcBef>
              <a:buSzTx/>
              <a:buNone/>
              <a:defRPr sz="5600"/>
            </a:lvl4pPr>
            <a:lvl5pPr marL="0" indent="914400" algn="ctr">
              <a:spcBef>
                <a:spcPts val="0"/>
              </a:spcBef>
              <a:buSzTx/>
              <a:buNone/>
              <a:defRPr sz="56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grpSp>
        <p:nvGrpSpPr>
          <p:cNvPr id="18" name="成组"/>
          <p:cNvGrpSpPr/>
          <p:nvPr/>
        </p:nvGrpSpPr>
        <p:grpSpPr>
          <a:xfrm>
            <a:off x="726833" y="722692"/>
            <a:ext cx="1434561" cy="1380284"/>
            <a:chOff x="0" y="0"/>
            <a:chExt cx="1434560" cy="1380282"/>
          </a:xfrm>
        </p:grpSpPr>
        <p:pic>
          <p:nvPicPr>
            <p:cNvPr id="16" name="page1image856.png" descr="page1image856.png"/>
            <p:cNvPicPr>
              <a:picLocks noChangeAspect="1"/>
            </p:cNvPicPr>
            <p:nvPr/>
          </p:nvPicPr>
          <p:blipFill>
            <a:blip r:embed="rId2" cstate="print">
              <a:extLst/>
            </a:blip>
            <a:stretch>
              <a:fillRect/>
            </a:stretch>
          </p:blipFill>
          <p:spPr>
            <a:xfrm>
              <a:off x="0" y="568837"/>
              <a:ext cx="1337836" cy="8114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" name="page1image264.png" descr="page1image264.png"/>
            <p:cNvPicPr>
              <a:picLocks noChangeAspect="1"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46008" y="0"/>
              <a:ext cx="1388553" cy="96009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9" name="文本"/>
          <p:cNvSpPr txBox="1"/>
          <p:nvPr/>
        </p:nvSpPr>
        <p:spPr>
          <a:xfrm>
            <a:off x="7150100" y="3257549"/>
            <a:ext cx="228600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ts val="2800"/>
              </a:lnSpc>
              <a:defRPr sz="120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1pPr>
          </a:lstStyle>
          <a:p>
            <a:r>
              <a:t>  </a:t>
            </a:r>
          </a:p>
        </p:txBody>
      </p:sp>
      <p:sp>
        <p:nvSpPr>
          <p:cNvPr id="20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图像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22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与项目符号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标题文本"/>
          <p:cNvSpPr txBox="1">
            <a:spLocks noGrp="1"/>
          </p:cNvSpPr>
          <p:nvPr>
            <p:ph type="title"/>
          </p:nvPr>
        </p:nvSpPr>
        <p:spPr>
          <a:xfrm>
            <a:off x="1473200" y="355600"/>
            <a:ext cx="21437600" cy="3429000"/>
          </a:xfrm>
          <a:prstGeom prst="rect">
            <a:avLst/>
          </a:prstGeom>
        </p:spPr>
        <p:txBody>
          <a:bodyPr/>
          <a:lstStyle>
            <a:lvl1pPr algn="l">
              <a:defRPr sz="10000">
                <a:solidFill>
                  <a:srgbClr val="FFF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r>
              <a:t>标题文本</a:t>
            </a:r>
          </a:p>
        </p:txBody>
      </p:sp>
      <p:sp>
        <p:nvSpPr>
          <p:cNvPr id="137" name="正文级别 1…"/>
          <p:cNvSpPr txBox="1">
            <a:spLocks noGrp="1"/>
          </p:cNvSpPr>
          <p:nvPr>
            <p:ph type="body" idx="1"/>
          </p:nvPr>
        </p:nvSpPr>
        <p:spPr>
          <a:xfrm>
            <a:off x="1473200" y="3898900"/>
            <a:ext cx="21437600" cy="8039100"/>
          </a:xfrm>
          <a:prstGeom prst="rect">
            <a:avLst/>
          </a:prstGeom>
        </p:spPr>
        <p:txBody>
          <a:bodyPr/>
          <a:lstStyle>
            <a:lvl1pPr marL="635000" indent="-635000">
              <a:spcBef>
                <a:spcPts val="5100"/>
              </a:spcBef>
              <a:buSzPct val="30000"/>
              <a:buBlip>
                <a:blip r:embed="rId3"/>
              </a:buBlip>
              <a:defRPr sz="5000">
                <a:solidFill>
                  <a:srgbClr val="FFF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1270000" indent="-635000">
              <a:spcBef>
                <a:spcPts val="5100"/>
              </a:spcBef>
              <a:buSzPct val="30000"/>
              <a:buBlip>
                <a:blip r:embed="rId3"/>
              </a:buBlip>
              <a:defRPr sz="5000">
                <a:solidFill>
                  <a:srgbClr val="FFF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905000" indent="-635000">
              <a:spcBef>
                <a:spcPts val="5100"/>
              </a:spcBef>
              <a:buSzPct val="30000"/>
              <a:buBlip>
                <a:blip r:embed="rId3"/>
              </a:buBlip>
              <a:defRPr sz="5000">
                <a:solidFill>
                  <a:srgbClr val="FFF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2540000" indent="-635000">
              <a:spcBef>
                <a:spcPts val="5100"/>
              </a:spcBef>
              <a:buSzPct val="30000"/>
              <a:buBlip>
                <a:blip r:embed="rId3"/>
              </a:buBlip>
              <a:defRPr sz="5000">
                <a:solidFill>
                  <a:srgbClr val="FFF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3175000" indent="-635000">
              <a:spcBef>
                <a:spcPts val="5100"/>
              </a:spcBef>
              <a:buSzPct val="30000"/>
              <a:buBlip>
                <a:blip r:embed="rId3"/>
              </a:buBlip>
              <a:defRPr sz="5000">
                <a:solidFill>
                  <a:srgbClr val="FFF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38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23721936" y="13122415"/>
            <a:ext cx="368504" cy="387070"/>
          </a:xfrm>
          <a:prstGeom prst="rect">
            <a:avLst/>
          </a:prstGeom>
        </p:spPr>
        <p:txBody>
          <a:bodyPr anchor="ctr"/>
          <a:lstStyle>
            <a:lvl1pPr algn="r">
              <a:defRPr sz="1800" b="1">
                <a:solidFill>
                  <a:srgbClr val="FFFFFF">
                    <a:alpha val="70000"/>
                  </a:srgbClr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图像"/>
          <p:cNvSpPr>
            <a:spLocks noGrp="1"/>
          </p:cNvSpPr>
          <p:nvPr>
            <p:ph type="pic" sz="half" idx="13"/>
          </p:nvPr>
        </p:nvSpPr>
        <p:spPr>
          <a:xfrm>
            <a:off x="4857985" y="912870"/>
            <a:ext cx="14630401" cy="76200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8" name="标题文本"/>
          <p:cNvSpPr txBox="1">
            <a:spLocks noGrp="1"/>
          </p:cNvSpPr>
          <p:nvPr>
            <p:ph type="title"/>
          </p:nvPr>
        </p:nvSpPr>
        <p:spPr>
          <a:xfrm>
            <a:off x="2387600" y="8623300"/>
            <a:ext cx="19621500" cy="2400300"/>
          </a:xfrm>
          <a:prstGeom prst="rect">
            <a:avLst/>
          </a:prstGeom>
        </p:spPr>
        <p:txBody>
          <a:bodyPr anchor="b"/>
          <a:lstStyle>
            <a:lvl1pPr>
              <a:defRPr sz="13200"/>
            </a:lvl1pPr>
          </a:lstStyle>
          <a:p>
            <a:r>
              <a:t>标题文本</a:t>
            </a:r>
          </a:p>
        </p:txBody>
      </p:sp>
      <p:sp>
        <p:nvSpPr>
          <p:cNvPr id="29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2387600" y="11150600"/>
            <a:ext cx="19621500" cy="1790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600"/>
            </a:lvl1pPr>
            <a:lvl2pPr marL="0" indent="228600" algn="ctr">
              <a:spcBef>
                <a:spcPts val="0"/>
              </a:spcBef>
              <a:buSzTx/>
              <a:buNone/>
              <a:defRPr sz="5600"/>
            </a:lvl2pPr>
            <a:lvl3pPr marL="0" indent="457200" algn="ctr">
              <a:spcBef>
                <a:spcPts val="0"/>
              </a:spcBef>
              <a:buSzTx/>
              <a:buNone/>
              <a:defRPr sz="5600"/>
            </a:lvl3pPr>
            <a:lvl4pPr marL="0" indent="685800" algn="ctr">
              <a:spcBef>
                <a:spcPts val="0"/>
              </a:spcBef>
              <a:buSzTx/>
              <a:buNone/>
              <a:defRPr sz="5600"/>
            </a:lvl4pPr>
            <a:lvl5pPr marL="0" indent="914400" algn="ctr">
              <a:spcBef>
                <a:spcPts val="0"/>
              </a:spcBef>
              <a:buSzTx/>
              <a:buNone/>
              <a:defRPr sz="56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grpSp>
        <p:nvGrpSpPr>
          <p:cNvPr id="32" name="成组"/>
          <p:cNvGrpSpPr/>
          <p:nvPr/>
        </p:nvGrpSpPr>
        <p:grpSpPr>
          <a:xfrm>
            <a:off x="726833" y="722692"/>
            <a:ext cx="1434561" cy="1380284"/>
            <a:chOff x="0" y="0"/>
            <a:chExt cx="1434560" cy="1380282"/>
          </a:xfrm>
        </p:grpSpPr>
        <p:pic>
          <p:nvPicPr>
            <p:cNvPr id="30" name="page1image856.png" descr="page1image856.png"/>
            <p:cNvPicPr>
              <a:picLocks noChangeAspect="1"/>
            </p:cNvPicPr>
            <p:nvPr/>
          </p:nvPicPr>
          <p:blipFill>
            <a:blip r:embed="rId2" cstate="print">
              <a:extLst/>
            </a:blip>
            <a:stretch>
              <a:fillRect/>
            </a:stretch>
          </p:blipFill>
          <p:spPr>
            <a:xfrm>
              <a:off x="0" y="568837"/>
              <a:ext cx="1337836" cy="8114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1" name="page1image264.png" descr="page1image264.png"/>
            <p:cNvPicPr>
              <a:picLocks noChangeAspect="1"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46008" y="0"/>
              <a:ext cx="1388553" cy="96009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3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标题文本"/>
          <p:cNvSpPr txBox="1">
            <a:spLocks noGrp="1"/>
          </p:cNvSpPr>
          <p:nvPr>
            <p:ph type="title"/>
          </p:nvPr>
        </p:nvSpPr>
        <p:spPr>
          <a:xfrm>
            <a:off x="2387600" y="4000500"/>
            <a:ext cx="19621500" cy="5715000"/>
          </a:xfrm>
          <a:prstGeom prst="rect">
            <a:avLst/>
          </a:prstGeom>
        </p:spPr>
        <p:txBody>
          <a:bodyPr/>
          <a:lstStyle>
            <a:lvl1pPr>
              <a:defRPr sz="13200"/>
            </a:lvl1pPr>
          </a:lstStyle>
          <a:p>
            <a:r>
              <a:t>标题文本</a:t>
            </a:r>
          </a:p>
        </p:txBody>
      </p:sp>
      <p:grpSp>
        <p:nvGrpSpPr>
          <p:cNvPr id="43" name="成组"/>
          <p:cNvGrpSpPr/>
          <p:nvPr/>
        </p:nvGrpSpPr>
        <p:grpSpPr>
          <a:xfrm>
            <a:off x="726833" y="722692"/>
            <a:ext cx="1434561" cy="1380284"/>
            <a:chOff x="0" y="0"/>
            <a:chExt cx="1434560" cy="1380282"/>
          </a:xfrm>
        </p:grpSpPr>
        <p:pic>
          <p:nvPicPr>
            <p:cNvPr id="41" name="page1image856.png" descr="page1image856.png"/>
            <p:cNvPicPr>
              <a:picLocks noChangeAspect="1"/>
            </p:cNvPicPr>
            <p:nvPr/>
          </p:nvPicPr>
          <p:blipFill>
            <a:blip r:embed="rId2" cstate="print">
              <a:extLst/>
            </a:blip>
            <a:stretch>
              <a:fillRect/>
            </a:stretch>
          </p:blipFill>
          <p:spPr>
            <a:xfrm>
              <a:off x="0" y="568837"/>
              <a:ext cx="1337836" cy="8114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2" name="page1image264.png" descr="page1image264.png"/>
            <p:cNvPicPr>
              <a:picLocks noChangeAspect="1"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46008" y="0"/>
              <a:ext cx="1388553" cy="96009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图像"/>
          <p:cNvSpPr>
            <a:spLocks noGrp="1"/>
          </p:cNvSpPr>
          <p:nvPr>
            <p:ph type="pic" sz="half" idx="13"/>
          </p:nvPr>
        </p:nvSpPr>
        <p:spPr>
          <a:xfrm>
            <a:off x="15338226" y="1143000"/>
            <a:ext cx="8089901" cy="10786534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52" name="标题文本"/>
          <p:cNvSpPr txBox="1">
            <a:spLocks noGrp="1"/>
          </p:cNvSpPr>
          <p:nvPr>
            <p:ph type="title"/>
          </p:nvPr>
        </p:nvSpPr>
        <p:spPr>
          <a:xfrm>
            <a:off x="711200" y="1981200"/>
            <a:ext cx="14046200" cy="4648200"/>
          </a:xfrm>
          <a:prstGeom prst="rect">
            <a:avLst/>
          </a:prstGeom>
        </p:spPr>
        <p:txBody>
          <a:bodyPr anchor="b"/>
          <a:lstStyle/>
          <a:p>
            <a:r>
              <a:t>标题文本</a:t>
            </a:r>
          </a:p>
        </p:txBody>
      </p:sp>
      <p:sp>
        <p:nvSpPr>
          <p:cNvPr id="53" name="正文级别 1…"/>
          <p:cNvSpPr txBox="1">
            <a:spLocks noGrp="1"/>
          </p:cNvSpPr>
          <p:nvPr>
            <p:ph type="body" sz="half" idx="1"/>
          </p:nvPr>
        </p:nvSpPr>
        <p:spPr>
          <a:xfrm>
            <a:off x="711200" y="6731000"/>
            <a:ext cx="14046200" cy="52324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600"/>
            </a:lvl1pPr>
            <a:lvl2pPr marL="0" indent="228600" algn="ctr">
              <a:spcBef>
                <a:spcPts val="0"/>
              </a:spcBef>
              <a:buSzTx/>
              <a:buNone/>
              <a:defRPr sz="5600"/>
            </a:lvl2pPr>
            <a:lvl3pPr marL="0" indent="457200" algn="ctr">
              <a:spcBef>
                <a:spcPts val="0"/>
              </a:spcBef>
              <a:buSzTx/>
              <a:buNone/>
              <a:defRPr sz="5600"/>
            </a:lvl3pPr>
            <a:lvl4pPr marL="0" indent="685800" algn="ctr">
              <a:spcBef>
                <a:spcPts val="0"/>
              </a:spcBef>
              <a:buSzTx/>
              <a:buNone/>
              <a:defRPr sz="5600"/>
            </a:lvl4pPr>
            <a:lvl5pPr marL="0" indent="914400" algn="ctr">
              <a:spcBef>
                <a:spcPts val="0"/>
              </a:spcBef>
              <a:buSzTx/>
              <a:buNone/>
              <a:defRPr sz="56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grpSp>
        <p:nvGrpSpPr>
          <p:cNvPr id="56" name="成组"/>
          <p:cNvGrpSpPr/>
          <p:nvPr/>
        </p:nvGrpSpPr>
        <p:grpSpPr>
          <a:xfrm>
            <a:off x="726833" y="722692"/>
            <a:ext cx="1434561" cy="1380284"/>
            <a:chOff x="0" y="0"/>
            <a:chExt cx="1434560" cy="1380282"/>
          </a:xfrm>
        </p:grpSpPr>
        <p:pic>
          <p:nvPicPr>
            <p:cNvPr id="54" name="page1image856.png" descr="page1image856.png"/>
            <p:cNvPicPr>
              <a:picLocks noChangeAspect="1"/>
            </p:cNvPicPr>
            <p:nvPr/>
          </p:nvPicPr>
          <p:blipFill>
            <a:blip r:embed="rId2" cstate="print">
              <a:extLst/>
            </a:blip>
            <a:stretch>
              <a:fillRect/>
            </a:stretch>
          </p:blipFill>
          <p:spPr>
            <a:xfrm>
              <a:off x="0" y="568837"/>
              <a:ext cx="1337836" cy="8114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5" name="page1image264.png" descr="page1image264.png"/>
            <p:cNvPicPr>
              <a:picLocks noChangeAspect="1"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46008" y="0"/>
              <a:ext cx="1388553" cy="96009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7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65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73" name="正文级别 1…"/>
          <p:cNvSpPr txBox="1">
            <a:spLocks noGrp="1"/>
          </p:cNvSpPr>
          <p:nvPr>
            <p:ph type="body" idx="1"/>
          </p:nvPr>
        </p:nvSpPr>
        <p:spPr>
          <a:xfrm>
            <a:off x="2387600" y="3898900"/>
            <a:ext cx="19621500" cy="803910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grpSp>
        <p:nvGrpSpPr>
          <p:cNvPr id="76" name="成组"/>
          <p:cNvGrpSpPr/>
          <p:nvPr/>
        </p:nvGrpSpPr>
        <p:grpSpPr>
          <a:xfrm>
            <a:off x="22329877" y="11866215"/>
            <a:ext cx="1434561" cy="1380284"/>
            <a:chOff x="0" y="0"/>
            <a:chExt cx="1434560" cy="1380282"/>
          </a:xfrm>
        </p:grpSpPr>
        <p:pic>
          <p:nvPicPr>
            <p:cNvPr id="74" name="page1image856.png" descr="page1image856.png"/>
            <p:cNvPicPr>
              <a:picLocks noChangeAspect="1"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0" y="568837"/>
              <a:ext cx="1337836" cy="8114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5" name="page1image264.png" descr="page1image264.png"/>
            <p:cNvPicPr>
              <a:picLocks noChangeAspect="1"/>
            </p:cNvPicPr>
            <p:nvPr/>
          </p:nvPicPr>
          <p:blipFill>
            <a:blip r:embed="rId4" cstate="print">
              <a:extLst/>
            </a:blip>
            <a:stretch>
              <a:fillRect/>
            </a:stretch>
          </p:blipFill>
          <p:spPr>
            <a:xfrm>
              <a:off x="46008" y="0"/>
              <a:ext cx="1388553" cy="96009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77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图像"/>
          <p:cNvSpPr>
            <a:spLocks noGrp="1"/>
          </p:cNvSpPr>
          <p:nvPr>
            <p:ph type="pic" sz="half" idx="13"/>
          </p:nvPr>
        </p:nvSpPr>
        <p:spPr>
          <a:xfrm>
            <a:off x="13271500" y="3898900"/>
            <a:ext cx="8724900" cy="80391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86" name="正文级别 1…"/>
          <p:cNvSpPr txBox="1">
            <a:spLocks noGrp="1"/>
          </p:cNvSpPr>
          <p:nvPr>
            <p:ph type="body" sz="half" idx="1"/>
          </p:nvPr>
        </p:nvSpPr>
        <p:spPr>
          <a:xfrm>
            <a:off x="2387600" y="3898900"/>
            <a:ext cx="10223500" cy="8039100"/>
          </a:xfrm>
          <a:prstGeom prst="rect">
            <a:avLst/>
          </a:prstGeom>
        </p:spPr>
        <p:txBody>
          <a:bodyPr/>
          <a:lstStyle>
            <a:lvl1pPr marL="673099" indent="-673099">
              <a:spcBef>
                <a:spcPts val="5300"/>
              </a:spcBef>
              <a:buSzPct val="50000"/>
              <a:buBlip>
                <a:blip r:embed="rId2"/>
              </a:buBlip>
              <a:defRPr sz="5000"/>
            </a:lvl1pPr>
            <a:lvl2pPr marL="1346200" indent="-673100">
              <a:spcBef>
                <a:spcPts val="5300"/>
              </a:spcBef>
              <a:buSzPct val="50000"/>
              <a:buBlip>
                <a:blip r:embed="rId2"/>
              </a:buBlip>
              <a:defRPr sz="5000"/>
            </a:lvl2pPr>
            <a:lvl3pPr marL="2019300" indent="-673100">
              <a:spcBef>
                <a:spcPts val="5300"/>
              </a:spcBef>
              <a:buSzPct val="50000"/>
              <a:buBlip>
                <a:blip r:embed="rId2"/>
              </a:buBlip>
              <a:defRPr sz="5000"/>
            </a:lvl3pPr>
            <a:lvl4pPr marL="2692400" indent="-673100">
              <a:spcBef>
                <a:spcPts val="5300"/>
              </a:spcBef>
              <a:buSzPct val="50000"/>
              <a:buBlip>
                <a:blip r:embed="rId2"/>
              </a:buBlip>
              <a:defRPr sz="5000"/>
            </a:lvl4pPr>
            <a:lvl5pPr marL="3365500" indent="-673100">
              <a:spcBef>
                <a:spcPts val="5300"/>
              </a:spcBef>
              <a:buSzPct val="50000"/>
              <a:buBlip>
                <a:blip r:embed="rId2"/>
              </a:buBlip>
              <a:defRPr sz="50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87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正文级别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95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图像"/>
          <p:cNvSpPr>
            <a:spLocks noGrp="1"/>
          </p:cNvSpPr>
          <p:nvPr>
            <p:ph type="pic" sz="quarter" idx="13"/>
          </p:nvPr>
        </p:nvSpPr>
        <p:spPr>
          <a:xfrm rot="21600000">
            <a:off x="16029108" y="861812"/>
            <a:ext cx="7810501" cy="5857876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图像"/>
          <p:cNvSpPr>
            <a:spLocks noGrp="1"/>
          </p:cNvSpPr>
          <p:nvPr>
            <p:ph type="pic" sz="quarter" idx="14"/>
          </p:nvPr>
        </p:nvSpPr>
        <p:spPr>
          <a:xfrm rot="21600000">
            <a:off x="16073863" y="7236116"/>
            <a:ext cx="7762876" cy="5822157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4" name="图像"/>
          <p:cNvSpPr>
            <a:spLocks noGrp="1"/>
          </p:cNvSpPr>
          <p:nvPr>
            <p:ph type="pic" idx="15"/>
          </p:nvPr>
        </p:nvSpPr>
        <p:spPr>
          <a:xfrm>
            <a:off x="554411" y="859436"/>
            <a:ext cx="15062201" cy="121920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5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2387600" y="1790700"/>
            <a:ext cx="19621500" cy="1016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15"/>
              </a:buBlip>
            </a:lvl1pPr>
            <a:lvl2pPr>
              <a:buBlip>
                <a:blip r:embed="rId15"/>
              </a:buBlip>
            </a:lvl2pPr>
            <a:lvl3pPr>
              <a:buBlip>
                <a:blip r:embed="rId15"/>
              </a:buBlip>
            </a:lvl3pPr>
            <a:lvl4pPr>
              <a:buBlip>
                <a:blip r:embed="rId15"/>
              </a:buBlip>
            </a:lvl4pPr>
            <a:lvl5pPr>
              <a:buBlip>
                <a:blip r:embed="rId15"/>
              </a:buBlip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grpSp>
        <p:nvGrpSpPr>
          <p:cNvPr id="5" name="成组"/>
          <p:cNvGrpSpPr/>
          <p:nvPr/>
        </p:nvGrpSpPr>
        <p:grpSpPr>
          <a:xfrm>
            <a:off x="384833" y="152691"/>
            <a:ext cx="1434561" cy="1380284"/>
            <a:chOff x="0" y="0"/>
            <a:chExt cx="1434560" cy="1380282"/>
          </a:xfrm>
        </p:grpSpPr>
        <p:pic>
          <p:nvPicPr>
            <p:cNvPr id="3" name="page1image856.png" descr="page1image856.png"/>
            <p:cNvPicPr>
              <a:picLocks noChangeAspect="1"/>
            </p:cNvPicPr>
            <p:nvPr/>
          </p:nvPicPr>
          <p:blipFill>
            <a:blip r:embed="rId16" cstate="print">
              <a:extLst/>
            </a:blip>
            <a:stretch>
              <a:fillRect/>
            </a:stretch>
          </p:blipFill>
          <p:spPr>
            <a:xfrm>
              <a:off x="0" y="568837"/>
              <a:ext cx="1337836" cy="8114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" name="page1image264.png" descr="page1image264.png"/>
            <p:cNvPicPr>
              <a:picLocks noChangeAspect="1"/>
            </p:cNvPicPr>
            <p:nvPr/>
          </p:nvPicPr>
          <p:blipFill>
            <a:blip r:embed="rId17" cstate="print">
              <a:extLst/>
            </a:blip>
            <a:stretch>
              <a:fillRect/>
            </a:stretch>
          </p:blipFill>
          <p:spPr>
            <a:xfrm>
              <a:off x="46008" y="0"/>
              <a:ext cx="1388553" cy="96009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6" name="标题文本"/>
          <p:cNvSpPr txBox="1">
            <a:spLocks noGrp="1"/>
          </p:cNvSpPr>
          <p:nvPr>
            <p:ph type="title"/>
          </p:nvPr>
        </p:nvSpPr>
        <p:spPr>
          <a:xfrm>
            <a:off x="2387600" y="355600"/>
            <a:ext cx="19621500" cy="342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标题文本</a:t>
            </a:r>
          </a:p>
        </p:txBody>
      </p:sp>
      <p:sp>
        <p:nvSpPr>
          <p:cNvPr id="7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956983" y="13106400"/>
            <a:ext cx="461773" cy="4318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>
                <a:solidFill>
                  <a:srgbClr val="868686"/>
                </a:solidFill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9" r:id="rId10"/>
    <p:sldLayoutId id="2147483660" r:id="rId11"/>
    <p:sldLayoutId id="2147483661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9pPr>
    </p:titleStyle>
    <p:bodyStyle>
      <a:lvl1pPr marL="889000" marR="0" indent="-889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64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1pPr>
      <a:lvl2pPr marL="1778000" marR="0" indent="-889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64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2pPr>
      <a:lvl3pPr marL="2667000" marR="0" indent="-889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64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3pPr>
      <a:lvl4pPr marL="3556000" marR="0" indent="-889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64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4pPr>
      <a:lvl5pPr marL="4445000" marR="0" indent="-889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64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5pPr>
      <a:lvl6pPr marL="5334000" marR="0" indent="-889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64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6pPr>
      <a:lvl7pPr marL="6223000" marR="0" indent="-889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64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7pPr>
      <a:lvl8pPr marL="7112000" marR="0" indent="-889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64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8pPr>
      <a:lvl9pPr marL="8001000" marR="0" indent="-889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64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png"/><Relationship Id="rId5" Type="http://schemas.openxmlformats.org/officeDocument/2006/relationships/package" Target="../embeddings/Microsoft_Visio___211333331111111.vsdx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NR Rel-17 Topics"/>
          <p:cNvSpPr txBox="1">
            <a:spLocks noGrp="1"/>
          </p:cNvSpPr>
          <p:nvPr>
            <p:ph type="ctrTitle"/>
          </p:nvPr>
        </p:nvSpPr>
        <p:spPr>
          <a:xfrm>
            <a:off x="1974127" y="4970145"/>
            <a:ext cx="21012326" cy="5343524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>
              <a:spcBef>
                <a:spcPts val="1200"/>
              </a:spcBef>
            </a:pPr>
            <a:r>
              <a:rPr lang="en-US" altLang="zh-CN" b="1" dirty="0" smtClean="0"/>
              <a:t>Motivation for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altLang="zh-CN" sz="9600" b="1" dirty="0" smtClean="0"/>
              <a:t>Study on RAN-Centric Data Collection and Utilization Enhancement</a:t>
            </a:r>
            <a:endParaRPr dirty="0"/>
          </a:p>
        </p:txBody>
      </p:sp>
      <p:sp>
        <p:nvSpPr>
          <p:cNvPr id="148" name="from CMCC perspective"/>
          <p:cNvSpPr txBox="1">
            <a:spLocks noGrp="1"/>
          </p:cNvSpPr>
          <p:nvPr>
            <p:ph type="subTitle" sz="quarter" idx="1"/>
          </p:nvPr>
        </p:nvSpPr>
        <p:spPr>
          <a:xfrm>
            <a:off x="2810510" y="10976610"/>
            <a:ext cx="19621500" cy="1790700"/>
          </a:xfrm>
          <a:prstGeom prst="rect">
            <a:avLst/>
          </a:prstGeom>
        </p:spPr>
        <p:txBody>
          <a:bodyPr/>
          <a:lstStyle/>
          <a:p>
            <a:r>
              <a:rPr b="1" dirty="0" smtClean="0"/>
              <a:t>CMCC</a:t>
            </a:r>
            <a:endParaRPr b="1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00506CE-E728-41FA-856F-6CE0FE65508A}"/>
              </a:ext>
            </a:extLst>
          </p:cNvPr>
          <p:cNvSpPr/>
          <p:nvPr/>
        </p:nvSpPr>
        <p:spPr>
          <a:xfrm>
            <a:off x="2488503" y="758043"/>
            <a:ext cx="20834959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dirty="0"/>
              <a:t>3GPP TSG RAN Meeting #</a:t>
            </a:r>
            <a:r>
              <a:rPr lang="en-US" altLang="zh-CN" dirty="0" smtClean="0"/>
              <a:t>85</a:t>
            </a:r>
            <a:r>
              <a:rPr lang="en-US" altLang="zh-CN" dirty="0"/>
              <a:t>	                                                   </a:t>
            </a:r>
            <a:r>
              <a:rPr lang="en-US" altLang="zh-CN" dirty="0" smtClean="0"/>
              <a:t>RP-191785</a:t>
            </a:r>
            <a:endParaRPr lang="en-US" altLang="zh-CN" dirty="0"/>
          </a:p>
          <a:p>
            <a:pPr algn="l"/>
            <a:r>
              <a:rPr lang="en-US" altLang="zh-CN" dirty="0"/>
              <a:t>Newport Beach, USA, </a:t>
            </a:r>
            <a:r>
              <a:rPr lang="en-GB" altLang="zh-CN" dirty="0" smtClean="0"/>
              <a:t>September 16-20</a:t>
            </a:r>
            <a:r>
              <a:rPr lang="en-US" altLang="zh-CN" dirty="0" smtClean="0"/>
              <a:t>, </a:t>
            </a:r>
            <a:r>
              <a:rPr lang="en-US" altLang="zh-CN" dirty="0"/>
              <a:t>2019</a:t>
            </a:r>
          </a:p>
          <a:p>
            <a:pPr algn="l"/>
            <a:r>
              <a:rPr lang="en-US" altLang="zh-CN" dirty="0"/>
              <a:t>Document for: discussion</a:t>
            </a:r>
          </a:p>
          <a:p>
            <a:pPr algn="l"/>
            <a:r>
              <a:rPr lang="en-US" altLang="zh-CN" dirty="0"/>
              <a:t>Agenda Item</a:t>
            </a:r>
            <a:r>
              <a:rPr lang="en-US" altLang="zh-CN"/>
              <a:t>: </a:t>
            </a:r>
            <a:r>
              <a:rPr lang="en-US" altLang="zh-CN" smtClean="0"/>
              <a:t>8.1.12</a:t>
            </a:r>
            <a:endParaRPr lang="en-US" altLang="zh-CN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Challenges we are facing for future (1)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10000"/>
            </a:lvl1pPr>
          </a:lstStyle>
          <a:p>
            <a:r>
              <a:rPr lang="en-US" altLang="zh-CN" b="1" dirty="0" smtClean="0"/>
              <a:t>Progress of R16 </a:t>
            </a:r>
            <a:r>
              <a:rPr lang="en-GB" altLang="zh-CN" b="1" dirty="0" smtClean="0"/>
              <a:t>RAN-centric DCU (801000)</a:t>
            </a:r>
            <a:endParaRPr lang="en-US" altLang="zh-CN" b="1" dirty="0" smtClean="0"/>
          </a:p>
        </p:txBody>
      </p:sp>
      <p:sp>
        <p:nvSpPr>
          <p:cNvPr id="7" name="Requirement…"/>
          <p:cNvSpPr txBox="1">
            <a:spLocks noGrp="1"/>
          </p:cNvSpPr>
          <p:nvPr>
            <p:ph type="body" idx="1"/>
          </p:nvPr>
        </p:nvSpPr>
        <p:spPr>
          <a:xfrm>
            <a:off x="1847363" y="3682459"/>
            <a:ext cx="20641162" cy="9027702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382270" indent="-382270" defTabSz="354965">
              <a:spcBef>
                <a:spcPts val="2500"/>
              </a:spcBef>
              <a:buBlip>
                <a:blip r:embed="rId2"/>
              </a:buBlip>
              <a:defRPr sz="3225"/>
            </a:pPr>
            <a:r>
              <a:rPr lang="en-US" sz="4000" dirty="0" smtClean="0"/>
              <a:t>Basic SON/MDT functions have been studied</a:t>
            </a:r>
          </a:p>
          <a:p>
            <a:pPr marL="1271270" lvl="1" indent="-382270" defTabSz="354965">
              <a:spcBef>
                <a:spcPts val="2500"/>
              </a:spcBef>
              <a:defRPr sz="3225"/>
            </a:pPr>
            <a:r>
              <a:rPr lang="en-US" sz="3200" dirty="0" smtClean="0"/>
              <a:t>CCO, PCI Selection, MRO, MLB, RACH optimization, Energy Saving, MDT</a:t>
            </a:r>
          </a:p>
          <a:p>
            <a:pPr marL="382270" indent="-382270" defTabSz="354965">
              <a:spcBef>
                <a:spcPts val="2500"/>
              </a:spcBef>
              <a:defRPr sz="3225"/>
            </a:pPr>
            <a:r>
              <a:rPr lang="en-US" sz="4000" dirty="0" smtClean="0"/>
              <a:t>Initial consideration on NR features </a:t>
            </a:r>
          </a:p>
          <a:p>
            <a:pPr marL="1271270" lvl="1" indent="-382270" defTabSz="354965">
              <a:lnSpc>
                <a:spcPct val="110000"/>
              </a:lnSpc>
              <a:spcBef>
                <a:spcPts val="2500"/>
              </a:spcBef>
              <a:defRPr sz="3225"/>
            </a:pPr>
            <a:r>
              <a:rPr lang="en-US" altLang="zh-CN" sz="3200" dirty="0" smtClean="0"/>
              <a:t>CU-DU split, MR-DC, inactive, </a:t>
            </a:r>
            <a:r>
              <a:rPr lang="en-US" altLang="zh-CN" sz="3200" dirty="0" err="1" smtClean="0"/>
              <a:t>beamforming</a:t>
            </a:r>
            <a:r>
              <a:rPr lang="en-US" altLang="zh-CN" sz="3200" dirty="0" smtClean="0"/>
              <a:t>, …</a:t>
            </a:r>
          </a:p>
          <a:p>
            <a:pPr marL="382270" indent="-382270" defTabSz="354965">
              <a:spcBef>
                <a:spcPts val="2500"/>
              </a:spcBef>
              <a:defRPr sz="3225"/>
            </a:pPr>
            <a:r>
              <a:rPr lang="en-US" sz="4000" dirty="0" smtClean="0"/>
              <a:t> Leftover use cases due to time limitation</a:t>
            </a:r>
          </a:p>
          <a:p>
            <a:pPr marL="1271270" lvl="1" indent="-382270" defTabSz="354965">
              <a:spcBef>
                <a:spcPts val="2500"/>
              </a:spcBef>
              <a:defRPr sz="3225"/>
            </a:pPr>
            <a:r>
              <a:rPr lang="en-GB" altLang="zh-CN" sz="3200" dirty="0" smtClean="0"/>
              <a:t>Massive MIMO</a:t>
            </a:r>
          </a:p>
          <a:p>
            <a:pPr marL="1271270" lvl="1" indent="-382270" defTabSz="354965">
              <a:spcBef>
                <a:spcPts val="2500"/>
              </a:spcBef>
              <a:defRPr sz="3225"/>
            </a:pPr>
            <a:r>
              <a:rPr lang="en-US" altLang="zh-CN" sz="3200" dirty="0" smtClean="0"/>
              <a:t>System Information Transmission optimization</a:t>
            </a:r>
          </a:p>
          <a:p>
            <a:pPr marL="1271270" lvl="1" indent="-382270" defTabSz="354965">
              <a:spcBef>
                <a:spcPts val="2500"/>
              </a:spcBef>
              <a:defRPr sz="3225"/>
            </a:pPr>
            <a:r>
              <a:rPr lang="en-GB" altLang="zh-CN" sz="3200" dirty="0" smtClean="0"/>
              <a:t>RAN Notification Area Optimization</a:t>
            </a:r>
          </a:p>
          <a:p>
            <a:pPr marL="1271270" lvl="1" indent="-382270" defTabSz="354965">
              <a:spcBef>
                <a:spcPts val="2500"/>
              </a:spcBef>
              <a:defRPr sz="3225"/>
            </a:pPr>
            <a:r>
              <a:rPr lang="en-GB" altLang="zh-CN" sz="3225" dirty="0" smtClean="0"/>
              <a:t>Edge Computing Optimisation</a:t>
            </a:r>
          </a:p>
          <a:p>
            <a:pPr marL="1271270" lvl="1" indent="-382270" defTabSz="354965">
              <a:spcBef>
                <a:spcPts val="2500"/>
              </a:spcBef>
              <a:defRPr sz="3225"/>
            </a:pPr>
            <a:r>
              <a:rPr lang="en-GB" altLang="zh-CN" sz="3225" dirty="0" smtClean="0"/>
              <a:t>Per-UE Local RRM Policy Information Storage and Retrieval</a:t>
            </a:r>
          </a:p>
          <a:p>
            <a:pPr marL="1271270" lvl="1" indent="-382270" defTabSz="354965">
              <a:spcBef>
                <a:spcPts val="2500"/>
              </a:spcBef>
              <a:defRPr sz="3225"/>
            </a:pPr>
            <a:r>
              <a:rPr lang="en-US" altLang="zh-CN" sz="3200" dirty="0" smtClean="0"/>
              <a:t>…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973301" y="5468303"/>
            <a:ext cx="8131318" cy="742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1475" y="355600"/>
            <a:ext cx="23545799" cy="3429000"/>
          </a:xfrm>
        </p:spPr>
        <p:txBody>
          <a:bodyPr>
            <a:normAutofit/>
          </a:bodyPr>
          <a:lstStyle/>
          <a:p>
            <a:r>
              <a:rPr lang="en-US" altLang="zh-CN" sz="10000" b="1" dirty="0" smtClean="0"/>
              <a:t>Study on RAN-Centric DCU Enhancement is necessary</a:t>
            </a:r>
            <a:endParaRPr lang="zh-CN" altLang="en-US" sz="10000" b="1" dirty="0" smtClean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387600" y="3560445"/>
            <a:ext cx="19621500" cy="9801225"/>
          </a:xfrm>
        </p:spPr>
        <p:txBody>
          <a:bodyPr>
            <a:normAutofit fontScale="85000" lnSpcReduction="20000"/>
          </a:bodyPr>
          <a:lstStyle/>
          <a:p>
            <a:pPr marL="382270" lvl="0" indent="-382270" defTabSz="354965" hangingPunct="0">
              <a:lnSpc>
                <a:spcPct val="120000"/>
              </a:lnSpc>
              <a:spcBef>
                <a:spcPts val="2500"/>
              </a:spcBef>
              <a:defRPr sz="3225"/>
            </a:pPr>
            <a:r>
              <a:rPr lang="en-US" altLang="zh-CN" sz="5700" dirty="0" smtClean="0"/>
              <a:t>Leftover use cases of Rel-16 RCU</a:t>
            </a:r>
            <a:endParaRPr lang="zh-CN" altLang="zh-CN" sz="5700" dirty="0" smtClean="0"/>
          </a:p>
          <a:p>
            <a:pPr marL="382270" indent="-382270" defTabSz="354965" hangingPunct="0">
              <a:lnSpc>
                <a:spcPct val="120000"/>
              </a:lnSpc>
              <a:spcBef>
                <a:spcPts val="2500"/>
              </a:spcBef>
              <a:defRPr sz="3225"/>
            </a:pPr>
            <a:r>
              <a:rPr lang="en-GB" altLang="zh-CN" sz="5600" dirty="0" smtClean="0"/>
              <a:t>Further enhancements of SON/MDT for NR, including the consideration of R16 new features, e.g. NR-U, NR V2X </a:t>
            </a:r>
          </a:p>
          <a:p>
            <a:pPr marL="1271270" lvl="1" indent="-382270" defTabSz="354965" hangingPunct="0">
              <a:lnSpc>
                <a:spcPct val="120000"/>
              </a:lnSpc>
              <a:spcBef>
                <a:spcPts val="2500"/>
              </a:spcBef>
              <a:defRPr sz="3225"/>
            </a:pPr>
            <a:r>
              <a:rPr lang="en-GB" altLang="zh-CN" sz="4600" dirty="0" smtClean="0"/>
              <a:t>Improvement of ANR, MRO, MLB, RACH optimization, Energy Saving,  etc</a:t>
            </a:r>
            <a:endParaRPr lang="zh-CN" altLang="zh-CN" sz="4600" dirty="0" smtClean="0"/>
          </a:p>
          <a:p>
            <a:pPr marL="1271270" lvl="1" indent="-382270" defTabSz="354965" hangingPunct="0">
              <a:lnSpc>
                <a:spcPct val="120000"/>
              </a:lnSpc>
              <a:spcBef>
                <a:spcPts val="2500"/>
              </a:spcBef>
              <a:defRPr sz="3225"/>
            </a:pPr>
            <a:r>
              <a:rPr lang="en-GB" altLang="zh-CN" sz="4600" dirty="0" smtClean="0"/>
              <a:t>Improvement of MDT, including Logged MDT and immediate MDT, signalling-based and management-based MDT</a:t>
            </a:r>
            <a:endParaRPr lang="zh-CN" altLang="zh-CN" sz="4600" dirty="0" smtClean="0"/>
          </a:p>
          <a:p>
            <a:pPr marL="382270" lvl="0" indent="-382270" defTabSz="354965" hangingPunct="0">
              <a:lnSpc>
                <a:spcPct val="120000"/>
              </a:lnSpc>
              <a:spcBef>
                <a:spcPts val="2500"/>
              </a:spcBef>
              <a:defRPr sz="3225"/>
            </a:pPr>
            <a:r>
              <a:rPr lang="en-GB" altLang="zh-CN" sz="5600" dirty="0" smtClean="0"/>
              <a:t>Identify new use cases and potential architecture and protocol impacts </a:t>
            </a:r>
            <a:endParaRPr lang="zh-CN" altLang="zh-CN" sz="5600" dirty="0" smtClean="0"/>
          </a:p>
          <a:p>
            <a:pPr marL="1271270" lvl="1" indent="-382270" defTabSz="354965" hangingPunct="0">
              <a:lnSpc>
                <a:spcPct val="120000"/>
              </a:lnSpc>
              <a:spcBef>
                <a:spcPts val="2500"/>
              </a:spcBef>
              <a:defRPr sz="3225"/>
            </a:pPr>
            <a:r>
              <a:rPr lang="en-GB" altLang="zh-CN" sz="4600" dirty="0" err="1" smtClean="0"/>
              <a:t>QoE</a:t>
            </a:r>
            <a:r>
              <a:rPr lang="en-GB" altLang="zh-CN" sz="4600" dirty="0" smtClean="0"/>
              <a:t> enhancement</a:t>
            </a:r>
            <a:endParaRPr lang="zh-CN" altLang="zh-CN" sz="4600" dirty="0" smtClean="0"/>
          </a:p>
          <a:p>
            <a:pPr marL="1271270" lvl="1" indent="-382270" defTabSz="354965" hangingPunct="0">
              <a:lnSpc>
                <a:spcPct val="120000"/>
              </a:lnSpc>
              <a:spcBef>
                <a:spcPts val="2500"/>
              </a:spcBef>
              <a:defRPr sz="3225"/>
            </a:pPr>
            <a:r>
              <a:rPr lang="en-GB" altLang="zh-CN" sz="4600" dirty="0" smtClean="0"/>
              <a:t>Log behaviour mismatch between UE expectation and network action</a:t>
            </a:r>
            <a:endParaRPr lang="zh-CN" altLang="zh-CN" sz="4600" dirty="0" smtClean="0"/>
          </a:p>
          <a:p>
            <a:pPr marL="1271270" lvl="1" indent="-382270" defTabSz="354965" hangingPunct="0">
              <a:lnSpc>
                <a:spcPct val="120000"/>
              </a:lnSpc>
              <a:spcBef>
                <a:spcPts val="2500"/>
              </a:spcBef>
              <a:defRPr sz="3225"/>
            </a:pPr>
            <a:r>
              <a:rPr lang="en-GB" altLang="zh-CN" sz="4600" dirty="0" smtClean="0"/>
              <a:t>RAN data collection as input of Machine Learning &amp; Artificial Intelligence</a:t>
            </a:r>
            <a:endParaRPr lang="zh-CN" altLang="zh-CN" sz="4600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10000" b="1" dirty="0" smtClean="0"/>
              <a:t>Leftovers – </a:t>
            </a:r>
            <a:r>
              <a:rPr lang="en-GB" altLang="zh-CN" sz="10000" b="1" dirty="0" smtClean="0"/>
              <a:t>RAN Notification Area Optimization</a:t>
            </a:r>
            <a:endParaRPr lang="zh-CN" altLang="en-US" sz="10000" b="1" dirty="0" smtClean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119360" y="4175760"/>
            <a:ext cx="13929360" cy="7467600"/>
          </a:xfrm>
        </p:spPr>
        <p:txBody>
          <a:bodyPr>
            <a:normAutofit fontScale="47500" lnSpcReduction="20000"/>
          </a:bodyPr>
          <a:lstStyle/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GB" altLang="zh-CN" sz="8400" dirty="0" smtClean="0"/>
              <a:t>As long as the </a:t>
            </a:r>
            <a:r>
              <a:rPr lang="en-GB" altLang="zh-CN" sz="8400" dirty="0" err="1" smtClean="0"/>
              <a:t>RRC_inactive</a:t>
            </a:r>
            <a:r>
              <a:rPr lang="en-GB" altLang="zh-CN" sz="8400" dirty="0" smtClean="0"/>
              <a:t> UE is moving towards cells which are part of the configured RNA, it does not have to notify NG-RAN</a:t>
            </a:r>
          </a:p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GB" altLang="zh-CN" sz="8400" dirty="0" smtClean="0"/>
              <a:t>When it moves towards a cell which is not part of the configured RNA, then it has to send an RNA update (RNAU)</a:t>
            </a:r>
          </a:p>
          <a:p>
            <a:pPr hangingPunct="0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GB" altLang="zh-CN" sz="8400" dirty="0" smtClean="0"/>
              <a:t>The design of the RNA has impact on the overhead produced by </a:t>
            </a:r>
            <a:r>
              <a:rPr lang="en-GB" altLang="zh-CN" sz="8400" dirty="0" err="1" smtClean="0"/>
              <a:t>RNAUs</a:t>
            </a:r>
            <a:r>
              <a:rPr lang="en-GB" altLang="zh-CN" sz="8400" dirty="0" smtClean="0"/>
              <a:t> or paging</a:t>
            </a:r>
          </a:p>
          <a:p>
            <a:pPr lvl="1" hangingPunct="0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GB" altLang="zh-CN" sz="6700" dirty="0" smtClean="0"/>
              <a:t>Small </a:t>
            </a:r>
            <a:r>
              <a:rPr lang="en-GB" altLang="zh-CN" sz="6700" dirty="0" err="1" smtClean="0"/>
              <a:t>RNAs</a:t>
            </a:r>
            <a:r>
              <a:rPr lang="en-GB" altLang="zh-CN" sz="6700" dirty="0" smtClean="0"/>
              <a:t> will cause a lot of </a:t>
            </a:r>
            <a:r>
              <a:rPr lang="en-GB" altLang="zh-CN" sz="6700" dirty="0" err="1" smtClean="0"/>
              <a:t>RNAUs</a:t>
            </a:r>
            <a:endParaRPr lang="en-GB" altLang="zh-CN" sz="6700" dirty="0" smtClean="0"/>
          </a:p>
          <a:p>
            <a:pPr lvl="1" hangingPunct="0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GB" altLang="zh-CN" sz="6700" dirty="0" smtClean="0"/>
              <a:t>Large </a:t>
            </a:r>
            <a:r>
              <a:rPr lang="en-GB" altLang="zh-CN" sz="6700" dirty="0" err="1" smtClean="0"/>
              <a:t>RNAs</a:t>
            </a:r>
            <a:r>
              <a:rPr lang="en-GB" altLang="zh-CN" sz="6700" dirty="0" smtClean="0"/>
              <a:t> will cause a lot of paging overhead</a:t>
            </a:r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2438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8913" name="Object 1"/>
          <p:cNvGraphicFramePr>
            <a:graphicFrameLocks noChangeAspect="1"/>
          </p:cNvGraphicFramePr>
          <p:nvPr/>
        </p:nvGraphicFramePr>
        <p:xfrm>
          <a:off x="944879" y="4754879"/>
          <a:ext cx="9662161" cy="5394961"/>
        </p:xfrm>
        <a:graphic>
          <a:graphicData uri="http://schemas.openxmlformats.org/presentationml/2006/ole">
            <p:oleObj spid="_x0000_s38913" r:id="rId3" imgW="6355080" imgH="2734056" progId="">
              <p:embed/>
            </p:oleObj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269875"/>
            <a:ext cx="22250400" cy="3429000"/>
          </a:xfrm>
        </p:spPr>
        <p:txBody>
          <a:bodyPr>
            <a:noAutofit/>
          </a:bodyPr>
          <a:lstStyle/>
          <a:p>
            <a:pPr lvl="1" indent="0"/>
            <a:r>
              <a:rPr lang="en-US" altLang="zh-CN" sz="10000" b="1" dirty="0" smtClean="0"/>
              <a:t>Leftovers – System Information Transmission optimization</a:t>
            </a:r>
            <a:endParaRPr lang="zh-CN" altLang="en-US" sz="10000" b="1" dirty="0" smtClean="0"/>
          </a:p>
        </p:txBody>
      </p:sp>
      <p:grpSp>
        <p:nvGrpSpPr>
          <p:cNvPr id="7" name="组合 6"/>
          <p:cNvGrpSpPr/>
          <p:nvPr/>
        </p:nvGrpSpPr>
        <p:grpSpPr>
          <a:xfrm>
            <a:off x="218439" y="8458200"/>
            <a:ext cx="15332076" cy="4843814"/>
            <a:chOff x="1498599" y="4381500"/>
            <a:chExt cx="17232665" cy="5548664"/>
          </a:xfrm>
        </p:grpSpPr>
        <p:graphicFrame>
          <p:nvGraphicFramePr>
            <p:cNvPr id="2049" name="Object 1"/>
            <p:cNvGraphicFramePr>
              <a:graphicFrameLocks noChangeAspect="1"/>
            </p:cNvGraphicFramePr>
            <p:nvPr/>
          </p:nvGraphicFramePr>
          <p:xfrm>
            <a:off x="1498599" y="4381500"/>
            <a:ext cx="17232665" cy="2876550"/>
          </p:xfrm>
          <a:graphic>
            <a:graphicData uri="http://schemas.openxmlformats.org/presentationml/2006/ole">
              <p:oleObj spid="_x0000_s2049" r:id="rId3" imgW="7940077" imgH="1402129" progId="">
                <p:embed/>
              </p:oleObj>
            </a:graphicData>
          </a:graphic>
        </p:graphicFrame>
        <p:graphicFrame>
          <p:nvGraphicFramePr>
            <p:cNvPr id="2050" name="Object 2"/>
            <p:cNvGraphicFramePr>
              <a:graphicFrameLocks noChangeAspect="1"/>
            </p:cNvGraphicFramePr>
            <p:nvPr/>
          </p:nvGraphicFramePr>
          <p:xfrm>
            <a:off x="7121525" y="7080249"/>
            <a:ext cx="9188978" cy="2849915"/>
          </p:xfrm>
          <a:graphic>
            <a:graphicData uri="http://schemas.openxmlformats.org/presentationml/2006/ole">
              <p:oleObj spid="_x0000_s2050" name="Visio" r:id="rId4" imgW="4946242" imgH="1300752" progId="Visio.Drawing.11">
                <p:embed/>
              </p:oleObj>
            </a:graphicData>
          </a:graphic>
        </p:graphicFrame>
      </p:grp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1924051" y="3233277"/>
          <a:ext cx="7086599" cy="4908341"/>
        </p:xfrm>
        <a:graphic>
          <a:graphicData uri="http://schemas.openxmlformats.org/presentationml/2006/ole">
            <p:oleObj spid="_x0000_s2051" name="Visio" r:id="rId5" imgW="3381480" imgH="2800350" progId="">
              <p:embed/>
            </p:oleObj>
          </a:graphicData>
        </a:graphic>
      </p:graphicFrame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3289280" y="7406640"/>
            <a:ext cx="10241280" cy="5913120"/>
          </a:xfrm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>
            <a:normAutofit fontScale="77500" lnSpcReduction="20000"/>
          </a:bodyPr>
          <a:lstStyle/>
          <a:p>
            <a:pPr marL="542925" indent="-542925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</a:pPr>
            <a:r>
              <a:rPr lang="en-GB" altLang="zh-CN" sz="5200" dirty="0" err="1" smtClean="0"/>
              <a:t>SIBs</a:t>
            </a:r>
            <a:r>
              <a:rPr lang="en-GB" altLang="zh-CN" sz="5200" dirty="0" smtClean="0"/>
              <a:t> other than SIB1 are delivered to the UE via SI messages </a:t>
            </a:r>
          </a:p>
          <a:p>
            <a:pPr marL="1431925" lvl="1" indent="-542925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</a:pPr>
            <a:r>
              <a:rPr lang="en-GB" altLang="zh-CN" sz="4100" dirty="0" smtClean="0"/>
              <a:t>Each SI message consists of </a:t>
            </a:r>
            <a:r>
              <a:rPr lang="en-GB" altLang="zh-CN" sz="4100" dirty="0" err="1" smtClean="0"/>
              <a:t>SIBs</a:t>
            </a:r>
            <a:r>
              <a:rPr lang="en-GB" altLang="zh-CN" sz="4100" dirty="0" smtClean="0"/>
              <a:t> having the same periodicity. </a:t>
            </a:r>
          </a:p>
          <a:p>
            <a:pPr marL="1431925" lvl="1" indent="-542925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</a:pPr>
            <a:r>
              <a:rPr lang="en-GB" altLang="zh-CN" sz="4100" dirty="0" smtClean="0"/>
              <a:t>Indication of whether an Other SI message is broadcasted or not is given in SIB1</a:t>
            </a:r>
          </a:p>
          <a:p>
            <a:pPr marL="542925" indent="-542925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</a:pPr>
            <a:r>
              <a:rPr lang="en-GB" altLang="zh-CN" sz="5200" dirty="0" smtClean="0"/>
              <a:t>Further study on SI Area planning and transmission of </a:t>
            </a:r>
            <a:r>
              <a:rPr lang="en-GB" altLang="zh-CN" sz="5200" dirty="0" err="1" smtClean="0"/>
              <a:t>SIBs</a:t>
            </a:r>
            <a:r>
              <a:rPr lang="en-GB" altLang="zh-CN" sz="5200" dirty="0" smtClean="0"/>
              <a:t>, e.g.  broadcasting or on-demand </a:t>
            </a:r>
          </a:p>
        </p:txBody>
      </p:sp>
      <p:sp>
        <p:nvSpPr>
          <p:cNvPr id="9" name="文本占位符 2"/>
          <p:cNvSpPr txBox="1">
            <a:spLocks/>
          </p:cNvSpPr>
          <p:nvPr/>
        </p:nvSpPr>
        <p:spPr>
          <a:xfrm>
            <a:off x="9709784" y="4175760"/>
            <a:ext cx="13485496" cy="2865120"/>
          </a:xfrm>
          <a:prstGeom prst="rect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t" anchorCtr="0">
            <a:normAutofit fontScale="47500" lnSpcReduction="20000"/>
          </a:bodyPr>
          <a:lstStyle/>
          <a:p>
            <a:pPr marL="542925" lvl="0" indent="-542925" algn="l" hangingPunct="1">
              <a:lnSpc>
                <a:spcPct val="120000"/>
              </a:lnSpc>
              <a:spcAft>
                <a:spcPts val="1800"/>
              </a:spcAft>
              <a:buSzPct val="47000"/>
              <a:buBlip>
                <a:blip r:embed="rId6"/>
              </a:buBlip>
            </a:pPr>
            <a:r>
              <a:rPr lang="en-US" altLang="zh-CN" sz="8400" dirty="0" smtClean="0"/>
              <a:t>Any SIB except SIB1 can be configured to be cell specific or area specific using an indication in SIB1</a:t>
            </a:r>
          </a:p>
          <a:p>
            <a:pPr marL="542925" lvl="0" indent="-542925" algn="l" hangingPunct="1">
              <a:lnSpc>
                <a:spcPct val="120000"/>
              </a:lnSpc>
              <a:spcAft>
                <a:spcPts val="1800"/>
              </a:spcAft>
              <a:buSzPct val="47000"/>
              <a:buBlip>
                <a:blip r:embed="rId6"/>
              </a:buBlip>
            </a:pPr>
            <a:r>
              <a:rPr lang="en-US" altLang="zh-CN" sz="6700" dirty="0" smtClean="0"/>
              <a:t>Cell specific SIB is applicable only within a cell</a:t>
            </a:r>
          </a:p>
          <a:p>
            <a:pPr marL="542925" lvl="0" indent="-542925" algn="l" hangingPunct="1">
              <a:lnSpc>
                <a:spcPct val="120000"/>
              </a:lnSpc>
              <a:spcAft>
                <a:spcPts val="1800"/>
              </a:spcAft>
              <a:buSzPct val="47000"/>
              <a:buBlip>
                <a:blip r:embed="rId6"/>
              </a:buBlip>
            </a:pPr>
            <a:r>
              <a:rPr lang="en-US" altLang="zh-CN" sz="6700" dirty="0" smtClean="0"/>
              <a:t>Area specific SIB is applicable within an area referred to as SI area</a:t>
            </a:r>
            <a:endParaRPr kumimoji="0" lang="en-GB" altLang="zh-CN" sz="6400" b="0" i="0" u="none" strike="noStrike" kern="0" cap="none" spc="0" normalizeH="0" baseline="0" noProof="0" dirty="0" smtClean="0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+mn-lt"/>
              <a:ea typeface="+mn-ea"/>
              <a:cs typeface="+mn-cs"/>
              <a:sym typeface="Marker Fe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72720"/>
            <a:ext cx="24384000" cy="3429000"/>
          </a:xfrm>
        </p:spPr>
        <p:txBody>
          <a:bodyPr>
            <a:normAutofit/>
          </a:bodyPr>
          <a:lstStyle/>
          <a:p>
            <a:r>
              <a:rPr lang="en-US" altLang="zh-CN" sz="10000" b="1" dirty="0" smtClean="0"/>
              <a:t>New use case - </a:t>
            </a:r>
            <a:r>
              <a:rPr lang="en-US" altLang="zh-CN" sz="10000" b="1" dirty="0" err="1" smtClean="0"/>
              <a:t>QoE</a:t>
            </a:r>
            <a:r>
              <a:rPr lang="en-US" altLang="zh-CN" sz="10000" b="1" dirty="0" smtClean="0"/>
              <a:t> Enhancement</a:t>
            </a:r>
            <a:endParaRPr lang="zh-CN" altLang="en-US" sz="10000" b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723120" y="2956560"/>
            <a:ext cx="13990320" cy="10149840"/>
          </a:xfrm>
        </p:spPr>
        <p:txBody>
          <a:bodyPr>
            <a:normAutofit fontScale="40000" lnSpcReduction="20000"/>
          </a:bodyPr>
          <a:lstStyle/>
          <a:p>
            <a:pPr marL="549275" indent="-549275" hangingPunct="0">
              <a:lnSpc>
                <a:spcPct val="120000"/>
              </a:lnSpc>
              <a:spcBef>
                <a:spcPts val="1200"/>
              </a:spcBef>
            </a:pPr>
            <a:r>
              <a:rPr lang="en-GB" altLang="zh-CN" sz="10000" dirty="0" smtClean="0"/>
              <a:t>Understanding customers’ experience, e.g. throughput, data loss, latency, is beneficial for operators</a:t>
            </a:r>
          </a:p>
          <a:p>
            <a:pPr marL="549275" indent="-549275" hangingPunct="0">
              <a:lnSpc>
                <a:spcPct val="120000"/>
              </a:lnSpc>
              <a:spcBef>
                <a:spcPts val="1200"/>
              </a:spcBef>
            </a:pPr>
            <a:r>
              <a:rPr lang="en-US" altLang="zh-CN" sz="10000" dirty="0" err="1" smtClean="0"/>
              <a:t>QoE</a:t>
            </a:r>
            <a:r>
              <a:rPr lang="en-US" altLang="zh-CN" sz="10000" dirty="0" smtClean="0"/>
              <a:t> measurement can be defined based on different Vertical Applications and measurement takes place at UE’s application layer</a:t>
            </a:r>
          </a:p>
          <a:p>
            <a:pPr lvl="1" hangingPunct="0">
              <a:lnSpc>
                <a:spcPct val="120000"/>
              </a:lnSpc>
              <a:spcBef>
                <a:spcPts val="1200"/>
              </a:spcBef>
            </a:pPr>
            <a:r>
              <a:rPr lang="en-GB" altLang="zh-CN" sz="8000" dirty="0" smtClean="0"/>
              <a:t>streaming services</a:t>
            </a:r>
            <a:r>
              <a:rPr lang="en-US" altLang="zh-CN" sz="8000" dirty="0" smtClean="0"/>
              <a:t> evaluation standard was defined by ITU</a:t>
            </a:r>
          </a:p>
          <a:p>
            <a:pPr lvl="1" hangingPunct="0">
              <a:lnSpc>
                <a:spcPct val="120000"/>
              </a:lnSpc>
              <a:spcBef>
                <a:spcPts val="1200"/>
              </a:spcBef>
            </a:pPr>
            <a:r>
              <a:rPr lang="en-US" altLang="zh-CN" sz="8000" dirty="0" smtClean="0"/>
              <a:t>how to evaluate </a:t>
            </a:r>
            <a:r>
              <a:rPr lang="en-GB" altLang="zh-CN" sz="8000" dirty="0" smtClean="0"/>
              <a:t>Dynamic Adaptive Streaming</a:t>
            </a:r>
            <a:r>
              <a:rPr lang="en-US" altLang="zh-CN" sz="8000" dirty="0" smtClean="0"/>
              <a:t> over HTTP was defined in SA4 </a:t>
            </a:r>
          </a:p>
          <a:p>
            <a:pPr lvl="1" hangingPunct="0">
              <a:lnSpc>
                <a:spcPct val="120000"/>
              </a:lnSpc>
              <a:spcBef>
                <a:spcPts val="1200"/>
              </a:spcBef>
            </a:pPr>
            <a:r>
              <a:rPr lang="en-GB" altLang="zh-CN" sz="8000" dirty="0" smtClean="0"/>
              <a:t>SA5 has studied the management solution for collection of </a:t>
            </a:r>
            <a:r>
              <a:rPr lang="en-GB" altLang="zh-CN" sz="8000" dirty="0" err="1" smtClean="0"/>
              <a:t>QoE</a:t>
            </a:r>
            <a:r>
              <a:rPr lang="en-GB" altLang="zh-CN" sz="8000" dirty="0" smtClean="0"/>
              <a:t> information and proposed use cases, potential requirements and possible solutions  </a:t>
            </a:r>
            <a:endParaRPr lang="zh-CN" altLang="zh-CN" sz="8000" dirty="0" smtClean="0"/>
          </a:p>
          <a:p>
            <a:pPr marL="549275" indent="-549275" hangingPunct="0">
              <a:lnSpc>
                <a:spcPct val="120000"/>
              </a:lnSpc>
              <a:spcBef>
                <a:spcPts val="1200"/>
              </a:spcBef>
            </a:pPr>
            <a:r>
              <a:rPr lang="en-GB" altLang="zh-CN" sz="10000" dirty="0" smtClean="0"/>
              <a:t>Based on the work above, the operators can collect and utilize the </a:t>
            </a:r>
            <a:r>
              <a:rPr lang="en-GB" altLang="zh-CN" sz="10000" dirty="0" err="1" smtClean="0"/>
              <a:t>QoE</a:t>
            </a:r>
            <a:r>
              <a:rPr lang="en-GB" altLang="zh-CN" sz="10000" dirty="0" smtClean="0"/>
              <a:t> measurement information</a:t>
            </a:r>
            <a:r>
              <a:rPr lang="en-US" altLang="zh-CN" sz="10000" dirty="0" smtClean="0"/>
              <a:t> in order</a:t>
            </a:r>
            <a:r>
              <a:rPr lang="en-GB" altLang="zh-CN" sz="10000" dirty="0" smtClean="0"/>
              <a:t> to </a:t>
            </a:r>
            <a:r>
              <a:rPr lang="en-US" altLang="zh-CN" sz="10000" dirty="0" smtClean="0"/>
              <a:t>monitor</a:t>
            </a:r>
            <a:r>
              <a:rPr lang="en-GB" altLang="zh-CN" sz="10000" dirty="0" smtClean="0"/>
              <a:t> the user experience and optimize NW</a:t>
            </a:r>
            <a:endParaRPr lang="zh-CN" altLang="zh-CN" sz="10000" dirty="0" smtClean="0"/>
          </a:p>
        </p:txBody>
      </p:sp>
      <p:pic>
        <p:nvPicPr>
          <p:cNvPr id="39938" name="图片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7840" y="4389120"/>
            <a:ext cx="7315200" cy="628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00" y="355600"/>
            <a:ext cx="22006560" cy="3429000"/>
          </a:xfrm>
        </p:spPr>
        <p:txBody>
          <a:bodyPr>
            <a:noAutofit/>
          </a:bodyPr>
          <a:lstStyle/>
          <a:p>
            <a:r>
              <a:rPr lang="en-US" altLang="zh-CN" sz="9600" b="1" dirty="0" smtClean="0"/>
              <a:t>New use case – </a:t>
            </a:r>
            <a:br>
              <a:rPr lang="en-US" altLang="zh-CN" sz="9600" b="1" dirty="0" smtClean="0"/>
            </a:br>
            <a:r>
              <a:rPr lang="en-GB" altLang="zh-CN" sz="9600" dirty="0" smtClean="0"/>
              <a:t> </a:t>
            </a:r>
            <a:r>
              <a:rPr lang="en-GB" altLang="zh-CN" sz="9600" b="1" dirty="0" smtClean="0"/>
              <a:t>Behaviour mismatch between </a:t>
            </a:r>
            <a:br>
              <a:rPr lang="en-GB" altLang="zh-CN" sz="9600" b="1" dirty="0" smtClean="0"/>
            </a:br>
            <a:r>
              <a:rPr lang="en-GB" altLang="zh-CN" sz="9600" b="1" dirty="0" smtClean="0"/>
              <a:t>UE expectation &amp; network action</a:t>
            </a:r>
            <a:endParaRPr lang="zh-CN" altLang="en-US" sz="9600" b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369040" y="4569460"/>
            <a:ext cx="10670540" cy="8039100"/>
          </a:xfrm>
        </p:spPr>
        <p:txBody>
          <a:bodyPr/>
          <a:lstStyle/>
          <a:p>
            <a:r>
              <a:rPr lang="en-US" altLang="zh-CN" sz="4000" dirty="0" smtClean="0"/>
              <a:t>The overheating issue and suggested configuration is reported from UE, but no response received or the response from NW  side cannot relieve it effectively</a:t>
            </a:r>
          </a:p>
          <a:p>
            <a:r>
              <a:rPr lang="en-US" altLang="zh-CN" sz="4000" dirty="0" smtClean="0"/>
              <a:t>Event-based measurements are reported by UE, but no handover command received</a:t>
            </a:r>
            <a:endParaRPr lang="zh-CN" altLang="en-US" sz="40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573" t="-317" r="39440" b="15448"/>
          <a:stretch/>
        </p:blipFill>
        <p:spPr>
          <a:xfrm>
            <a:off x="4565558" y="5318848"/>
            <a:ext cx="3487214" cy="5836831"/>
          </a:xfrm>
          <a:prstGeom prst="rect">
            <a:avLst/>
          </a:prstGeom>
          <a:effectLst>
            <a:softEdge rad="25400"/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文本"/>
          <p:cNvSpPr txBox="1"/>
          <p:nvPr/>
        </p:nvSpPr>
        <p:spPr>
          <a:xfrm>
            <a:off x="13139560" y="1934249"/>
            <a:ext cx="2286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ts val="2800"/>
              </a:lnSpc>
              <a:defRPr sz="120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1pPr>
          </a:lstStyle>
          <a:p>
            <a:r>
              <a:t>  </a:t>
            </a:r>
          </a:p>
        </p:txBody>
      </p:sp>
      <p:sp>
        <p:nvSpPr>
          <p:cNvPr id="308" name="文本"/>
          <p:cNvSpPr txBox="1"/>
          <p:nvPr/>
        </p:nvSpPr>
        <p:spPr>
          <a:xfrm>
            <a:off x="18138619" y="3000299"/>
            <a:ext cx="1905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ts val="2800"/>
              </a:lnSpc>
              <a:defRPr sz="120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1pPr>
          </a:lstStyle>
          <a:p>
            <a:r>
              <a:t> </a:t>
            </a:r>
          </a:p>
        </p:txBody>
      </p:sp>
      <p:pic>
        <p:nvPicPr>
          <p:cNvPr id="309" name="图像" descr="图像"/>
          <p:cNvPicPr>
            <a:picLocks noChangeAspect="1"/>
          </p:cNvPicPr>
          <p:nvPr/>
        </p:nvPicPr>
        <p:blipFill>
          <a:blip r:embed="rId2" cstate="print">
            <a:extLst/>
          </a:blip>
          <a:srcRect l="2039" t="16923" r="1949" b="30334"/>
          <a:stretch>
            <a:fillRect/>
          </a:stretch>
        </p:blipFill>
        <p:spPr>
          <a:xfrm>
            <a:off x="1313" y="-28714"/>
            <a:ext cx="24381373" cy="8278263"/>
          </a:xfrm>
          <a:prstGeom prst="rect">
            <a:avLst/>
          </a:prstGeom>
          <a:ln w="12700">
            <a:miter lim="400000"/>
          </a:ln>
        </p:spPr>
      </p:pic>
      <p:sp>
        <p:nvSpPr>
          <p:cNvPr id="310" name="Thank You…"/>
          <p:cNvSpPr txBox="1">
            <a:spLocks noGrp="1"/>
          </p:cNvSpPr>
          <p:nvPr>
            <p:ph type="title" idx="4294967295"/>
          </p:nvPr>
        </p:nvSpPr>
        <p:spPr>
          <a:xfrm>
            <a:off x="1685837" y="8304844"/>
            <a:ext cx="21012326" cy="3924301"/>
          </a:xfrm>
          <a:prstGeom prst="rect">
            <a:avLst/>
          </a:prstGeom>
        </p:spPr>
        <p:txBody>
          <a:bodyPr anchor="b">
            <a:normAutofit fontScale="90000"/>
          </a:bodyPr>
          <a:lstStyle/>
          <a:p>
            <a:pPr>
              <a:defRPr sz="13200"/>
            </a:pPr>
            <a:r>
              <a:t>Thank You</a:t>
            </a:r>
          </a:p>
          <a:p>
            <a:pPr>
              <a:defRPr sz="13200"/>
            </a:pPr>
            <a:r>
              <a:t>Q&amp;A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raphPaper">
  <a:themeElements>
    <a:clrScheme name="GraphPaper">
      <a:dk1>
        <a:srgbClr val="008585"/>
      </a:dk1>
      <a:lt1>
        <a:srgbClr val="858585"/>
      </a:lt1>
      <a:dk2>
        <a:srgbClr val="5A554C"/>
      </a:dk2>
      <a:lt2>
        <a:srgbClr val="D8D7D7"/>
      </a:lt2>
      <a:accent1>
        <a:srgbClr val="3E93D7"/>
      </a:accent1>
      <a:accent2>
        <a:srgbClr val="67AB3C"/>
      </a:accent2>
      <a:accent3>
        <a:srgbClr val="D5A530"/>
      </a:accent3>
      <a:accent4>
        <a:srgbClr val="E17B2E"/>
      </a:accent4>
      <a:accent5>
        <a:srgbClr val="CC487C"/>
      </a:accent5>
      <a:accent6>
        <a:srgbClr val="4D45AC"/>
      </a:accent6>
      <a:hlink>
        <a:srgbClr val="0000FF"/>
      </a:hlink>
      <a:folHlink>
        <a:srgbClr val="FF00FF"/>
      </a:folHlink>
    </a:clrScheme>
    <a:fontScheme name="GraphPaper">
      <a:majorFont>
        <a:latin typeface="Marker Felt"/>
        <a:ea typeface="Marker Felt"/>
        <a:cs typeface="Marker Felt"/>
      </a:majorFont>
      <a:minorFont>
        <a:latin typeface="Marker Felt"/>
        <a:ea typeface="Marker Felt"/>
        <a:cs typeface="Marker Felt"/>
      </a:minorFont>
    </a:fontScheme>
    <a:fmtScheme name="GraphPape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hueOff val="-313507"/>
            <a:satOff val="34334"/>
            <a:lumOff val="-8266"/>
            <a:alpha val="62000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Marker Fel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75B1D4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600" b="0" i="0" u="none" strike="noStrike" cap="none" spc="0" normalizeH="0" baseline="0">
            <a:ln>
              <a:noFill/>
            </a:ln>
            <a:solidFill>
              <a:srgbClr val="858585"/>
            </a:solidFill>
            <a:effectLst/>
            <a:uFillTx/>
            <a:latin typeface="+mn-lt"/>
            <a:ea typeface="+mn-ea"/>
            <a:cs typeface="+mn-cs"/>
            <a:sym typeface="Marker Fel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GraphPaper">
  <a:themeElements>
    <a:clrScheme name="GraphPaper">
      <a:dk1>
        <a:srgbClr val="000000"/>
      </a:dk1>
      <a:lt1>
        <a:srgbClr val="FFFFFF"/>
      </a:lt1>
      <a:dk2>
        <a:srgbClr val="5A554C"/>
      </a:dk2>
      <a:lt2>
        <a:srgbClr val="D8D7D7"/>
      </a:lt2>
      <a:accent1>
        <a:srgbClr val="3E93D7"/>
      </a:accent1>
      <a:accent2>
        <a:srgbClr val="67AB3C"/>
      </a:accent2>
      <a:accent3>
        <a:srgbClr val="D5A530"/>
      </a:accent3>
      <a:accent4>
        <a:srgbClr val="E17B2E"/>
      </a:accent4>
      <a:accent5>
        <a:srgbClr val="CC487C"/>
      </a:accent5>
      <a:accent6>
        <a:srgbClr val="4D45AC"/>
      </a:accent6>
      <a:hlink>
        <a:srgbClr val="0000FF"/>
      </a:hlink>
      <a:folHlink>
        <a:srgbClr val="FF00FF"/>
      </a:folHlink>
    </a:clrScheme>
    <a:fontScheme name="GraphPaper">
      <a:majorFont>
        <a:latin typeface="Marker Felt"/>
        <a:ea typeface="Marker Felt"/>
        <a:cs typeface="Marker Felt"/>
      </a:majorFont>
      <a:minorFont>
        <a:latin typeface="Marker Felt"/>
        <a:ea typeface="Marker Felt"/>
        <a:cs typeface="Marker Felt"/>
      </a:minorFont>
    </a:fontScheme>
    <a:fmtScheme name="GraphPape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hueOff val="-313507"/>
            <a:satOff val="34334"/>
            <a:lumOff val="-8266"/>
            <a:alpha val="62000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Marker Fel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75B1D4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600" b="0" i="0" u="none" strike="noStrike" cap="none" spc="0" normalizeH="0" baseline="0">
            <a:ln>
              <a:noFill/>
            </a:ln>
            <a:solidFill>
              <a:srgbClr val="858585"/>
            </a:solidFill>
            <a:effectLst/>
            <a:uFillTx/>
            <a:latin typeface="+mn-lt"/>
            <a:ea typeface="+mn-ea"/>
            <a:cs typeface="+mn-cs"/>
            <a:sym typeface="Marker Fel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10231</TotalTime>
  <Words>525</Words>
  <Application>Microsoft Office PowerPoint</Application>
  <PresentationFormat>自定义</PresentationFormat>
  <Paragraphs>55</Paragraphs>
  <Slides>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GraphPaper</vt:lpstr>
      <vt:lpstr>Visio</vt:lpstr>
      <vt:lpstr>Motivation for  Study on RAN-Centric Data Collection and Utilization Enhancement</vt:lpstr>
      <vt:lpstr>Progress of R16 RAN-centric DCU (801000)</vt:lpstr>
      <vt:lpstr>Study on RAN-Centric DCU Enhancement is necessary</vt:lpstr>
      <vt:lpstr>Leftovers – RAN Notification Area Optimization</vt:lpstr>
      <vt:lpstr>Leftovers – System Information Transmission optimization</vt:lpstr>
      <vt:lpstr>New use case - QoE Enhancement</vt:lpstr>
      <vt:lpstr>New use case –   Behaviour mismatch between  UE expectation &amp; network action</vt:lpstr>
      <vt:lpstr>Thank You Q&amp;A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Rel-17 Topics</dc:title>
  <dc:creator>cmcc</dc:creator>
  <cp:lastModifiedBy>LiuLiang2</cp:lastModifiedBy>
  <cp:revision>45</cp:revision>
  <dcterms:modified xsi:type="dcterms:W3CDTF">2019-09-09T09:41:55Z</dcterms:modified>
</cp:coreProperties>
</file>