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1"/>
  </p:sldMasterIdLst>
  <p:notesMasterIdLst>
    <p:notesMasterId r:id="rId41"/>
  </p:notesMasterIdLst>
  <p:handoutMasterIdLst>
    <p:handoutMasterId r:id="rId42"/>
  </p:handoutMasterIdLst>
  <p:sldIdLst>
    <p:sldId id="452" r:id="rId2"/>
    <p:sldId id="890" r:id="rId3"/>
    <p:sldId id="907" r:id="rId4"/>
    <p:sldId id="883" r:id="rId5"/>
    <p:sldId id="847" r:id="rId6"/>
    <p:sldId id="894" r:id="rId7"/>
    <p:sldId id="863" r:id="rId8"/>
    <p:sldId id="857" r:id="rId9"/>
    <p:sldId id="911" r:id="rId10"/>
    <p:sldId id="913" r:id="rId11"/>
    <p:sldId id="914" r:id="rId12"/>
    <p:sldId id="915" r:id="rId13"/>
    <p:sldId id="916" r:id="rId14"/>
    <p:sldId id="917" r:id="rId15"/>
    <p:sldId id="918" r:id="rId16"/>
    <p:sldId id="912" r:id="rId17"/>
    <p:sldId id="876" r:id="rId18"/>
    <p:sldId id="893" r:id="rId19"/>
    <p:sldId id="895" r:id="rId20"/>
    <p:sldId id="896" r:id="rId21"/>
    <p:sldId id="897" r:id="rId22"/>
    <p:sldId id="909" r:id="rId23"/>
    <p:sldId id="898" r:id="rId24"/>
    <p:sldId id="910" r:id="rId25"/>
    <p:sldId id="887" r:id="rId26"/>
    <p:sldId id="919" r:id="rId27"/>
    <p:sldId id="839" r:id="rId28"/>
    <p:sldId id="874" r:id="rId29"/>
    <p:sldId id="899" r:id="rId30"/>
    <p:sldId id="878" r:id="rId31"/>
    <p:sldId id="900" r:id="rId32"/>
    <p:sldId id="866" r:id="rId33"/>
    <p:sldId id="901" r:id="rId34"/>
    <p:sldId id="902" r:id="rId35"/>
    <p:sldId id="903" r:id="rId36"/>
    <p:sldId id="429" r:id="rId37"/>
    <p:sldId id="353" r:id="rId38"/>
    <p:sldId id="848" r:id="rId39"/>
    <p:sldId id="908" r:id="rId40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72AF2F"/>
    <a:srgbClr val="B1D254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0" autoAdjust="0"/>
    <p:restoredTop sz="94660" autoAdjust="0"/>
  </p:normalViewPr>
  <p:slideViewPr>
    <p:cSldViewPr snapToGrid="0">
      <p:cViewPr varScale="1">
        <p:scale>
          <a:sx n="167" d="100"/>
          <a:sy n="167" d="100"/>
        </p:scale>
        <p:origin x="1550" y="1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4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  <c:pt idx="3">
                  <c:v>#92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372</c:v>
                </c:pt>
                <c:pt idx="1">
                  <c:v>324</c:v>
                </c:pt>
                <c:pt idx="2">
                  <c:v>387</c:v>
                </c:pt>
                <c:pt idx="3">
                  <c:v>266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1062408"/>
        <c:axId val="241062800"/>
      </c:barChart>
      <c:catAx>
        <c:axId val="2410624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41062800"/>
        <c:crosses val="autoZero"/>
        <c:auto val="1"/>
        <c:lblAlgn val="ctr"/>
        <c:lblOffset val="100"/>
        <c:noMultiLvlLbl val="0"/>
      </c:catAx>
      <c:valAx>
        <c:axId val="2410628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4106240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4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  <c:pt idx="3">
                  <c:v>#92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2584</c:v>
                </c:pt>
                <c:pt idx="1">
                  <c:v>2774</c:v>
                </c:pt>
                <c:pt idx="2">
                  <c:v>2337</c:v>
                </c:pt>
                <c:pt idx="3">
                  <c:v>2576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3632856"/>
        <c:axId val="353633248"/>
      </c:barChart>
      <c:catAx>
        <c:axId val="3536328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53633248"/>
        <c:crosses val="autoZero"/>
        <c:auto val="1"/>
        <c:lblAlgn val="ctr"/>
        <c:lblOffset val="100"/>
        <c:noMultiLvlLbl val="0"/>
      </c:catAx>
      <c:valAx>
        <c:axId val="35363324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5363285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86934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6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241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9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828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16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453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29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820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33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07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35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729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2019     RP-191619 RAN4 Status Report to RAN#85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85/Docs/RP-192048.zip" TargetMode="External"/><Relationship Id="rId3" Type="http://schemas.openxmlformats.org/officeDocument/2006/relationships/hyperlink" Target="http://www.3gpp.org/ftp/TSG_RAN/TSG_RAN/TSGR_85/Docs/RP-192020.zip" TargetMode="External"/><Relationship Id="rId7" Type="http://schemas.openxmlformats.org/officeDocument/2006/relationships/hyperlink" Target="http://www.3gpp.org/ftp/TSG_RAN/TSG_RAN/TSGR_85/Docs/RP-192047.zip" TargetMode="External"/><Relationship Id="rId2" Type="http://schemas.openxmlformats.org/officeDocument/2006/relationships/hyperlink" Target="http://www.3gpp.org/ftp/TSG_RAN/TSG_RAN/TSGR_85/Docs/RP-19201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5/Docs/RP-192046.zip" TargetMode="External"/><Relationship Id="rId5" Type="http://schemas.openxmlformats.org/officeDocument/2006/relationships/hyperlink" Target="http://www.3gpp.org/ftp/TSG_RAN/TSG_RAN/TSGR_85/Docs/RP-192022.zip" TargetMode="External"/><Relationship Id="rId4" Type="http://schemas.openxmlformats.org/officeDocument/2006/relationships/hyperlink" Target="http://www.3gpp.org/ftp/TSG_RAN/TSG_RAN/TSGR_85/Docs/RP-192021.zip" TargetMode="External"/><Relationship Id="rId9" Type="http://schemas.openxmlformats.org/officeDocument/2006/relationships/hyperlink" Target="http://www.3gpp.org/ftp/TSG_RAN/TSG_RAN/TSGR_85/Docs/RP-192049.zip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GB" altLang="zh-CN" dirty="0" smtClean="0">
              <a:ea typeface="SimSun" pitchFamily="2" charset="-122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598285" y="4096574"/>
            <a:ext cx="4282575" cy="379414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2000" dirty="0" smtClean="0">
                <a:latin typeface="Arial" charset="0"/>
              </a:rPr>
              <a:t>RAN4 Chairman:          </a:t>
            </a:r>
            <a:r>
              <a:rPr lang="en-GB" altLang="en-US" sz="2000" dirty="0" err="1" smtClean="0">
                <a:latin typeface="Arial" charset="0"/>
              </a:rPr>
              <a:t>Xutao</a:t>
            </a:r>
            <a:r>
              <a:rPr lang="en-GB" altLang="en-US" sz="2000" dirty="0" smtClean="0">
                <a:latin typeface="Arial" charset="0"/>
              </a:rPr>
              <a:t> </a:t>
            </a:r>
            <a:r>
              <a:rPr lang="en-GB" altLang="en-US" sz="2000" dirty="0" smtClean="0">
                <a:latin typeface="Arial" charset="0"/>
              </a:rPr>
              <a:t>Zhou</a:t>
            </a:r>
            <a:endParaRPr lang="en-GB" altLang="en-US" sz="2000" dirty="0" smtClean="0">
              <a:latin typeface="Arial" charset="0"/>
            </a:endParaRP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</a:t>
            </a:r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#8</a:t>
            </a:r>
            <a:r>
              <a:rPr lang="en-US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5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Text Box 65"/>
          <p:cNvSpPr txBox="1">
            <a:spLocks noChangeArrowheads="1"/>
          </p:cNvSpPr>
          <p:nvPr/>
        </p:nvSpPr>
        <p:spPr bwMode="auto">
          <a:xfrm>
            <a:off x="273347" y="258763"/>
            <a:ext cx="71135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#8</a:t>
            </a:r>
            <a:r>
              <a:rPr lang="en-US" altLang="zh-CN" sz="2000" b="1" i="1" dirty="0" smtClean="0">
                <a:latin typeface="Arial" charset="0"/>
                <a:cs typeface="Times New Roman" pitchFamily="18" charset="0"/>
              </a:rPr>
              <a:t>5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RP-19</a:t>
            </a:r>
            <a:r>
              <a:rPr lang="en-US" altLang="zh-CN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1619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000" b="1" i="1" dirty="0" smtClean="0">
                <a:latin typeface="Arial" charset="0"/>
                <a:cs typeface="Times New Roman" pitchFamily="18" charset="0"/>
              </a:rPr>
              <a:t>Newport Beach California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, US, </a:t>
            </a:r>
            <a:r>
              <a:rPr lang="en-US" altLang="zh-CN" sz="2000" b="1" i="1" dirty="0" smtClean="0">
                <a:latin typeface="Arial" charset="0"/>
                <a:cs typeface="Times New Roman" pitchFamily="18" charset="0"/>
              </a:rPr>
              <a:t>16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– </a:t>
            </a:r>
            <a:r>
              <a:rPr lang="en-US" altLang="zh-CN" sz="2000" b="1" i="1" dirty="0" smtClean="0">
                <a:latin typeface="Arial" charset="0"/>
                <a:cs typeface="Times New Roman" pitchFamily="18" charset="0"/>
              </a:rPr>
              <a:t>21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 </a:t>
            </a:r>
            <a:r>
              <a:rPr lang="en-US" altLang="zh-CN" sz="2000" b="1" i="1" dirty="0" smtClean="0">
                <a:latin typeface="Arial" charset="0"/>
                <a:cs typeface="Times New Roman" pitchFamily="18" charset="0"/>
              </a:rPr>
              <a:t>Sep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, 2019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FR1 UE RF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01634"/>
            <a:ext cx="8561600" cy="5756366"/>
          </a:xfrm>
        </p:spPr>
        <p:txBody>
          <a:bodyPr/>
          <a:lstStyle/>
          <a:p>
            <a:pPr fontAlgn="ctr"/>
            <a:r>
              <a:rPr lang="en-US" altLang="zh-CN" sz="2400" dirty="0"/>
              <a:t>Rx requirement for NR intra-band non-contiguous CA was agreed in R4-1910272</a:t>
            </a:r>
            <a:endParaRPr lang="zh-CN" altLang="zh-CN" sz="2400" dirty="0"/>
          </a:p>
          <a:p>
            <a:pPr fontAlgn="ctr"/>
            <a:r>
              <a:rPr lang="en-US" altLang="zh-CN" sz="2400" dirty="0"/>
              <a:t>WF for intra-band UL CA for FR1 power class 3 was approved in R4-1910273</a:t>
            </a:r>
            <a:endParaRPr lang="zh-CN" altLang="zh-CN" sz="2400" dirty="0"/>
          </a:p>
          <a:p>
            <a:pPr fontAlgn="ctr"/>
            <a:r>
              <a:rPr lang="en-US" sz="2400" dirty="0" smtClean="0"/>
              <a:t>RAN4 agreed that for this WI, cat B CRs for completed aspects can be agreed before the completion of WI </a:t>
            </a:r>
          </a:p>
          <a:p>
            <a:pPr lvl="1" fontAlgn="ctr"/>
            <a:r>
              <a:rPr lang="en-US" sz="2000" dirty="0" smtClean="0"/>
              <a:t>RAN guideline may be needed if RAN has different understanding</a:t>
            </a:r>
          </a:p>
          <a:p>
            <a:pPr fontAlgn="ctr"/>
            <a:r>
              <a:rPr lang="en-US" sz="2400" dirty="0" smtClean="0"/>
              <a:t>It was noticed several proposals in RAN #85 for updating the objectives in the WID</a:t>
            </a:r>
          </a:p>
          <a:p>
            <a:pPr lvl="1" fontAlgn="ctr"/>
            <a:r>
              <a:rPr lang="en-US" sz="1800" dirty="0" smtClean="0"/>
              <a:t>Intra-band EN-DC MPR requirements </a:t>
            </a:r>
          </a:p>
          <a:p>
            <a:pPr lvl="1" fontAlgn="ctr"/>
            <a:r>
              <a:rPr lang="en-US" altLang="zh-CN" sz="1800" dirty="0"/>
              <a:t>S</a:t>
            </a:r>
            <a:r>
              <a:rPr lang="en-US" altLang="zh-CN" sz="1800" dirty="0" smtClean="0"/>
              <a:t>witching </a:t>
            </a:r>
            <a:r>
              <a:rPr lang="en-US" altLang="zh-CN" sz="1800" dirty="0"/>
              <a:t>period between two FR1 uplink carriers </a:t>
            </a:r>
            <a:endParaRPr lang="en-US" altLang="zh-CN" sz="1800" dirty="0" smtClean="0"/>
          </a:p>
          <a:p>
            <a:pPr fontAlgn="ctr"/>
            <a:r>
              <a:rPr lang="en-US" sz="2200" dirty="0" smtClean="0">
                <a:solidFill>
                  <a:srgbClr val="FF0000"/>
                </a:solidFill>
              </a:rPr>
              <a:t>Action to RAN</a:t>
            </a:r>
            <a:endParaRPr lang="en-US" sz="2200" dirty="0">
              <a:solidFill>
                <a:srgbClr val="FF0000"/>
              </a:solidFill>
            </a:endParaRPr>
          </a:p>
          <a:p>
            <a:pPr lvl="1"/>
            <a:r>
              <a:rPr lang="en-US" sz="1600" dirty="0" smtClean="0">
                <a:ea typeface="MS PGothic" panose="020B0600070205080204" pitchFamily="50" charset="-128"/>
              </a:rPr>
              <a:t>Confirm RAN4 agreements on separated cat B CRs for separated objectives, i.e., no single RAN4 CR packs at the end of WI  </a:t>
            </a:r>
          </a:p>
          <a:p>
            <a:pPr marL="457200" lvl="1" indent="0">
              <a:buNone/>
            </a:pPr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 smtClean="0"/>
          </a:p>
          <a:p>
            <a:pPr lvl="1"/>
            <a:endParaRPr lang="ja-JP" altLang="en-US" sz="1050" dirty="0"/>
          </a:p>
          <a:p>
            <a:pPr lvl="2"/>
            <a:endParaRPr lang="en-US" sz="1050" dirty="0" smtClean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301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FR2 UE RF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01634"/>
            <a:ext cx="8561600" cy="5756366"/>
          </a:xfrm>
        </p:spPr>
        <p:txBody>
          <a:bodyPr/>
          <a:lstStyle/>
          <a:p>
            <a:pPr fontAlgn="ctr"/>
            <a:r>
              <a:rPr lang="en-US" sz="2000" dirty="0" smtClean="0"/>
              <a:t>Initial </a:t>
            </a:r>
            <a:r>
              <a:rPr lang="en-US" sz="2000" dirty="0"/>
              <a:t>agreements for </a:t>
            </a:r>
            <a:r>
              <a:rPr lang="en-GB" altLang="zh-CN" sz="2000" dirty="0"/>
              <a:t>UE </a:t>
            </a:r>
            <a:r>
              <a:rPr lang="en-GB" altLang="zh-CN" sz="2000" dirty="0"/>
              <a:t>architecture </a:t>
            </a:r>
            <a:r>
              <a:rPr lang="en-GB" altLang="zh-CN" sz="2000" dirty="0"/>
              <a:t>for DL CA BW </a:t>
            </a:r>
            <a:r>
              <a:rPr lang="en-GB" altLang="zh-CN" sz="2000" dirty="0"/>
              <a:t>Enhancement, </a:t>
            </a:r>
            <a:r>
              <a:rPr lang="en-GB" altLang="zh-CN" sz="2000" dirty="0" smtClean="0"/>
              <a:t>intra-band </a:t>
            </a:r>
            <a:r>
              <a:rPr lang="en-GB" altLang="zh-CN" sz="2000" dirty="0"/>
              <a:t>non-contiguous UL </a:t>
            </a:r>
            <a:r>
              <a:rPr lang="en-GB" altLang="zh-CN" sz="2000" dirty="0"/>
              <a:t>CA, </a:t>
            </a:r>
            <a:r>
              <a:rPr lang="en-GB" altLang="zh-CN" sz="2000" dirty="0" smtClean="0"/>
              <a:t>inner </a:t>
            </a:r>
            <a:r>
              <a:rPr lang="en-GB" altLang="zh-CN" sz="2000" dirty="0"/>
              <a:t>RB </a:t>
            </a:r>
            <a:r>
              <a:rPr lang="en-GB" altLang="zh-CN" sz="2000" dirty="0" smtClean="0"/>
              <a:t>allocations region </a:t>
            </a:r>
            <a:r>
              <a:rPr lang="en-GB" altLang="zh-CN" sz="2000" dirty="0"/>
              <a:t>1 </a:t>
            </a:r>
            <a:r>
              <a:rPr lang="en-GB" altLang="zh-CN" sz="2000" dirty="0" smtClean="0"/>
              <a:t>extension for </a:t>
            </a:r>
            <a:r>
              <a:rPr lang="en-GB" altLang="zh-CN" sz="2000" dirty="0"/>
              <a:t>Power Class </a:t>
            </a:r>
            <a:r>
              <a:rPr lang="en-GB" altLang="zh-CN" sz="2000" dirty="0" smtClean="0"/>
              <a:t>3 and inter-band CA</a:t>
            </a:r>
          </a:p>
          <a:p>
            <a:pPr fontAlgn="ctr"/>
            <a:r>
              <a:rPr lang="en-GB" sz="2000" dirty="0" smtClean="0"/>
              <a:t>LS on adding RAN1 and RAN2 as secondary WG under this WI for </a:t>
            </a:r>
            <a:r>
              <a:rPr lang="en-GB" altLang="zh-CN" sz="2000" dirty="0" smtClean="0"/>
              <a:t>enhanced </a:t>
            </a:r>
            <a:r>
              <a:rPr lang="en-GB" altLang="zh-CN" sz="2000" dirty="0"/>
              <a:t>FR2 MPE mitigation solutions</a:t>
            </a:r>
            <a:r>
              <a:rPr lang="en-GB" sz="2000" dirty="0" smtClean="0"/>
              <a:t> was approved </a:t>
            </a:r>
            <a:endParaRPr lang="en-US" sz="2000" dirty="0"/>
          </a:p>
          <a:p>
            <a:pPr lvl="1"/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 smtClean="0"/>
          </a:p>
          <a:p>
            <a:pPr lvl="1"/>
            <a:endParaRPr lang="ja-JP" altLang="en-US" sz="1050" dirty="0"/>
          </a:p>
          <a:p>
            <a:pPr lvl="2"/>
            <a:endParaRPr lang="en-US" sz="1050" dirty="0" smtClean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010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RRM requirements enhancement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01634"/>
            <a:ext cx="8561600" cy="5756366"/>
          </a:xfrm>
        </p:spPr>
        <p:txBody>
          <a:bodyPr/>
          <a:lstStyle/>
          <a:p>
            <a:pPr fontAlgn="ctr"/>
            <a:r>
              <a:rPr lang="en-US" sz="2400" dirty="0" smtClean="0"/>
              <a:t>Based on RAN #84 guideline, RAN4 only focus on </a:t>
            </a:r>
            <a:r>
              <a:rPr lang="en-US" sz="2400" dirty="0" err="1" smtClean="0"/>
              <a:t>workplan</a:t>
            </a:r>
            <a:r>
              <a:rPr lang="en-US" sz="2400" dirty="0" smtClean="0"/>
              <a:t> for Rel-16 RRM requirements enhancement in Q3 </a:t>
            </a:r>
          </a:p>
          <a:p>
            <a:pPr fontAlgn="ctr"/>
            <a:r>
              <a:rPr lang="en-US" sz="2400" dirty="0" err="1" smtClean="0"/>
              <a:t>Workplan</a:t>
            </a:r>
            <a:r>
              <a:rPr lang="en-US" sz="2400" dirty="0" smtClean="0"/>
              <a:t> has been approved in R4-1908230 </a:t>
            </a:r>
          </a:p>
          <a:p>
            <a:pPr fontAlgn="ctr"/>
            <a:r>
              <a:rPr lang="en-US" altLang="zh-CN" sz="2400" dirty="0"/>
              <a:t>It was noticed </a:t>
            </a:r>
            <a:r>
              <a:rPr lang="en-US" altLang="zh-CN" sz="2400" dirty="0" smtClean="0"/>
              <a:t>a proposal </a:t>
            </a:r>
            <a:r>
              <a:rPr lang="en-US" altLang="zh-CN" sz="2400" dirty="0"/>
              <a:t>in RAN #85 for updating the objectives in the </a:t>
            </a:r>
            <a:r>
              <a:rPr lang="en-US" altLang="zh-CN" sz="2400" dirty="0" smtClean="0"/>
              <a:t>WID</a:t>
            </a:r>
          </a:p>
          <a:p>
            <a:pPr lvl="1" fontAlgn="ctr"/>
            <a:r>
              <a:rPr lang="en-US" altLang="zh-CN" sz="1800" dirty="0" smtClean="0"/>
              <a:t>TCI </a:t>
            </a:r>
            <a:r>
              <a:rPr lang="en-US" altLang="zh-CN" sz="1800" dirty="0"/>
              <a:t>state for BWP switching requirement </a:t>
            </a:r>
            <a:r>
              <a:rPr lang="en-US" altLang="zh-CN" sz="1800" dirty="0" smtClean="0"/>
              <a:t>(RP-192102) </a:t>
            </a:r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endParaRPr lang="en-US" sz="1100" dirty="0" smtClean="0"/>
          </a:p>
          <a:p>
            <a:pPr lvl="1"/>
            <a:endParaRPr lang="ja-JP" altLang="en-US" sz="1100" dirty="0"/>
          </a:p>
          <a:p>
            <a:pPr lvl="2"/>
            <a:endParaRPr lang="en-US" sz="1100" dirty="0" smtClean="0"/>
          </a:p>
          <a:p>
            <a:endParaRPr lang="en-US" sz="1400" dirty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741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CSI-RS based L3 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01634"/>
            <a:ext cx="8561600" cy="5756366"/>
          </a:xfrm>
        </p:spPr>
        <p:txBody>
          <a:bodyPr/>
          <a:lstStyle/>
          <a:p>
            <a:pPr fontAlgn="ctr"/>
            <a:r>
              <a:rPr lang="en-US" altLang="zh-CN" sz="2000" dirty="0"/>
              <a:t>Based on RAN #84 guideline, RAN4 only focus on </a:t>
            </a:r>
            <a:r>
              <a:rPr lang="en-US" altLang="zh-CN" sz="2000" dirty="0" smtClean="0"/>
              <a:t>work plan </a:t>
            </a:r>
            <a:r>
              <a:rPr lang="en-US" altLang="zh-CN" sz="2000" dirty="0"/>
              <a:t>for Rel-16 RRM requirements enhancement in Q3 </a:t>
            </a:r>
          </a:p>
          <a:p>
            <a:pPr fontAlgn="ctr"/>
            <a:r>
              <a:rPr lang="en-US" altLang="zh-CN" sz="2000" dirty="0" smtClean="0"/>
              <a:t>Work plan </a:t>
            </a:r>
            <a:r>
              <a:rPr lang="en-US" altLang="zh-CN" sz="2000" dirty="0"/>
              <a:t>has been approved in </a:t>
            </a:r>
            <a:r>
              <a:rPr lang="en-US" altLang="zh-CN" sz="2000" dirty="0" smtClean="0"/>
              <a:t>R4-1908403</a:t>
            </a:r>
            <a:endParaRPr lang="en-US" altLang="zh-CN" sz="2000" dirty="0"/>
          </a:p>
          <a:p>
            <a:pPr lvl="1"/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 smtClean="0"/>
          </a:p>
          <a:p>
            <a:pPr lvl="1"/>
            <a:endParaRPr lang="ja-JP" altLang="en-US" sz="1050" dirty="0"/>
          </a:p>
          <a:p>
            <a:pPr lvl="2"/>
            <a:endParaRPr lang="en-US" sz="1050" dirty="0" smtClean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010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High speed train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01634"/>
            <a:ext cx="8561600" cy="5756366"/>
          </a:xfrm>
        </p:spPr>
        <p:txBody>
          <a:bodyPr/>
          <a:lstStyle/>
          <a:p>
            <a:pPr lvl="0"/>
            <a:r>
              <a:rPr lang="en-GB" altLang="zh-CN" dirty="0" smtClean="0"/>
              <a:t>Work </a:t>
            </a:r>
            <a:r>
              <a:rPr lang="en-GB" altLang="zh-CN" dirty="0"/>
              <a:t>plan for RRM part of NR support for high speed train scenario was approved in R4-1908677</a:t>
            </a:r>
            <a:endParaRPr lang="zh-CN" altLang="zh-CN" sz="3200" dirty="0"/>
          </a:p>
          <a:p>
            <a:pPr lvl="0"/>
            <a:r>
              <a:rPr lang="en-US" altLang="zh-CN" dirty="0" smtClean="0"/>
              <a:t>Work </a:t>
            </a:r>
            <a:r>
              <a:rPr lang="en-US" altLang="zh-CN" dirty="0"/>
              <a:t>plan for demodulation part of NR support for high speed train scenario was approved in R4-1910051</a:t>
            </a:r>
            <a:endParaRPr lang="zh-CN" altLang="zh-CN" sz="3200" dirty="0"/>
          </a:p>
          <a:p>
            <a:r>
              <a:rPr lang="en-US" altLang="zh-CN" dirty="0" smtClean="0"/>
              <a:t>WF </a:t>
            </a:r>
            <a:r>
              <a:rPr lang="en-US" altLang="zh-CN" dirty="0"/>
              <a:t>on UE demodulation for NR HST was approved in R4-1910050</a:t>
            </a:r>
            <a:endParaRPr lang="zh-CN" altLang="zh-CN" sz="3200" dirty="0"/>
          </a:p>
          <a:p>
            <a:r>
              <a:rPr lang="en-US" altLang="zh-CN" dirty="0" smtClean="0"/>
              <a:t>Way </a:t>
            </a:r>
            <a:r>
              <a:rPr lang="en-US" altLang="zh-CN" dirty="0"/>
              <a:t>forward on NR BS HST demodulation requirements was approved in R4-1910128</a:t>
            </a:r>
            <a:endParaRPr lang="zh-CN" altLang="zh-CN" sz="3200" dirty="0"/>
          </a:p>
          <a:p>
            <a:pPr lvl="1"/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 smtClean="0"/>
          </a:p>
          <a:p>
            <a:pPr lvl="1"/>
            <a:endParaRPr lang="ja-JP" altLang="en-US" sz="1050" dirty="0"/>
          </a:p>
          <a:p>
            <a:pPr lvl="2"/>
            <a:endParaRPr lang="en-US" sz="1050" dirty="0" smtClean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334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Performance requirement enhancement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01634"/>
            <a:ext cx="8561600" cy="5756366"/>
          </a:xfrm>
        </p:spPr>
        <p:txBody>
          <a:bodyPr/>
          <a:lstStyle/>
          <a:p>
            <a:pPr lvl="0" fontAlgn="auto" hangingPunct="1"/>
            <a:r>
              <a:rPr lang="en-US" altLang="zh-CN" sz="2000" dirty="0"/>
              <a:t>The work plan for Rel-16 NR performance requirement enhancement WI was approved </a:t>
            </a:r>
            <a:endParaRPr lang="en-US" altLang="zh-CN" sz="2000" dirty="0" smtClean="0"/>
          </a:p>
          <a:p>
            <a:pPr lvl="0" fontAlgn="auto" hangingPunct="1"/>
            <a:r>
              <a:rPr lang="en-US" altLang="zh-CN" sz="2000" dirty="0" smtClean="0"/>
              <a:t>The </a:t>
            </a:r>
            <a:r>
              <a:rPr lang="en-US" altLang="zh-CN" sz="2000" dirty="0"/>
              <a:t>way forward on Rel-16 UE PDSCH CA normal demodulation requirements was approved </a:t>
            </a:r>
            <a:endParaRPr lang="en-US" altLang="zh-CN" sz="2000" dirty="0" smtClean="0"/>
          </a:p>
          <a:p>
            <a:pPr lvl="0" fontAlgn="auto" hangingPunct="1"/>
            <a:r>
              <a:rPr lang="en-US" altLang="zh-CN" sz="2000" dirty="0" smtClean="0"/>
              <a:t>The </a:t>
            </a:r>
            <a:r>
              <a:rPr lang="en-US" altLang="zh-CN" sz="2000" dirty="0"/>
              <a:t>way forward on Rel-16 UE PMI reporting requirements for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ports larger than 8 and up to 32 was approved </a:t>
            </a:r>
            <a:endParaRPr lang="en-US" altLang="zh-CN" sz="2000" dirty="0" smtClean="0"/>
          </a:p>
          <a:p>
            <a:pPr lvl="0" fontAlgn="auto" hangingPunct="1"/>
            <a:r>
              <a:rPr lang="en-US" altLang="zh-CN" sz="2000" dirty="0" smtClean="0"/>
              <a:t>The </a:t>
            </a:r>
            <a:r>
              <a:rPr lang="en-US" altLang="zh-CN" sz="2000" dirty="0"/>
              <a:t>way forward on Rel-16 UE TDD LTE-NR co-existence demodulation requirements was approved </a:t>
            </a:r>
            <a:endParaRPr lang="en-US" altLang="zh-CN" sz="2000" dirty="0" smtClean="0"/>
          </a:p>
          <a:p>
            <a:pPr lvl="0" fontAlgn="auto" hangingPunct="1"/>
            <a:r>
              <a:rPr lang="en-US" altLang="zh-CN" sz="2000" dirty="0" smtClean="0"/>
              <a:t>The </a:t>
            </a:r>
            <a:r>
              <a:rPr lang="en-US" altLang="zh-CN" sz="2000" dirty="0"/>
              <a:t>way forward on Rel-16 UE demodulation requirements with power imbalance was </a:t>
            </a:r>
            <a:r>
              <a:rPr lang="en-US" altLang="zh-CN" sz="2000" dirty="0" smtClean="0"/>
              <a:t>approved</a:t>
            </a:r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 smtClean="0"/>
          </a:p>
          <a:p>
            <a:pPr lvl="1"/>
            <a:endParaRPr lang="ja-JP" altLang="en-US" sz="1050" dirty="0"/>
          </a:p>
          <a:p>
            <a:pPr lvl="2"/>
            <a:endParaRPr lang="en-US" sz="1050" dirty="0" smtClean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792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 smtClean="0"/>
              <a:t>NR – Other WG led items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5831591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Rel-16 NR – NR-U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01634"/>
            <a:ext cx="8561600" cy="5756366"/>
          </a:xfrm>
        </p:spPr>
        <p:txBody>
          <a:bodyPr/>
          <a:lstStyle/>
          <a:p>
            <a:pPr fontAlgn="ctr"/>
            <a:r>
              <a:rPr lang="en-US" sz="2000" dirty="0"/>
              <a:t>Tentative agreements on 6GHz band </a:t>
            </a:r>
            <a:r>
              <a:rPr lang="en-US" sz="2000" dirty="0" smtClean="0"/>
              <a:t>plan with additional note</a:t>
            </a:r>
          </a:p>
          <a:p>
            <a:pPr lvl="1" fontAlgn="ctr"/>
            <a:r>
              <a:rPr lang="en-US" sz="1600" dirty="0" smtClean="0"/>
              <a:t>Two </a:t>
            </a:r>
            <a:r>
              <a:rPr lang="en-US" sz="1600" dirty="0"/>
              <a:t>bands </a:t>
            </a:r>
            <a:r>
              <a:rPr lang="en-GB" altLang="zh-CN" sz="1600" dirty="0"/>
              <a:t>5925 – 6425 MHz and 5925 – 7125 MHz for unlicensed </a:t>
            </a:r>
            <a:r>
              <a:rPr lang="en-GB" altLang="zh-CN" sz="1600" dirty="0"/>
              <a:t>operation </a:t>
            </a:r>
            <a:r>
              <a:rPr lang="en-US" sz="1600" dirty="0"/>
              <a:t>will be defined</a:t>
            </a:r>
            <a:r>
              <a:rPr lang="en-US" sz="1600" dirty="0" smtClean="0"/>
              <a:t>.</a:t>
            </a:r>
          </a:p>
          <a:p>
            <a:pPr lvl="1" fontAlgn="ctr"/>
            <a:r>
              <a:rPr lang="en-US" sz="1600" dirty="0" smtClean="0"/>
              <a:t>Note: </a:t>
            </a:r>
            <a:r>
              <a:rPr lang="en-GB" altLang="zh-CN" sz="1600" i="1" dirty="0"/>
              <a:t>Band X or Band Y may be deprecated in the future if found not to be applicable. Definition of another band within the same spectrum in the future pending regulations is not precluded.</a:t>
            </a:r>
            <a:r>
              <a:rPr lang="en-US" sz="1600" dirty="0" smtClean="0"/>
              <a:t> </a:t>
            </a:r>
            <a:endParaRPr lang="en-US" sz="1600" dirty="0"/>
          </a:p>
          <a:p>
            <a:pPr fontAlgn="ctr"/>
            <a:r>
              <a:rPr lang="en-US" sz="2000" dirty="0"/>
              <a:t>Agreements for sync raster was agreed in RAN4 #92 Chairman note. </a:t>
            </a:r>
          </a:p>
          <a:p>
            <a:pPr fontAlgn="ctr"/>
            <a:r>
              <a:rPr lang="en-US" sz="2000" dirty="0"/>
              <a:t>WF for channel raster (R4-1910593), wideband operation (R4-1910536), </a:t>
            </a:r>
            <a:r>
              <a:rPr lang="en-US" sz="2000" dirty="0" err="1"/>
              <a:t>Tx</a:t>
            </a:r>
            <a:r>
              <a:rPr lang="en-US" sz="2000" dirty="0"/>
              <a:t> emission mask (R4-1910535), spectrum utilization (R4-1910537) </a:t>
            </a:r>
            <a:r>
              <a:rPr lang="en-US" sz="2000" dirty="0" smtClean="0"/>
              <a:t> were approved</a:t>
            </a:r>
            <a:endParaRPr lang="en-GB" sz="2000" dirty="0"/>
          </a:p>
          <a:p>
            <a:pPr fontAlgn="ctr"/>
            <a:r>
              <a:rPr lang="en-US" altLang="zh-CN" sz="2000" dirty="0"/>
              <a:t>WF on RRM specifications for NR-U in R4-1909987 was </a:t>
            </a:r>
            <a:r>
              <a:rPr lang="en-US" altLang="zh-CN" sz="2000" dirty="0"/>
              <a:t>agreed</a:t>
            </a:r>
            <a:endParaRPr lang="en-GB" sz="2000" dirty="0"/>
          </a:p>
          <a:p>
            <a:pPr fontAlgn="ctr"/>
            <a:r>
              <a:rPr lang="en-GB" sz="2000" dirty="0"/>
              <a:t>WF for RRM requirements for NR-U was approved in R4-1910551 </a:t>
            </a:r>
            <a:endParaRPr lang="en-US" sz="2000" dirty="0"/>
          </a:p>
          <a:p>
            <a:pPr lvl="1"/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 smtClean="0"/>
          </a:p>
          <a:p>
            <a:pPr lvl="1"/>
            <a:endParaRPr lang="ja-JP" altLang="en-US" sz="1050" dirty="0"/>
          </a:p>
          <a:p>
            <a:pPr lvl="2"/>
            <a:endParaRPr lang="en-US" sz="1050" dirty="0" smtClean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654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smtClean="0"/>
              <a:t>CLI and RIM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WF for RRM requirements was approved in R4-1909991. </a:t>
            </a:r>
          </a:p>
          <a:p>
            <a:r>
              <a:rPr lang="en-US" dirty="0" smtClean="0"/>
              <a:t>Maintenance CRs for TR 38.828 were agreed.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225237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smtClean="0"/>
              <a:t>NR mobility enhancement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WF on RRM requirements for NR mobility enhancement was approved </a:t>
            </a:r>
          </a:p>
          <a:p>
            <a:r>
              <a:rPr lang="en-US" dirty="0"/>
              <a:t> </a:t>
            </a:r>
            <a:r>
              <a:rPr lang="en-US" dirty="0" smtClean="0"/>
              <a:t>RAN4 provide further response on simultaneous Rx/</a:t>
            </a:r>
            <a:r>
              <a:rPr lang="en-US" dirty="0" err="1" smtClean="0"/>
              <a:t>Tx</a:t>
            </a:r>
            <a:r>
              <a:rPr lang="en-US" dirty="0" smtClean="0"/>
              <a:t> in </a:t>
            </a:r>
            <a:r>
              <a:rPr lang="en-US" altLang="zh-CN" dirty="0"/>
              <a:t> R4-1909992 </a:t>
            </a:r>
            <a:r>
              <a:rPr lang="en-US" dirty="0" smtClean="0"/>
              <a:t>LS to RAN1/2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95319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 smtClean="0"/>
              <a:t>Executive Summary – </a:t>
            </a:r>
            <a:r>
              <a:rPr lang="en-US" altLang="zh-CN" dirty="0" smtClean="0"/>
              <a:t>RAN4 VC election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5DB0B-C0D7-4C62-A89C-F6E83EC7A4B0}" type="slidenum">
              <a:rPr lang="en-GB" altLang="en-US" smtClean="0"/>
              <a:pPr/>
              <a:t>2</a:t>
            </a:fld>
            <a:endParaRPr lang="en-GB" altLang="en-US"/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37307" y="966403"/>
            <a:ext cx="8901131" cy="545727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ko-KR" sz="2000" dirty="0" smtClean="0"/>
              <a:t>Elections for two RAN4 Vice Chairman positions was hold in RAN4 #92 meeting </a:t>
            </a:r>
          </a:p>
          <a:p>
            <a:r>
              <a:rPr lang="en-US" altLang="ko-KR" sz="2000" dirty="0" smtClean="0"/>
              <a:t>Results of first RAN4 Vice Chairman position (One ballot) </a:t>
            </a:r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Results of second RAN4 Vice Chairman position  (Two ballots</a:t>
            </a:r>
            <a:r>
              <a:rPr lang="zh-CN" altLang="en-US" sz="2000" dirty="0" smtClean="0"/>
              <a:t>）</a:t>
            </a:r>
            <a:endParaRPr lang="en-US" altLang="ko-KR" sz="2000" dirty="0" smtClean="0"/>
          </a:p>
          <a:p>
            <a:pPr marL="457200" lvl="1" indent="0" eaLnBrk="1" fontAlgn="b" hangingPunct="1">
              <a:buNone/>
            </a:pPr>
            <a:endParaRPr lang="en-US" sz="1600" kern="0" dirty="0" smtClean="0"/>
          </a:p>
          <a:p>
            <a:pPr eaLnBrk="1" fontAlgn="b" hangingPunct="1"/>
            <a:endParaRPr lang="en-US" altLang="zh-CN" sz="2000" kern="0" dirty="0" smtClean="0"/>
          </a:p>
          <a:p>
            <a:pPr lvl="1" eaLnBrk="1" fontAlgn="b" hangingPunct="1"/>
            <a:endParaRPr lang="en-US" sz="1600" kern="0" dirty="0" smtClean="0"/>
          </a:p>
          <a:p>
            <a:pPr lvl="1" eaLnBrk="1" fontAlgn="b" hangingPunct="1"/>
            <a:endParaRPr lang="fi-FI" altLang="ja-JP" sz="1600" kern="0" dirty="0" smtClean="0"/>
          </a:p>
          <a:p>
            <a:pPr lvl="1" eaLnBrk="1" fontAlgn="b" hangingPunct="1"/>
            <a:endParaRPr lang="en-US" sz="1600" kern="0" dirty="0" smtClean="0"/>
          </a:p>
          <a:p>
            <a:pPr eaLnBrk="1" fontAlgn="b" hangingPunct="1"/>
            <a:r>
              <a:rPr lang="en-GB" altLang="zh-CN" sz="2000" dirty="0" smtClean="0"/>
              <a:t>Mr</a:t>
            </a:r>
            <a:r>
              <a:rPr lang="en-GB" altLang="zh-CN" sz="2000" dirty="0"/>
              <a:t>. Haijie Qiu (Samsung / TTA) was elected as the first position of RAN4 Vice Chairman.</a:t>
            </a:r>
          </a:p>
          <a:p>
            <a:pPr eaLnBrk="1" fontAlgn="b" hangingPunct="1"/>
            <a:r>
              <a:rPr lang="en-GB" altLang="zh-CN" sz="2000" dirty="0"/>
              <a:t>Mr. Andrey </a:t>
            </a:r>
            <a:r>
              <a:rPr lang="en-GB" altLang="zh-CN" sz="2000" dirty="0" err="1"/>
              <a:t>Chervyakov</a:t>
            </a:r>
            <a:r>
              <a:rPr lang="en-GB" altLang="zh-CN" sz="2000" dirty="0"/>
              <a:t> (Intel / ATIS) was elected as the second RAN4 Vice Chairman.</a:t>
            </a:r>
            <a:endParaRPr lang="zh-CN" altLang="zh-CN" sz="2000" dirty="0"/>
          </a:p>
          <a:p>
            <a:pPr lvl="1" eaLnBrk="1" fontAlgn="b" hangingPunct="1"/>
            <a:endParaRPr lang="en-GB" altLang="zh-CN" sz="1600" kern="0" dirty="0" smtClean="0"/>
          </a:p>
          <a:p>
            <a:pPr lvl="1" eaLnBrk="1" fontAlgn="b" hangingPunct="1"/>
            <a:endParaRPr lang="en-GB" altLang="zh-CN" sz="1600" kern="0" dirty="0" smtClean="0"/>
          </a:p>
          <a:p>
            <a:pPr lvl="1" eaLnBrk="1" fontAlgn="b" hangingPunct="1"/>
            <a:endParaRPr lang="en-GB" altLang="zh-CN" sz="1600" kern="0" dirty="0" smtClean="0"/>
          </a:p>
          <a:p>
            <a:pPr lvl="1" eaLnBrk="1" fontAlgn="b" hangingPunct="1"/>
            <a:endParaRPr lang="en-GB" sz="16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050" kern="0" dirty="0" smtClean="0"/>
          </a:p>
          <a:p>
            <a:pPr marL="0" inden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ja-JP" sz="1800" b="1" kern="0" dirty="0" smtClean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8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8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900" kern="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9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kern="0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3193" y="1705261"/>
            <a:ext cx="4229358" cy="15291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522" y="3574385"/>
            <a:ext cx="3541344" cy="14814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4588" y="3555190"/>
            <a:ext cx="3712670" cy="151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34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smtClean="0"/>
              <a:t>5G V2X and NR </a:t>
            </a:r>
            <a:r>
              <a:rPr lang="en-GB" dirty="0" err="1" smtClean="0"/>
              <a:t>sidelink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>
              <a:buBlip>
                <a:blip r:embed="rId2"/>
              </a:buBlip>
            </a:pPr>
            <a:r>
              <a:rPr lang="en-GB" altLang="zh-CN" dirty="0" smtClean="0"/>
              <a:t>Simulation assumption and results were agreed to be captured in the TRs. </a:t>
            </a:r>
          </a:p>
          <a:p>
            <a:pPr marL="342900" lvl="2" indent="-342900">
              <a:buBlip>
                <a:blip r:embed="rId2"/>
              </a:buBlip>
            </a:pPr>
            <a:r>
              <a:rPr lang="en-GB" altLang="zh-CN" dirty="0" smtClean="0"/>
              <a:t>WF </a:t>
            </a:r>
            <a:r>
              <a:rPr lang="en-GB" altLang="zh-CN" dirty="0"/>
              <a:t>on UE RF requirements for NR V2X was approved in </a:t>
            </a:r>
            <a:r>
              <a:rPr lang="en-GB" altLang="zh-CN" dirty="0" smtClean="0"/>
              <a:t>R4-1910403</a:t>
            </a:r>
          </a:p>
          <a:p>
            <a:pPr marL="342900" lvl="2" indent="-342900">
              <a:buBlip>
                <a:blip r:embed="rId2"/>
              </a:buBlip>
            </a:pPr>
            <a:r>
              <a:rPr lang="en-GB" dirty="0" smtClean="0"/>
              <a:t>WF for NR V2X RRM requirements scope was approved in R4-1908037 </a:t>
            </a:r>
          </a:p>
          <a:p>
            <a:pPr marL="342900" lvl="2" indent="-342900">
              <a:buBlip>
                <a:blip r:embed="rId2"/>
              </a:buBlip>
            </a:pPr>
            <a:r>
              <a:rPr lang="en-GB" dirty="0" smtClean="0"/>
              <a:t>Agreements for sync </a:t>
            </a:r>
            <a:r>
              <a:rPr lang="en-GB" dirty="0" smtClean="0"/>
              <a:t>and measurement related RRM requirements were captured in the Chairman note </a:t>
            </a:r>
          </a:p>
          <a:p>
            <a:pPr marL="342900" lvl="2" indent="-342900">
              <a:buBlip>
                <a:blip r:embed="rId2"/>
              </a:buBlip>
            </a:pPr>
            <a:r>
              <a:rPr lang="en-GB" dirty="0" smtClean="0"/>
              <a:t>WF for SL timing was approved in R4-1909994</a:t>
            </a:r>
          </a:p>
          <a:p>
            <a:pPr marL="342900" lvl="2" indent="-342900">
              <a:buBlip>
                <a:blip r:embed="rId2"/>
              </a:buBlip>
            </a:pPr>
            <a:r>
              <a:rPr lang="en-GB" dirty="0" smtClean="0"/>
              <a:t>LS to RAN1 on the information of RAN4 decision of no requirements for RRC based BWP re-configuration was approved in R4-1910542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80006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smtClean="0"/>
              <a:t>IAB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667" y="1380067"/>
            <a:ext cx="8229600" cy="4525963"/>
          </a:xfrm>
        </p:spPr>
        <p:txBody>
          <a:bodyPr/>
          <a:lstStyle/>
          <a:p>
            <a:r>
              <a:rPr lang="en-US" dirty="0" smtClean="0"/>
              <a:t> RAN4 agreed to introduce a set of requirements for IAB node with both conducted and radiated RF </a:t>
            </a:r>
            <a:r>
              <a:rPr lang="en-US" dirty="0" err="1" smtClean="0"/>
              <a:t>interfrace</a:t>
            </a:r>
            <a:r>
              <a:rPr lang="en-US" dirty="0" smtClean="0"/>
              <a:t> </a:t>
            </a:r>
          </a:p>
          <a:p>
            <a:r>
              <a:rPr lang="en-US" dirty="0"/>
              <a:t> </a:t>
            </a:r>
            <a:r>
              <a:rPr lang="en-US" dirty="0" smtClean="0"/>
              <a:t>Simulation assumption for co-existence study was further updated </a:t>
            </a:r>
          </a:p>
          <a:p>
            <a:r>
              <a:rPr lang="en-US" dirty="0"/>
              <a:t> </a:t>
            </a:r>
            <a:r>
              <a:rPr lang="en-US" dirty="0" smtClean="0"/>
              <a:t>RAN4 agreed the WF to further align the terminologies used for </a:t>
            </a:r>
            <a:r>
              <a:rPr lang="en-US" altLang="zh-CN" dirty="0" smtClean="0"/>
              <a:t>IAB </a:t>
            </a:r>
            <a:endParaRPr lang="en-US" altLang="zh-CN" dirty="0"/>
          </a:p>
          <a:p>
            <a:r>
              <a:rPr lang="en-US" dirty="0" smtClean="0"/>
              <a:t> RAN4 agreed the WF for sync accuracy requirements for IAB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51910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smtClean="0"/>
              <a:t>Power Saving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667" y="1380067"/>
            <a:ext cx="8229600" cy="4525963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altLang="ko-KR" dirty="0"/>
              <a:t>Further agreements on reusing </a:t>
            </a:r>
            <a:r>
              <a:rPr lang="en-GB" altLang="zh-CN" dirty="0" smtClean="0"/>
              <a:t>the </a:t>
            </a:r>
            <a:r>
              <a:rPr lang="en-GB" altLang="zh-CN" dirty="0"/>
              <a:t>current BWP switch delay and interruption requirements </a:t>
            </a:r>
            <a:r>
              <a:rPr lang="en-GB" altLang="zh-CN" dirty="0" smtClean="0"/>
              <a:t>for </a:t>
            </a:r>
            <a:r>
              <a:rPr lang="en-GB" altLang="zh-CN" dirty="0"/>
              <a:t>MIMO layer adaption when the maximum number of MIMO layers is adapted as a part of the BWP change. (case 1)</a:t>
            </a:r>
            <a:endParaRPr lang="zh-CN" altLang="zh-CN" dirty="0"/>
          </a:p>
          <a:p>
            <a:r>
              <a:rPr lang="en-US" altLang="ko-KR" dirty="0" smtClean="0"/>
              <a:t> FFS </a:t>
            </a:r>
            <a:r>
              <a:rPr lang="en-US" altLang="ko-KR" dirty="0"/>
              <a:t>for </a:t>
            </a:r>
            <a:r>
              <a:rPr lang="en-GB" altLang="zh-CN" dirty="0"/>
              <a:t>the switching delay and interruption requirements when only the number of maximum MIMO layer is changed in the BWPs before and after MIMO layer adaption (case 2) </a:t>
            </a:r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36491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smtClean="0"/>
              <a:t>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>
              <a:buBlip>
                <a:blip r:embed="rId2"/>
              </a:buBlip>
            </a:pPr>
            <a:r>
              <a:rPr lang="en-US" altLang="ko-KR" sz="2800" dirty="0" smtClean="0">
                <a:ea typeface="+mn-ea"/>
                <a:cs typeface="+mn-cs"/>
              </a:rPr>
              <a:t>NR positioning </a:t>
            </a:r>
          </a:p>
          <a:p>
            <a:pPr lvl="1"/>
            <a:r>
              <a:rPr lang="en-US" altLang="ko-KR" dirty="0"/>
              <a:t>RAN4 </a:t>
            </a:r>
            <a:r>
              <a:rPr lang="en-US" altLang="ko-KR" dirty="0" smtClean="0"/>
              <a:t>RRM scope </a:t>
            </a:r>
            <a:r>
              <a:rPr lang="en-US" altLang="ko-KR" dirty="0"/>
              <a:t>and time plan were approved </a:t>
            </a:r>
          </a:p>
          <a:p>
            <a:pPr lvl="1"/>
            <a:r>
              <a:rPr lang="en-US" altLang="ko-KR" dirty="0"/>
              <a:t>System level simulation assumption for RSTD was approved</a:t>
            </a:r>
            <a:endParaRPr lang="en-US" altLang="ko-KR" dirty="0"/>
          </a:p>
          <a:p>
            <a:pPr marL="342900" lvl="2" indent="-342900">
              <a:buBlip>
                <a:blip r:embed="rId2"/>
              </a:buBlip>
            </a:pPr>
            <a:r>
              <a:rPr lang="en-US" altLang="ko-KR" sz="2800" dirty="0">
                <a:ea typeface="+mn-ea"/>
                <a:cs typeface="+mn-cs"/>
              </a:rPr>
              <a:t>MR-DC</a:t>
            </a:r>
          </a:p>
          <a:p>
            <a:pPr lvl="1"/>
            <a:r>
              <a:rPr lang="en-US" altLang="ko-KR" dirty="0" smtClean="0"/>
              <a:t>WF for RRM requirements was approved in R4-1909997</a:t>
            </a:r>
            <a:endParaRPr lang="en-US" altLang="ko-KR" dirty="0" smtClean="0"/>
          </a:p>
          <a:p>
            <a:r>
              <a:rPr lang="en-US" altLang="ko-KR" dirty="0" err="1" smtClean="0"/>
              <a:t>eURLLC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RAN4 agreed no RRM impact in Rel-16 </a:t>
            </a:r>
            <a:r>
              <a:rPr lang="en-US" altLang="ko-KR" dirty="0" err="1" smtClean="0"/>
              <a:t>eURLLC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Work plan and scope for </a:t>
            </a:r>
            <a:r>
              <a:rPr lang="en-US" altLang="ko-KR" dirty="0" err="1" smtClean="0"/>
              <a:t>Demod</a:t>
            </a:r>
            <a:r>
              <a:rPr lang="en-US" altLang="ko-KR" dirty="0" smtClean="0"/>
              <a:t> requirements were approved</a:t>
            </a:r>
            <a:endParaRPr lang="en-US" altLang="ko-KR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36027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smtClean="0"/>
              <a:t>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>
              <a:buBlip>
                <a:blip r:embed="rId2"/>
              </a:buBlip>
            </a:pPr>
            <a:r>
              <a:rPr lang="en-US" altLang="ko-KR" sz="2800" dirty="0" smtClean="0">
                <a:ea typeface="+mn-ea"/>
                <a:cs typeface="+mn-cs"/>
              </a:rPr>
              <a:t>SRVCC from 5G to 3G </a:t>
            </a:r>
          </a:p>
          <a:p>
            <a:pPr lvl="1"/>
            <a:r>
              <a:rPr lang="en-US" altLang="ko-KR" dirty="0" smtClean="0"/>
              <a:t>Scope of RRM requirements was agreed </a:t>
            </a:r>
          </a:p>
          <a:p>
            <a:pPr lvl="1"/>
            <a:r>
              <a:rPr lang="en-US" altLang="ko-KR" dirty="0" smtClean="0"/>
              <a:t>Response LS to RAN2 on measurement for SRVCC from 5G to 3G was approved </a:t>
            </a:r>
            <a:endParaRPr lang="en-US" altLang="ko-KR" dirty="0"/>
          </a:p>
          <a:p>
            <a:pPr marL="342900" lvl="2" indent="-342900">
              <a:buBlip>
                <a:blip r:embed="rId2"/>
              </a:buBlip>
            </a:pPr>
            <a:r>
              <a:rPr lang="en-US" altLang="ko-KR" sz="2800" dirty="0" smtClean="0">
                <a:ea typeface="+mn-ea"/>
                <a:cs typeface="+mn-cs"/>
              </a:rPr>
              <a:t>FR2 DL 256QAM</a:t>
            </a:r>
            <a:endParaRPr lang="en-US" altLang="ko-KR" sz="2800" dirty="0">
              <a:ea typeface="+mn-ea"/>
              <a:cs typeface="+mn-cs"/>
            </a:endParaRPr>
          </a:p>
          <a:p>
            <a:pPr lvl="1"/>
            <a:r>
              <a:rPr lang="en-US" altLang="ko-KR" dirty="0" smtClean="0"/>
              <a:t>Simulation assumptions and results are captured in the TR </a:t>
            </a:r>
          </a:p>
          <a:p>
            <a:pPr lvl="1"/>
            <a:r>
              <a:rPr lang="en-US" altLang="ko-KR" dirty="0" smtClean="0"/>
              <a:t>No consensus reached on handling test feasibility study and introduction of core requirements </a:t>
            </a:r>
            <a:endParaRPr lang="en-US" altLang="ko-KR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06569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-200850"/>
            <a:ext cx="7452360" cy="1143000"/>
          </a:xfrm>
        </p:spPr>
        <p:txBody>
          <a:bodyPr/>
          <a:lstStyle/>
          <a:p>
            <a:r>
              <a:rPr lang="en-GB" dirty="0" smtClean="0"/>
              <a:t>Rel-16 NR –Spectrum </a:t>
            </a:r>
            <a:r>
              <a:rPr lang="en-GB" dirty="0" smtClean="0"/>
              <a:t>WI(1/2)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26984"/>
            <a:ext cx="8561600" cy="5756366"/>
          </a:xfrm>
        </p:spPr>
        <p:txBody>
          <a:bodyPr/>
          <a:lstStyle/>
          <a:p>
            <a:pPr fontAlgn="ctr"/>
            <a:r>
              <a:rPr lang="en-US" sz="2400" dirty="0" smtClean="0"/>
              <a:t>Completed </a:t>
            </a:r>
            <a:r>
              <a:rPr lang="en-US" sz="2400" dirty="0"/>
              <a:t>items are summarized in slide </a:t>
            </a:r>
            <a:r>
              <a:rPr lang="en-US" sz="2400" dirty="0" smtClean="0"/>
              <a:t>8 </a:t>
            </a:r>
            <a:endParaRPr lang="en-US" sz="2400" dirty="0"/>
          </a:p>
          <a:p>
            <a:pPr fontAlgn="ctr"/>
            <a:r>
              <a:rPr lang="en-US" sz="2400" dirty="0"/>
              <a:t>Band n259</a:t>
            </a:r>
          </a:p>
          <a:p>
            <a:pPr lvl="1" fontAlgn="ctr"/>
            <a:r>
              <a:rPr lang="en-US" sz="2000" dirty="0" smtClean="0">
                <a:ea typeface="MS PGothic" panose="020B0600070205080204" pitchFamily="50" charset="-128"/>
              </a:rPr>
              <a:t>Link budget assumption was approved for further discussions on </a:t>
            </a:r>
            <a:r>
              <a:rPr lang="en-US" altLang="zh-CN" sz="2000" dirty="0" smtClean="0"/>
              <a:t> maximum </a:t>
            </a:r>
            <a:r>
              <a:rPr lang="en-US" altLang="zh-CN" sz="2000" dirty="0"/>
              <a:t>output power and </a:t>
            </a:r>
            <a:r>
              <a:rPr lang="en-US" altLang="zh-CN" sz="2000" dirty="0" smtClean="0"/>
              <a:t>REFSENS </a:t>
            </a:r>
            <a:r>
              <a:rPr lang="en-US" altLang="zh-CN" sz="2000" dirty="0"/>
              <a:t>OTA requirements </a:t>
            </a:r>
            <a:endParaRPr lang="en-GB" sz="2000" dirty="0" smtClean="0"/>
          </a:p>
          <a:p>
            <a:pPr fontAlgn="ctr"/>
            <a:r>
              <a:rPr lang="en-US" altLang="zh-CN" sz="2400" dirty="0"/>
              <a:t>Addition of wider channel BW in NR band n38</a:t>
            </a:r>
            <a:r>
              <a:rPr lang="en-GB" sz="2400" dirty="0"/>
              <a:t> </a:t>
            </a:r>
          </a:p>
          <a:p>
            <a:pPr lvl="1" fontAlgn="ctr"/>
            <a:r>
              <a:rPr lang="en-GB" sz="2000" dirty="0">
                <a:ea typeface="MS PGothic" panose="020B0600070205080204" pitchFamily="50" charset="-128"/>
              </a:rPr>
              <a:t>A-MPR for 40MHz was approved </a:t>
            </a:r>
          </a:p>
          <a:p>
            <a:pPr fontAlgn="ctr"/>
            <a:r>
              <a:rPr lang="en-US" altLang="zh-CN" sz="2400" dirty="0"/>
              <a:t>29 </a:t>
            </a:r>
            <a:r>
              <a:rPr lang="en-US" altLang="zh-CN" sz="2400" dirty="0" err="1"/>
              <a:t>dBm</a:t>
            </a:r>
            <a:r>
              <a:rPr lang="en-US" altLang="zh-CN" sz="2400" dirty="0"/>
              <a:t> UE Power Class for LTE band 41 and NR Band </a:t>
            </a:r>
            <a:r>
              <a:rPr lang="en-US" altLang="zh-CN" sz="2400" dirty="0" smtClean="0"/>
              <a:t>n41</a:t>
            </a:r>
          </a:p>
          <a:p>
            <a:pPr lvl="1" fontAlgn="ctr"/>
            <a:r>
              <a:rPr lang="en-US" sz="1600" dirty="0" smtClean="0">
                <a:ea typeface="MS PGothic" panose="020B0600070205080204" pitchFamily="50" charset="-128"/>
              </a:rPr>
              <a:t>Agreed </a:t>
            </a:r>
            <a:r>
              <a:rPr lang="en-US" sz="1600" dirty="0">
                <a:ea typeface="MS PGothic" panose="020B0600070205080204" pitchFamily="50" charset="-128"/>
              </a:rPr>
              <a:t>a CR to add 20 MHz Channel BW which had been simulated, but erroneously excluded from Table C.1.4-2 of 38.817-01. </a:t>
            </a:r>
          </a:p>
          <a:p>
            <a:pPr lvl="1" fontAlgn="ctr"/>
            <a:r>
              <a:rPr lang="en-US" sz="1600" dirty="0" smtClean="0">
                <a:ea typeface="MS PGothic" panose="020B0600070205080204" pitchFamily="50" charset="-128"/>
              </a:rPr>
              <a:t>Agreed </a:t>
            </a:r>
            <a:r>
              <a:rPr lang="en-US" sz="1600" dirty="0">
                <a:ea typeface="MS PGothic" panose="020B0600070205080204" pitchFamily="50" charset="-128"/>
              </a:rPr>
              <a:t>a CR for 38.101-3 to change the B41/n41 intra-band EN-DC A-MP_R from channel based to allocation-based calculations for IM3 positions </a:t>
            </a:r>
          </a:p>
          <a:p>
            <a:pPr fontAlgn="ctr"/>
            <a:r>
              <a:rPr lang="en-GB" sz="2400" dirty="0" smtClean="0">
                <a:ea typeface="MS PGothic" panose="020B0600070205080204" pitchFamily="50" charset="-128"/>
              </a:rPr>
              <a:t>Power </a:t>
            </a:r>
            <a:r>
              <a:rPr lang="en-GB" sz="2400" dirty="0">
                <a:ea typeface="MS PGothic" panose="020B0600070205080204" pitchFamily="50" charset="-128"/>
              </a:rPr>
              <a:t>class 2 for EN-DC (TDD+TDD)</a:t>
            </a:r>
          </a:p>
          <a:p>
            <a:pPr lvl="1" fontAlgn="ctr"/>
            <a:r>
              <a:rPr lang="en-US" sz="2000" dirty="0" smtClean="0">
                <a:ea typeface="MS PGothic" panose="020B0600070205080204" pitchFamily="50" charset="-128"/>
              </a:rPr>
              <a:t>FFS on introduction of power class for TDD+TDD in release independent specification. </a:t>
            </a:r>
            <a:endParaRPr lang="en-US" sz="2000" dirty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pPr lvl="1"/>
            <a:endParaRPr lang="en-US" sz="2800" dirty="0" smtClean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endParaRPr lang="en-US" sz="1600" dirty="0" smtClean="0"/>
          </a:p>
          <a:p>
            <a:pPr lvl="1"/>
            <a:endParaRPr lang="ja-JP" altLang="en-US" sz="1600" dirty="0"/>
          </a:p>
          <a:p>
            <a:pPr lvl="2"/>
            <a:endParaRPr lang="en-US" sz="1600" dirty="0" smtClean="0"/>
          </a:p>
          <a:p>
            <a:endParaRPr lang="en-US" sz="2000" dirty="0"/>
          </a:p>
          <a:p>
            <a:endParaRPr lang="en-US" dirty="0"/>
          </a:p>
          <a:p>
            <a:endParaRPr lang="en-US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436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-200850"/>
            <a:ext cx="7452360" cy="1143000"/>
          </a:xfrm>
        </p:spPr>
        <p:txBody>
          <a:bodyPr/>
          <a:lstStyle/>
          <a:p>
            <a:r>
              <a:rPr lang="en-GB" dirty="0" smtClean="0"/>
              <a:t>Rel-16 NR –Spectrum </a:t>
            </a:r>
            <a:r>
              <a:rPr lang="en-GB" dirty="0" smtClean="0"/>
              <a:t>WI(2/2)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26984"/>
            <a:ext cx="8561600" cy="5756366"/>
          </a:xfrm>
        </p:spPr>
        <p:txBody>
          <a:bodyPr/>
          <a:lstStyle/>
          <a:p>
            <a:pPr marL="342900" lvl="1" indent="-342900" fontAlgn="ctr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Addition of wider channel BW in NR band </a:t>
            </a:r>
            <a:r>
              <a:rPr lang="en-US" altLang="zh-CN" dirty="0" smtClean="0">
                <a:ea typeface="+mn-ea"/>
                <a:cs typeface="+mn-cs"/>
              </a:rPr>
              <a:t>n1</a:t>
            </a:r>
          </a:p>
          <a:p>
            <a:pPr lvl="1" fontAlgn="ctr"/>
            <a:r>
              <a:rPr lang="en-US" altLang="zh-CN" sz="2000" dirty="0" err="1">
                <a:ea typeface="MS PGothic" panose="020B0600070205080204" pitchFamily="50" charset="-128"/>
              </a:rPr>
              <a:t>Workplan</a:t>
            </a:r>
            <a:r>
              <a:rPr lang="en-US" altLang="zh-CN" sz="2000" dirty="0">
                <a:ea typeface="MS PGothic" panose="020B0600070205080204" pitchFamily="50" charset="-128"/>
              </a:rPr>
              <a:t> was approved </a:t>
            </a:r>
            <a:endParaRPr lang="en-US" sz="2000" dirty="0">
              <a:ea typeface="MS PGothic" panose="020B0600070205080204" pitchFamily="50" charset="-128"/>
            </a:endParaRPr>
          </a:p>
          <a:p>
            <a:pPr marL="342900" lvl="1" indent="-342900" fontAlgn="ctr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Addition of channel BWs in Band n77 and n78 </a:t>
            </a:r>
            <a:endParaRPr lang="en-US" altLang="zh-CN" dirty="0" smtClean="0">
              <a:ea typeface="+mn-ea"/>
              <a:cs typeface="+mn-cs"/>
            </a:endParaRPr>
          </a:p>
          <a:p>
            <a:pPr lvl="1" fontAlgn="ctr"/>
            <a:r>
              <a:rPr lang="en-US" sz="2000" dirty="0">
                <a:ea typeface="MS PGothic" panose="020B0600070205080204" pitchFamily="50" charset="-128"/>
              </a:rPr>
              <a:t>CRs were technically endorsed </a:t>
            </a:r>
          </a:p>
          <a:p>
            <a:pPr lvl="1" fontAlgn="ctr"/>
            <a:r>
              <a:rPr lang="en-GB" altLang="zh-CN" sz="2000" dirty="0">
                <a:ea typeface="MS PGothic" panose="020B0600070205080204" pitchFamily="50" charset="-128"/>
              </a:rPr>
              <a:t>FFS on optional </a:t>
            </a:r>
            <a:r>
              <a:rPr lang="en-GB" altLang="zh-CN" sz="2000" dirty="0">
                <a:ea typeface="MS PGothic" panose="020B0600070205080204" pitchFamily="50" charset="-128"/>
              </a:rPr>
              <a:t>or mandatory support of 70 MHz CBW</a:t>
            </a:r>
            <a:endParaRPr lang="zh-CN" altLang="zh-CN" sz="2000" dirty="0">
              <a:ea typeface="MS PGothic" panose="020B0600070205080204" pitchFamily="50" charset="-128"/>
            </a:endParaRPr>
          </a:p>
          <a:p>
            <a:pPr marL="342900" lvl="1" indent="-342900" fontAlgn="ctr">
              <a:buBlip>
                <a:blip r:embed="rId2"/>
              </a:buBlip>
            </a:pPr>
            <a:r>
              <a:rPr lang="en-US" altLang="zh-CN" dirty="0" smtClean="0">
                <a:ea typeface="+mn-ea"/>
                <a:cs typeface="+mn-cs"/>
              </a:rPr>
              <a:t>Introduction </a:t>
            </a:r>
            <a:r>
              <a:rPr lang="en-US" altLang="zh-CN" dirty="0">
                <a:ea typeface="+mn-ea"/>
                <a:cs typeface="+mn-cs"/>
              </a:rPr>
              <a:t>of NR FDD bands with variable duplex </a:t>
            </a:r>
            <a:endParaRPr lang="en-US" altLang="zh-CN" dirty="0" smtClean="0">
              <a:ea typeface="+mn-ea"/>
              <a:cs typeface="+mn-cs"/>
            </a:endParaRPr>
          </a:p>
          <a:p>
            <a:pPr lvl="1" fontAlgn="ctr"/>
            <a:r>
              <a:rPr lang="en-US" sz="2000" dirty="0">
                <a:ea typeface="MS PGothic" panose="020B0600070205080204" pitchFamily="50" charset="-128"/>
              </a:rPr>
              <a:t>Initial agreements for system parameters for NR FDD bands with variable duplex was captured in Chairman Notes</a:t>
            </a:r>
          </a:p>
          <a:p>
            <a:pPr lvl="1" fontAlgn="ctr"/>
            <a:r>
              <a:rPr lang="en-US" sz="2000" dirty="0">
                <a:ea typeface="MS PGothic" panose="020B0600070205080204" pitchFamily="50" charset="-128"/>
              </a:rPr>
              <a:t>WF for UE RF was approved </a:t>
            </a:r>
            <a:endParaRPr lang="en-US" sz="2000" dirty="0">
              <a:ea typeface="MS PGothic" panose="020B0600070205080204" pitchFamily="50" charset="-128"/>
            </a:endParaRPr>
          </a:p>
          <a:p>
            <a:pPr fontAlgn="ctr"/>
            <a:endParaRPr lang="en-US" sz="2400" dirty="0"/>
          </a:p>
          <a:p>
            <a:pPr lvl="1"/>
            <a:endParaRPr lang="ja-JP" altLang="en-US" sz="1600" dirty="0"/>
          </a:p>
          <a:p>
            <a:pPr lvl="2"/>
            <a:endParaRPr lang="en-US" sz="1600" dirty="0" smtClean="0"/>
          </a:p>
          <a:p>
            <a:endParaRPr lang="en-US" sz="2000" dirty="0"/>
          </a:p>
          <a:p>
            <a:endParaRPr lang="en-US" dirty="0"/>
          </a:p>
          <a:p>
            <a:endParaRPr lang="en-US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761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 smtClean="0"/>
              <a:t> Rel-16 Basket WI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907" y="636841"/>
            <a:ext cx="8229600" cy="4525963"/>
          </a:xfrm>
        </p:spPr>
        <p:txBody>
          <a:bodyPr/>
          <a:lstStyle/>
          <a:p>
            <a:r>
              <a:rPr lang="en-US" sz="2000" dirty="0" smtClean="0"/>
              <a:t>Rel-16 NR Basket WI Status </a:t>
            </a:r>
            <a:r>
              <a:rPr lang="en-US" sz="2000" dirty="0" smtClean="0"/>
              <a:t>Report</a:t>
            </a: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 smtClean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 smtClean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 smtClean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 smtClean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 smtClean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 smtClean="0">
              <a:ea typeface="MS PGothic" panose="020B0600070205080204" pitchFamily="50" charset="-128"/>
            </a:endParaRPr>
          </a:p>
          <a:p>
            <a:r>
              <a:rPr lang="en-US" altLang="ja-JP" sz="2000" dirty="0" smtClean="0">
                <a:ea typeface="MS PGothic" panose="020B0600070205080204" pitchFamily="50" charset="-128"/>
              </a:rPr>
              <a:t>Above </a:t>
            </a:r>
            <a:r>
              <a:rPr lang="en-US" altLang="ja-JP" sz="2000" dirty="0" smtClean="0">
                <a:ea typeface="MS PGothic" panose="020B0600070205080204" pitchFamily="50" charset="-128"/>
              </a:rPr>
              <a:t>revised WIDs have been endorsed by RAN4</a:t>
            </a:r>
          </a:p>
          <a:p>
            <a:pPr marL="457200" lvl="1" indent="0">
              <a:buNone/>
            </a:pPr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600" dirty="0"/>
          </a:p>
          <a:p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27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805138"/>
              </p:ext>
            </p:extLst>
          </p:nvPr>
        </p:nvGraphicFramePr>
        <p:xfrm>
          <a:off x="300907" y="1019386"/>
          <a:ext cx="8381999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/>
                <a:gridCol w="1283291"/>
                <a:gridCol w="1291413"/>
              </a:tblGrid>
              <a:tr h="41371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 Title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Status Report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Revised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WID</a:t>
                      </a:r>
                      <a:endParaRPr 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intra-band CA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RP-191802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RP-191822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03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</a:t>
                      </a: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 for 3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RP-191989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RP-191990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</a:t>
                      </a: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 for 4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RP-191810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RP-191814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2 bands DL with 2 bands UL (1 LTE band + 1 NR band)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RP-191751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RP-191752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3 bands DL with 2 bands UL (2 LTE bands + 1 NR band)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RP-192086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RP-192087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 (3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RP-191809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RP-191813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 (4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RP-191729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RP-191728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 (5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RP-191962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of x bands (</a:t>
                      </a:r>
                      <a:r>
                        <a:rPr lang="en-US" altLang="zh-CN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xDL</a:t>
                      </a: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/1UL x=1.2,3,4) LTE and 2 NR bands (2DL/1UL); </a:t>
                      </a:r>
                      <a:endParaRPr lang="en-US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RP-191746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RP-191744</a:t>
                      </a:r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3 bands DL with 3 bands UL</a:t>
                      </a:r>
                      <a:endParaRPr lang="en-US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RP-191883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RP-191882</a:t>
                      </a:r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CA/DC for 2 bands DL with up to 2 bands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RP-191821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RP-191822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3 bands DL with 2 bands UL</a:t>
                      </a:r>
                      <a:endParaRPr lang="en-US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RP-191823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RP-191824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 SUL, NSA SUL, NSA SUL with ULSUP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RP-192088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RP-192089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2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Rel-16 NR – 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sz="2400" dirty="0" smtClean="0"/>
              <a:t>7-24 GHz </a:t>
            </a:r>
          </a:p>
          <a:p>
            <a:pPr lvl="1" fontAlgn="ctr"/>
            <a:r>
              <a:rPr lang="en-US" sz="1800" dirty="0" smtClean="0"/>
              <a:t>Several TPs for system parameters, BS RF and UE RF were approved</a:t>
            </a:r>
          </a:p>
          <a:p>
            <a:pPr lvl="1" fontAlgn="ctr"/>
            <a:r>
              <a:rPr lang="en-US" sz="1800" dirty="0" smtClean="0"/>
              <a:t>It was agreed to extend one more quarter for SI to capture the outcome from WRC-19 meeting </a:t>
            </a:r>
            <a:endParaRPr lang="en-US" sz="1800" dirty="0" smtClean="0"/>
          </a:p>
          <a:p>
            <a:pPr fontAlgn="ctr"/>
            <a:r>
              <a:rPr lang="en-US" sz="2400" dirty="0" smtClean="0"/>
              <a:t>MIMO OTA</a:t>
            </a:r>
          </a:p>
          <a:p>
            <a:pPr lvl="1" fontAlgn="ctr"/>
            <a:r>
              <a:rPr lang="en-US" altLang="zh-CN" sz="1800" dirty="0"/>
              <a:t>Down-selection of channel model is </a:t>
            </a:r>
            <a:r>
              <a:rPr lang="en-US" altLang="zh-CN" sz="1800" dirty="0" smtClean="0"/>
              <a:t>agreed</a:t>
            </a:r>
          </a:p>
          <a:p>
            <a:pPr lvl="1" fontAlgn="ctr"/>
            <a:r>
              <a:rPr lang="en-US" sz="1800" dirty="0" smtClean="0"/>
              <a:t>No consensus reache</a:t>
            </a:r>
            <a:r>
              <a:rPr lang="en-US" sz="1800" dirty="0" smtClean="0"/>
              <a:t>d for </a:t>
            </a:r>
            <a:r>
              <a:rPr lang="en-GB" sz="1800" dirty="0"/>
              <a:t>e</a:t>
            </a:r>
            <a:r>
              <a:rPr lang="en-GB" altLang="zh-CN" sz="1800" dirty="0" smtClean="0"/>
              <a:t>nvironmental condition and probe configurations for FR1  </a:t>
            </a:r>
          </a:p>
          <a:p>
            <a:pPr fontAlgn="ctr"/>
            <a:r>
              <a:rPr lang="en-US" sz="2400" dirty="0"/>
              <a:t>High power for EN-DC (FDD + TDD) </a:t>
            </a:r>
          </a:p>
          <a:p>
            <a:pPr lvl="1"/>
            <a:r>
              <a:rPr lang="en-US" sz="1800" dirty="0" smtClean="0"/>
              <a:t>Options for further study was summarized in R4-1910338 </a:t>
            </a:r>
            <a:endParaRPr lang="en-US" sz="1800" dirty="0" smtClean="0"/>
          </a:p>
          <a:p>
            <a:endParaRPr lang="en-US" sz="2400" dirty="0"/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pPr lvl="1"/>
            <a:endParaRPr lang="en-US" sz="3200" dirty="0" smtClean="0">
              <a:ea typeface="MS PGothic" panose="020B0600070205080204" pitchFamily="50" charset="-128"/>
            </a:endParaRPr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endParaRPr lang="en-US" sz="1800" dirty="0" smtClean="0"/>
          </a:p>
          <a:p>
            <a:pPr lvl="1"/>
            <a:endParaRPr lang="ja-JP" altLang="en-US" sz="1800" dirty="0"/>
          </a:p>
          <a:p>
            <a:pPr lvl="2"/>
            <a:endParaRPr lang="en-US" sz="1800" dirty="0" smtClean="0"/>
          </a:p>
          <a:p>
            <a:endParaRPr lang="en-US" sz="2400" dirty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322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 smtClean="0"/>
              <a:t>LTE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75765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 smtClean="0"/>
              <a:t>Executive Summary </a:t>
            </a:r>
            <a:r>
              <a:rPr lang="en-US" dirty="0" smtClean="0"/>
              <a:t>–NR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5DB0B-C0D7-4C62-A89C-F6E83EC7A4B0}" type="slidenum">
              <a:rPr lang="en-GB" altLang="en-US" smtClean="0"/>
              <a:pPr/>
              <a:t>3</a:t>
            </a:fld>
            <a:endParaRPr lang="en-GB" altLang="en-US"/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1087060"/>
            <a:ext cx="8901131" cy="545727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ko-KR" sz="2000" dirty="0" smtClean="0"/>
              <a:t>Rel-15 NR</a:t>
            </a:r>
          </a:p>
          <a:p>
            <a:pPr lvl="1"/>
            <a:r>
              <a:rPr lang="en-US" altLang="ko-KR" sz="1600" dirty="0" smtClean="0"/>
              <a:t>For </a:t>
            </a:r>
            <a:r>
              <a:rPr lang="en-US" altLang="ko-KR" sz="1600" dirty="0"/>
              <a:t>performance part of Rel-15 </a:t>
            </a:r>
            <a:r>
              <a:rPr lang="en-US" altLang="ko-KR" sz="1600" dirty="0" smtClean="0"/>
              <a:t>NR, </a:t>
            </a:r>
            <a:r>
              <a:rPr lang="en-US" altLang="ko-KR" sz="1600" dirty="0"/>
              <a:t>significant progress was achieved in </a:t>
            </a:r>
            <a:r>
              <a:rPr lang="en-US" altLang="ko-KR" sz="1600" dirty="0" smtClean="0"/>
              <a:t>Q3. </a:t>
            </a:r>
            <a:endParaRPr lang="en-US" altLang="ko-KR" sz="1600" dirty="0"/>
          </a:p>
          <a:p>
            <a:pPr lvl="2"/>
            <a:r>
              <a:rPr lang="en-US" altLang="zh-CN" sz="1400" dirty="0" smtClean="0"/>
              <a:t>E-mail discussions was conducted on the newly setup RAN4_draft reflector. Summary of e-mail discussion was provided in R4-1908222 </a:t>
            </a:r>
          </a:p>
          <a:p>
            <a:pPr lvl="2"/>
            <a:r>
              <a:rPr lang="en-US" altLang="ko-KR" sz="1400" dirty="0" smtClean="0"/>
              <a:t>Based on e-mail discussions, RAN4 further conclude the handling of remaining open issues for RRM and </a:t>
            </a:r>
            <a:r>
              <a:rPr lang="en-US" altLang="ko-KR" sz="1400" dirty="0" err="1" smtClean="0"/>
              <a:t>Demod</a:t>
            </a:r>
            <a:r>
              <a:rPr lang="en-US" altLang="ko-KR" sz="1400" dirty="0" smtClean="0"/>
              <a:t> test cases in Aug meeting in R4-1908231</a:t>
            </a:r>
          </a:p>
          <a:p>
            <a:pPr lvl="2"/>
            <a:r>
              <a:rPr lang="en-US" altLang="ko-KR" sz="1400" dirty="0" smtClean="0"/>
              <a:t>Endorsed CRs based on above agreements was implemented in following RAN4 CRs submitted in </a:t>
            </a:r>
            <a:r>
              <a:rPr lang="en-US" altLang="zh-CN" sz="1400" dirty="0" smtClean="0"/>
              <a:t>RAN4 CR pack for RAN #85 </a:t>
            </a:r>
            <a:r>
              <a:rPr lang="en-US" altLang="zh-CN" sz="1400" dirty="0" smtClean="0"/>
              <a:t>approval</a:t>
            </a:r>
            <a:endParaRPr lang="en-US" altLang="ko-KR" sz="1400" dirty="0"/>
          </a:p>
          <a:p>
            <a:pPr lvl="2"/>
            <a:r>
              <a:rPr lang="en-US" altLang="ko-KR" sz="1400" dirty="0" smtClean="0"/>
              <a:t>Even though the number of TBD are significantly decreased, ther</a:t>
            </a:r>
            <a:r>
              <a:rPr lang="en-US" altLang="ko-KR" sz="1400" dirty="0" smtClean="0"/>
              <a:t>e are still TBDs remains in the current specifications for Rel-15 NR performance part which are supposed to be removed in Q4 </a:t>
            </a:r>
            <a:endParaRPr lang="en-US" altLang="ko-KR" sz="1400" dirty="0" smtClean="0"/>
          </a:p>
          <a:p>
            <a:pPr lvl="1"/>
            <a:r>
              <a:rPr lang="en-US" altLang="en-US" sz="1600" dirty="0"/>
              <a:t>CRs to </a:t>
            </a:r>
            <a:r>
              <a:rPr lang="en-US" altLang="zh-CN" sz="1600" dirty="0"/>
              <a:t>Rel-15 NR core specs are focusing on editorial changes</a:t>
            </a:r>
            <a:endParaRPr lang="en-US" altLang="en-US" sz="1600" dirty="0"/>
          </a:p>
          <a:p>
            <a:pPr marL="342900" lvl="2" indent="-342900">
              <a:buBlip>
                <a:blip r:embed="rId2"/>
              </a:buBlip>
            </a:pPr>
            <a:r>
              <a:rPr lang="en-US" altLang="en-US" dirty="0" smtClean="0">
                <a:cs typeface="+mn-cs"/>
              </a:rPr>
              <a:t>Rel-16 NR </a:t>
            </a:r>
          </a:p>
          <a:p>
            <a:pPr lvl="1"/>
            <a:r>
              <a:rPr lang="en-US" altLang="en-US" sz="1800" dirty="0"/>
              <a:t>Good progress in Rel-16 NR WI/SI for both spectrum and non-spectrum. </a:t>
            </a:r>
          </a:p>
          <a:p>
            <a:pPr lvl="1"/>
            <a:r>
              <a:rPr lang="en-US" altLang="zh-CN" sz="1800" dirty="0" smtClean="0"/>
              <a:t>Only work plan and high level WF were discussed for RAN </a:t>
            </a:r>
            <a:r>
              <a:rPr lang="en-US" altLang="zh-CN" sz="1800" dirty="0"/>
              <a:t>led items </a:t>
            </a:r>
            <a:r>
              <a:rPr lang="en-US" altLang="zh-CN" sz="1800" dirty="0" smtClean="0"/>
              <a:t>with RRM/</a:t>
            </a:r>
            <a:r>
              <a:rPr lang="en-US" altLang="zh-CN" sz="1800" dirty="0" err="1" smtClean="0"/>
              <a:t>Demod</a:t>
            </a:r>
            <a:r>
              <a:rPr lang="en-US" altLang="zh-CN" sz="1800" dirty="0" smtClean="0"/>
              <a:t> impact</a:t>
            </a:r>
          </a:p>
          <a:p>
            <a:pPr lvl="1"/>
            <a:r>
              <a:rPr lang="en-US" altLang="en-US" sz="1800" dirty="0" smtClean="0"/>
              <a:t>RAN4 led items with RF impact started in Q3 (were hold in Q2) </a:t>
            </a:r>
          </a:p>
          <a:p>
            <a:pPr lvl="1"/>
            <a:r>
              <a:rPr lang="en-US" altLang="en-US" sz="1800" dirty="0" smtClean="0"/>
              <a:t>For other WG led item, </a:t>
            </a:r>
            <a:r>
              <a:rPr lang="en-US" altLang="en-US" sz="1800" kern="0" dirty="0"/>
              <a:t>If RAN4 impact is identified and no RAN4 TU for 2019 </a:t>
            </a:r>
            <a:r>
              <a:rPr lang="en-US" altLang="en-US" sz="1800" kern="0" dirty="0" smtClean="0"/>
              <a:t>Q4 and </a:t>
            </a:r>
            <a:r>
              <a:rPr lang="en-US" altLang="en-US" sz="1800" kern="0" dirty="0"/>
              <a:t>2020 Q1 was requested before, early request for RAN4 TU are encouraged</a:t>
            </a:r>
          </a:p>
          <a:p>
            <a:pPr lvl="1"/>
            <a:endParaRPr lang="en-US" altLang="en-US" sz="1800" dirty="0"/>
          </a:p>
          <a:p>
            <a:pPr lvl="2"/>
            <a:endParaRPr lang="en-US" altLang="ko-KR" sz="1400" dirty="0" smtClean="0"/>
          </a:p>
          <a:p>
            <a:pPr lvl="2"/>
            <a:endParaRPr lang="en-US" altLang="ko-KR" sz="1400" dirty="0"/>
          </a:p>
          <a:p>
            <a:pPr lvl="2"/>
            <a:endParaRPr lang="en-US" altLang="ko-KR" sz="1400" dirty="0" smtClean="0"/>
          </a:p>
          <a:p>
            <a:pPr lvl="2"/>
            <a:endParaRPr lang="en-US" altLang="ko-KR" sz="1400" dirty="0"/>
          </a:p>
          <a:p>
            <a:pPr lvl="2"/>
            <a:endParaRPr lang="en-US" altLang="ko-KR" sz="1400" dirty="0" smtClean="0"/>
          </a:p>
          <a:p>
            <a:pPr marL="0" indent="0" eaLnBrk="1" fontAlgn="b" hangingPunct="1">
              <a:buNone/>
            </a:pPr>
            <a:endParaRPr lang="en-US" altLang="zh-CN" sz="2000" kern="0" dirty="0" smtClean="0"/>
          </a:p>
          <a:p>
            <a:pPr lvl="1" eaLnBrk="1" fontAlgn="b" hangingPunct="1"/>
            <a:endParaRPr lang="en-US" sz="1600" kern="0" dirty="0" smtClean="0"/>
          </a:p>
          <a:p>
            <a:pPr lvl="1" eaLnBrk="1" fontAlgn="b" hangingPunct="1"/>
            <a:endParaRPr lang="fi-FI" altLang="ja-JP" sz="1600" kern="0" dirty="0" smtClean="0"/>
          </a:p>
          <a:p>
            <a:pPr lvl="1" eaLnBrk="1" fontAlgn="b" hangingPunct="1"/>
            <a:endParaRPr lang="en-US" sz="1600" kern="0" dirty="0" smtClean="0"/>
          </a:p>
          <a:p>
            <a:pPr lvl="1" eaLnBrk="1" fontAlgn="b" hangingPunct="1"/>
            <a:endParaRPr lang="en-US" altLang="ja-JP" sz="16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1" eaLnBrk="1" fontAlgn="b" hangingPunct="1"/>
            <a:endParaRPr lang="en-GB" altLang="zh-CN" sz="1600" kern="0" dirty="0" smtClean="0"/>
          </a:p>
          <a:p>
            <a:pPr lvl="1" eaLnBrk="1" fontAlgn="b" hangingPunct="1"/>
            <a:endParaRPr lang="en-GB" altLang="zh-CN" sz="1600" kern="0" dirty="0" smtClean="0"/>
          </a:p>
          <a:p>
            <a:pPr lvl="1" eaLnBrk="1" fontAlgn="b" hangingPunct="1"/>
            <a:endParaRPr lang="en-GB" altLang="zh-CN" sz="1600" kern="0" dirty="0" smtClean="0"/>
          </a:p>
          <a:p>
            <a:pPr lvl="1" eaLnBrk="1" fontAlgn="b" hangingPunct="1"/>
            <a:endParaRPr lang="en-GB" sz="16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050" kern="0" dirty="0" smtClean="0"/>
          </a:p>
          <a:p>
            <a:pPr marL="0" inden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ja-JP" sz="1800" b="1" kern="0" dirty="0" smtClean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8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8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900" kern="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9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kern="0" dirty="0" smtClean="0"/>
          </a:p>
        </p:txBody>
      </p:sp>
    </p:spTree>
    <p:extLst>
      <p:ext uri="{BB962C8B-B14F-4D97-AF65-F5344CB8AC3E}">
        <p14:creationId xmlns:p14="http://schemas.microsoft.com/office/powerpoint/2010/main" val="84470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Rel-16 LTE – </a:t>
            </a:r>
            <a:r>
              <a:rPr lang="en-GB" dirty="0" err="1" smtClean="0"/>
              <a:t>eMTC</a:t>
            </a:r>
            <a:r>
              <a:rPr lang="en-GB" dirty="0" smtClean="0"/>
              <a:t> and NB-</a:t>
            </a:r>
            <a:r>
              <a:rPr lang="en-GB" dirty="0" err="1" smtClean="0"/>
              <a:t>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sz="2000" dirty="0"/>
              <a:t>eMTC5 – sets of agreements for </a:t>
            </a:r>
          </a:p>
          <a:p>
            <a:pPr lvl="1" fontAlgn="ctr"/>
            <a:r>
              <a:rPr lang="en-US" sz="1800" dirty="0"/>
              <a:t>C</a:t>
            </a:r>
            <a:r>
              <a:rPr lang="en-US" sz="1800" dirty="0" smtClean="0"/>
              <a:t>o-existence with NR </a:t>
            </a:r>
          </a:p>
          <a:p>
            <a:pPr lvl="1" fontAlgn="ctr"/>
            <a:r>
              <a:rPr lang="en-US" sz="1800" dirty="0" smtClean="0"/>
              <a:t>UE-group </a:t>
            </a:r>
            <a:r>
              <a:rPr lang="en-US" sz="1800" dirty="0" smtClean="0"/>
              <a:t>WUS</a:t>
            </a:r>
          </a:p>
          <a:p>
            <a:pPr lvl="1" fontAlgn="ctr"/>
            <a:r>
              <a:rPr lang="en-US" sz="1800" dirty="0" smtClean="0"/>
              <a:t>MPDCCH performance improvement </a:t>
            </a:r>
          </a:p>
          <a:p>
            <a:pPr lvl="1" fontAlgn="ctr"/>
            <a:r>
              <a:rPr lang="en-US" sz="1800" dirty="0" smtClean="0"/>
              <a:t>Preconfigured UL resources</a:t>
            </a:r>
          </a:p>
          <a:p>
            <a:pPr lvl="1" fontAlgn="ctr"/>
            <a:r>
              <a:rPr lang="en-GB" altLang="zh-CN" sz="1800" dirty="0"/>
              <a:t>Q</a:t>
            </a:r>
            <a:r>
              <a:rPr lang="en-GB" altLang="zh-CN" sz="1800" dirty="0" smtClean="0"/>
              <a:t>uality </a:t>
            </a:r>
            <a:r>
              <a:rPr lang="en-GB" altLang="zh-CN" sz="1800" dirty="0"/>
              <a:t>report in Msg3 and connected </a:t>
            </a:r>
            <a:r>
              <a:rPr lang="en-GB" altLang="zh-CN" sz="1800" dirty="0"/>
              <a:t>mode</a:t>
            </a:r>
          </a:p>
          <a:p>
            <a:pPr lvl="1" fontAlgn="ctr"/>
            <a:r>
              <a:rPr lang="en-GB" altLang="zh-CN" sz="1800" dirty="0"/>
              <a:t>R</a:t>
            </a:r>
            <a:r>
              <a:rPr lang="en-GB" altLang="zh-CN" sz="1800" dirty="0" smtClean="0"/>
              <a:t>elaxed </a:t>
            </a:r>
            <a:r>
              <a:rPr lang="en-GB" altLang="zh-CN" sz="1800" dirty="0"/>
              <a:t>serving cell </a:t>
            </a:r>
            <a:r>
              <a:rPr lang="en-GB" altLang="zh-CN" sz="1800" dirty="0"/>
              <a:t>monitoring</a:t>
            </a:r>
          </a:p>
          <a:p>
            <a:pPr fontAlgn="ctr"/>
            <a:r>
              <a:rPr lang="en-US" sz="2000" dirty="0"/>
              <a:t>NB-IOTenh3 - sets </a:t>
            </a:r>
            <a:r>
              <a:rPr lang="en-US" sz="2000" dirty="0"/>
              <a:t>of agreements for </a:t>
            </a:r>
          </a:p>
          <a:p>
            <a:pPr lvl="1" fontAlgn="ctr"/>
            <a:r>
              <a:rPr lang="en-US" sz="1600" dirty="0" smtClean="0"/>
              <a:t>Co-existence </a:t>
            </a:r>
            <a:r>
              <a:rPr lang="en-US" sz="1600" dirty="0"/>
              <a:t>with NR </a:t>
            </a:r>
          </a:p>
          <a:p>
            <a:pPr lvl="1" fontAlgn="ctr"/>
            <a:r>
              <a:rPr lang="en-US" sz="1600" dirty="0"/>
              <a:t>UE-group WUS</a:t>
            </a:r>
          </a:p>
          <a:p>
            <a:pPr lvl="1" fontAlgn="ctr"/>
            <a:r>
              <a:rPr lang="en-US" sz="1600" dirty="0" smtClean="0"/>
              <a:t>Multi-carrier operation</a:t>
            </a:r>
          </a:p>
          <a:p>
            <a:pPr lvl="1" fontAlgn="ctr"/>
            <a:r>
              <a:rPr lang="en-US" sz="1600" dirty="0" smtClean="0"/>
              <a:t>Preconfigured UL resources</a:t>
            </a:r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endParaRPr lang="en-US" sz="1100" dirty="0" smtClean="0"/>
          </a:p>
          <a:p>
            <a:pPr lvl="1"/>
            <a:endParaRPr lang="ja-JP" altLang="en-US" sz="1100" dirty="0"/>
          </a:p>
          <a:p>
            <a:pPr lvl="2"/>
            <a:endParaRPr lang="en-US" sz="1100" dirty="0" smtClean="0"/>
          </a:p>
          <a:p>
            <a:endParaRPr lang="en-US" sz="1400" dirty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581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Rel-16 LTE – 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sz="2000" dirty="0" smtClean="0"/>
              <a:t>DL MIMO efficiency enhancement </a:t>
            </a:r>
          </a:p>
          <a:p>
            <a:pPr lvl="1" fontAlgn="ctr"/>
            <a:r>
              <a:rPr lang="en-US" sz="1800" dirty="0" smtClean="0"/>
              <a:t>No contributions submitted</a:t>
            </a:r>
            <a:endParaRPr lang="en-US" sz="1800" dirty="0" smtClean="0"/>
          </a:p>
          <a:p>
            <a:pPr fontAlgn="ctr"/>
            <a:r>
              <a:rPr lang="en-US" sz="2000" dirty="0" smtClean="0"/>
              <a:t>Even further mobility enhancement </a:t>
            </a:r>
          </a:p>
          <a:p>
            <a:pPr lvl="1" fontAlgn="ctr"/>
            <a:r>
              <a:rPr lang="en-US" sz="1600" dirty="0" smtClean="0"/>
              <a:t>WF on </a:t>
            </a:r>
            <a:r>
              <a:rPr lang="en-US" sz="1600" dirty="0" smtClean="0"/>
              <a:t>RRM requirements in R4-1910003</a:t>
            </a:r>
            <a:endParaRPr lang="en-US" sz="1600" dirty="0"/>
          </a:p>
          <a:p>
            <a:pPr fontAlgn="ctr"/>
            <a:r>
              <a:rPr lang="en-US" sz="2000" dirty="0" smtClean="0"/>
              <a:t>LTE high speed </a:t>
            </a:r>
            <a:endParaRPr lang="en-US" sz="2000" dirty="0"/>
          </a:p>
          <a:p>
            <a:pPr lvl="1" fontAlgn="ctr"/>
            <a:r>
              <a:rPr lang="en-US" sz="1600" dirty="0" smtClean="0"/>
              <a:t>WF for RRM requirements, UE </a:t>
            </a:r>
            <a:r>
              <a:rPr lang="en-US" sz="1600" dirty="0" err="1" smtClean="0"/>
              <a:t>demod</a:t>
            </a:r>
            <a:r>
              <a:rPr lang="en-US" sz="1600" dirty="0" smtClean="0"/>
              <a:t> performance and BS </a:t>
            </a:r>
            <a:r>
              <a:rPr lang="en-US" sz="1600" dirty="0" err="1" smtClean="0"/>
              <a:t>demod</a:t>
            </a:r>
            <a:r>
              <a:rPr lang="en-US" sz="1600" dirty="0" smtClean="0"/>
              <a:t> performance </a:t>
            </a:r>
          </a:p>
          <a:p>
            <a:pPr lvl="1" fontAlgn="ctr"/>
            <a:r>
              <a:rPr lang="en-US" sz="1600" dirty="0" smtClean="0"/>
              <a:t>CRs to introduce RRM core requirements for LTE high speed were agreed </a:t>
            </a:r>
            <a:endParaRPr lang="en-US" sz="1600" dirty="0" smtClean="0"/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endParaRPr lang="en-US" sz="1100" dirty="0" smtClean="0"/>
          </a:p>
          <a:p>
            <a:pPr lvl="1"/>
            <a:endParaRPr lang="ja-JP" altLang="en-US" sz="1100" dirty="0"/>
          </a:p>
          <a:p>
            <a:pPr lvl="2"/>
            <a:endParaRPr lang="en-US" sz="1100" dirty="0" smtClean="0"/>
          </a:p>
          <a:p>
            <a:endParaRPr lang="en-US" sz="1400" dirty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2340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 smtClean="0"/>
              <a:t> Rel-16 LTE Spectrum related 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870013"/>
            <a:ext cx="8229600" cy="4525963"/>
          </a:xfrm>
        </p:spPr>
        <p:txBody>
          <a:bodyPr/>
          <a:lstStyle/>
          <a:p>
            <a:r>
              <a:rPr lang="en-US" sz="2400" dirty="0" smtClean="0"/>
              <a:t>Power </a:t>
            </a:r>
            <a:r>
              <a:rPr lang="en-US" sz="2400" dirty="0" smtClean="0"/>
              <a:t>class 2 UE for LTE band 31 and 72</a:t>
            </a:r>
          </a:p>
          <a:p>
            <a:pPr lvl="1"/>
            <a:r>
              <a:rPr lang="en-US" sz="2000" dirty="0" smtClean="0"/>
              <a:t>WI completed</a:t>
            </a:r>
            <a:endParaRPr lang="en-US" sz="2000" dirty="0" smtClean="0"/>
          </a:p>
          <a:p>
            <a:r>
              <a:rPr lang="en-US" sz="2400" dirty="0" smtClean="0"/>
              <a:t>Rel-16 LTE Basket WI Status Report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pPr lvl="1"/>
            <a:r>
              <a:rPr lang="en-US" altLang="ja-JP" sz="2000" dirty="0" smtClean="0">
                <a:ea typeface="MS PGothic" panose="020B0600070205080204" pitchFamily="50" charset="-128"/>
              </a:rPr>
              <a:t>Above revised WIDs have been endorsed by RAN4</a:t>
            </a:r>
          </a:p>
          <a:p>
            <a:pPr marL="457200" lvl="1" indent="0">
              <a:buNone/>
            </a:pPr>
            <a:endParaRPr lang="en-US" sz="2000" dirty="0" smtClean="0">
              <a:ea typeface="MS PGothic" panose="020B0600070205080204" pitchFamily="50" charset="-128"/>
            </a:endParaRPr>
          </a:p>
          <a:p>
            <a:pPr lvl="1"/>
            <a:endParaRPr lang="en-US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1800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32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897165"/>
              </p:ext>
            </p:extLst>
          </p:nvPr>
        </p:nvGraphicFramePr>
        <p:xfrm>
          <a:off x="416378" y="2119886"/>
          <a:ext cx="8229598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1707"/>
                <a:gridCol w="1259959"/>
                <a:gridCol w="1267932"/>
              </a:tblGrid>
              <a:tr h="3857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 Title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Status Report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Revised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WID</a:t>
                      </a:r>
                      <a:endParaRPr lang="en-US" sz="1600" dirty="0"/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intra-band CA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RP-191807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RP-191811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1 band UL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RP-191732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RP-191733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3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RP-192082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RP-192083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x bands DL (x=4, 5)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RP-191731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RP-191730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2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RP-192084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RP-192085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Carrier Aggregation for x bands DL  with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RP-191745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RP-191743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Additional LTE bands for UE category M1 and/or NB1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RP-191753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Additional LTE bands for UE category M2 and/or NB2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RP-191754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74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 smtClean="0"/>
              <a:t>MSR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3294302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Rel-16 MSR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sz="2000" dirty="0"/>
              <a:t>Introduction of GSM, UTRA, E-UTRA and NR capability set(s) to the MSR specs </a:t>
            </a:r>
            <a:endParaRPr lang="en-US" sz="2000" dirty="0" smtClean="0"/>
          </a:p>
          <a:p>
            <a:pPr lvl="1" fontAlgn="ctr"/>
            <a:r>
              <a:rPr lang="en-US" sz="1600" dirty="0" smtClean="0"/>
              <a:t>WI completed</a:t>
            </a:r>
            <a:endParaRPr lang="en-US" sz="1600" dirty="0" smtClean="0"/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endParaRPr lang="en-US" sz="1100" dirty="0" smtClean="0"/>
          </a:p>
          <a:p>
            <a:pPr lvl="1"/>
            <a:endParaRPr lang="ja-JP" altLang="en-US" sz="1100" dirty="0"/>
          </a:p>
          <a:p>
            <a:pPr lvl="2"/>
            <a:endParaRPr lang="en-US" sz="1100" dirty="0" smtClean="0"/>
          </a:p>
          <a:p>
            <a:endParaRPr lang="en-US" sz="1400" dirty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1601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 smtClean="0"/>
              <a:t>New Rel-16 Proposals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7923918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dirty="0"/>
              <a:t>N</a:t>
            </a:r>
            <a:r>
              <a:rPr lang="fi-FI" altLang="en-US" dirty="0" smtClean="0"/>
              <a:t>ew WI/SI </a:t>
            </a:r>
            <a:r>
              <a:rPr lang="fi-FI" altLang="en-US" dirty="0" smtClean="0"/>
              <a:t>proposals</a:t>
            </a:r>
            <a:endParaRPr lang="fi-FI" altLang="en-US" dirty="0" smtClean="0"/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24092" y="732315"/>
            <a:ext cx="8293375" cy="5033485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 smtClean="0">
                <a:ea typeface="+mn-ea"/>
                <a:cs typeface="+mn-cs"/>
              </a:rPr>
              <a:t>Spectrum related proposal for NR </a:t>
            </a:r>
            <a:r>
              <a:rPr lang="en-US" altLang="zh-CN" sz="2000" dirty="0" smtClean="0">
                <a:ea typeface="+mn-ea"/>
                <a:cs typeface="+mn-cs"/>
              </a:rPr>
              <a:t>(10) </a:t>
            </a:r>
            <a:endParaRPr lang="en-US" altLang="zh-CN" sz="2000" dirty="0" smtClean="0">
              <a:ea typeface="+mn-ea"/>
              <a:cs typeface="+mn-cs"/>
            </a:endParaRPr>
          </a:p>
          <a:p>
            <a:pPr lvl="1"/>
            <a:r>
              <a:rPr lang="en-US" sz="1400" dirty="0" smtClean="0"/>
              <a:t>WI: </a:t>
            </a:r>
            <a:r>
              <a:rPr lang="en-US" altLang="zh-CN" sz="1400" dirty="0"/>
              <a:t>Addition of wider channel bandwidth in NR band n28 </a:t>
            </a:r>
            <a:endParaRPr lang="en-US" sz="1400" dirty="0" smtClean="0"/>
          </a:p>
          <a:p>
            <a:pPr lvl="1"/>
            <a:r>
              <a:rPr lang="en-US" sz="1400" dirty="0" smtClean="0"/>
              <a:t>WI: </a:t>
            </a:r>
            <a:r>
              <a:rPr lang="en-US" sz="1400" dirty="0" smtClean="0"/>
              <a:t>Introduction </a:t>
            </a:r>
            <a:r>
              <a:rPr lang="en-US" sz="1400" dirty="0" smtClean="0"/>
              <a:t>of </a:t>
            </a:r>
            <a:r>
              <a:rPr lang="en-US" sz="1400" dirty="0" smtClean="0"/>
              <a:t>power class 5 for FR2</a:t>
            </a:r>
          </a:p>
          <a:p>
            <a:pPr lvl="1"/>
            <a:r>
              <a:rPr lang="en-US" sz="1400" dirty="0" smtClean="0"/>
              <a:t>WI: </a:t>
            </a:r>
            <a:r>
              <a:rPr lang="en-US" sz="1400" dirty="0"/>
              <a:t>I</a:t>
            </a:r>
            <a:r>
              <a:rPr lang="en-US" altLang="zh-CN" sz="1400" dirty="0" smtClean="0"/>
              <a:t>ntroduction </a:t>
            </a:r>
            <a:r>
              <a:rPr lang="en-US" altLang="zh-CN" sz="1400" dirty="0"/>
              <a:t>of 2010-2025MHz SUL (supplemental uplink) band for </a:t>
            </a:r>
            <a:r>
              <a:rPr lang="en-US" altLang="zh-CN" sz="1400" dirty="0" smtClean="0"/>
              <a:t>NR</a:t>
            </a:r>
          </a:p>
          <a:p>
            <a:pPr lvl="1"/>
            <a:r>
              <a:rPr lang="en-US" sz="1400" dirty="0" smtClean="0"/>
              <a:t>WI: </a:t>
            </a:r>
            <a:r>
              <a:rPr lang="en-US" altLang="zh-CN" sz="1400" dirty="0"/>
              <a:t>Introduction of NR Band </a:t>
            </a:r>
            <a:r>
              <a:rPr lang="en-US" altLang="zh-CN" sz="1400" dirty="0" smtClean="0"/>
              <a:t>n26</a:t>
            </a:r>
          </a:p>
          <a:p>
            <a:pPr lvl="1"/>
            <a:r>
              <a:rPr lang="en-US" sz="1400" dirty="0" smtClean="0"/>
              <a:t>WI: </a:t>
            </a:r>
            <a:r>
              <a:rPr lang="en-US" sz="1400" dirty="0"/>
              <a:t>A</a:t>
            </a:r>
            <a:r>
              <a:rPr lang="en-US" altLang="zh-CN" sz="1400" dirty="0" smtClean="0"/>
              <a:t>dding </a:t>
            </a:r>
            <a:r>
              <a:rPr lang="en-US" altLang="zh-CN" sz="1400" dirty="0"/>
              <a:t>new channel bandwidth in NR band n1 </a:t>
            </a:r>
            <a:endParaRPr lang="en-US" altLang="zh-CN" sz="1400" dirty="0" smtClean="0"/>
          </a:p>
          <a:p>
            <a:pPr lvl="1"/>
            <a:r>
              <a:rPr lang="en-US" altLang="zh-CN" sz="1400" dirty="0" smtClean="0"/>
              <a:t>WI: </a:t>
            </a:r>
            <a:r>
              <a:rPr lang="en-US" altLang="zh-CN" sz="1400" dirty="0"/>
              <a:t>A</a:t>
            </a:r>
            <a:r>
              <a:rPr lang="en-US" altLang="zh-CN" sz="1400" dirty="0" smtClean="0"/>
              <a:t>dding </a:t>
            </a:r>
            <a:r>
              <a:rPr lang="en-US" altLang="zh-CN" sz="1400" dirty="0"/>
              <a:t>new channel bandwidth(s) support to existing NR bands </a:t>
            </a:r>
            <a:endParaRPr lang="en-US" altLang="zh-CN" sz="1400" dirty="0" smtClean="0"/>
          </a:p>
          <a:p>
            <a:pPr lvl="1"/>
            <a:r>
              <a:rPr lang="en-US" altLang="zh-CN" sz="1400" dirty="0" smtClean="0"/>
              <a:t>WI: </a:t>
            </a:r>
            <a:r>
              <a:rPr lang="en-US" altLang="zh-CN" sz="1400" dirty="0"/>
              <a:t>Addition of asymmetric channel bandwidth for NR band </a:t>
            </a:r>
            <a:r>
              <a:rPr lang="en-US" altLang="zh-CN" sz="1400" dirty="0" smtClean="0"/>
              <a:t>n66</a:t>
            </a:r>
          </a:p>
          <a:p>
            <a:pPr lvl="1"/>
            <a:r>
              <a:rPr lang="en-US" altLang="zh-CN" sz="1400" dirty="0" smtClean="0"/>
              <a:t>WI: Adding </a:t>
            </a:r>
            <a:r>
              <a:rPr lang="en-US" altLang="zh-CN" sz="1400" dirty="0"/>
              <a:t>wider channel bandwidth to NR band </a:t>
            </a:r>
            <a:r>
              <a:rPr lang="en-US" altLang="zh-CN" sz="1400" dirty="0" smtClean="0"/>
              <a:t>n75</a:t>
            </a:r>
          </a:p>
          <a:p>
            <a:pPr lvl="1"/>
            <a:r>
              <a:rPr lang="en-US" altLang="zh-CN" sz="1400" dirty="0"/>
              <a:t>WI: Adding wider channel bandwidth to NR band </a:t>
            </a:r>
            <a:r>
              <a:rPr lang="en-US" altLang="zh-CN" sz="1400" dirty="0" smtClean="0"/>
              <a:t>n38 </a:t>
            </a:r>
            <a:endParaRPr lang="en-US" altLang="zh-CN" sz="1400" dirty="0"/>
          </a:p>
          <a:p>
            <a:pPr lvl="1"/>
            <a:r>
              <a:rPr lang="en-US" altLang="zh-CN" sz="1400" dirty="0" smtClean="0"/>
              <a:t> WI: Addition </a:t>
            </a:r>
            <a:r>
              <a:rPr lang="en-US" altLang="zh-CN" sz="1400" dirty="0"/>
              <a:t>of 25, 30, 35 and 40 MHz channel bandwidth for NR band n25 </a:t>
            </a:r>
            <a:endParaRPr lang="en-US" altLang="zh-CN" sz="1400" dirty="0" smtClean="0"/>
          </a:p>
          <a:p>
            <a:r>
              <a:rPr lang="en-US" altLang="zh-CN" sz="2000" dirty="0" smtClean="0"/>
              <a:t>Spectrum related proposal for LTE (1) </a:t>
            </a:r>
          </a:p>
          <a:p>
            <a:pPr lvl="1"/>
            <a:r>
              <a:rPr lang="en-US" altLang="zh-CN" sz="1800" dirty="0" smtClean="0"/>
              <a:t>WI: adding </a:t>
            </a:r>
            <a:r>
              <a:rPr lang="en-US" altLang="zh-CN" sz="1800" dirty="0"/>
              <a:t>15MHz channel bandwidth for LTE band 8 </a:t>
            </a:r>
            <a:endParaRPr lang="en-US" altLang="zh-CN" sz="1800" dirty="0" smtClean="0"/>
          </a:p>
          <a:p>
            <a:r>
              <a:rPr lang="en-US" altLang="zh-CN" sz="2000" dirty="0" smtClean="0"/>
              <a:t>Non-Spectrum </a:t>
            </a:r>
            <a:r>
              <a:rPr lang="en-US" altLang="zh-CN" sz="2000" dirty="0"/>
              <a:t>related proposals for </a:t>
            </a:r>
            <a:r>
              <a:rPr lang="en-US" altLang="zh-CN" sz="2000" dirty="0" smtClean="0"/>
              <a:t>NR (1) </a:t>
            </a:r>
            <a:endParaRPr lang="en-US" altLang="zh-CN" sz="2000" dirty="0"/>
          </a:p>
          <a:p>
            <a:pPr lvl="1"/>
            <a:r>
              <a:rPr lang="en-US" altLang="zh-CN" sz="1400" dirty="0" smtClean="0"/>
              <a:t>SI: </a:t>
            </a:r>
            <a:r>
              <a:rPr lang="en-US" altLang="zh-CN" sz="1400" dirty="0"/>
              <a:t>Study on enhanced test methods for FR2 in </a:t>
            </a:r>
            <a:r>
              <a:rPr lang="en-US" altLang="zh-CN" sz="1400" dirty="0" smtClean="0"/>
              <a:t>NR</a:t>
            </a:r>
          </a:p>
          <a:p>
            <a:r>
              <a:rPr lang="en-US" altLang="zh-CN" sz="1800" dirty="0"/>
              <a:t>Non-Spectrum related proposals for </a:t>
            </a:r>
            <a:r>
              <a:rPr lang="en-US" altLang="zh-CN" sz="1800" dirty="0" smtClean="0"/>
              <a:t>LTE (1) </a:t>
            </a:r>
            <a:endParaRPr lang="en-US" altLang="zh-CN" sz="1800" dirty="0"/>
          </a:p>
          <a:p>
            <a:pPr lvl="1"/>
            <a:r>
              <a:rPr lang="en-US" altLang="zh-CN" sz="1400" dirty="0" smtClean="0"/>
              <a:t>WI: </a:t>
            </a:r>
            <a:r>
              <a:rPr lang="en-US" altLang="zh-CN" sz="1400" dirty="0"/>
              <a:t>introduction of NB-</a:t>
            </a:r>
            <a:r>
              <a:rPr lang="en-US" altLang="zh-CN" sz="1400" dirty="0" err="1"/>
              <a:t>IoT</a:t>
            </a:r>
            <a:r>
              <a:rPr lang="en-US" altLang="zh-CN" sz="1400" dirty="0"/>
              <a:t> in AAS specification </a:t>
            </a:r>
            <a:endParaRPr lang="en-US" altLang="zh-CN" sz="1400" dirty="0"/>
          </a:p>
          <a:p>
            <a:pPr marL="457200" lvl="1" indent="0">
              <a:buNone/>
            </a:pPr>
            <a:endParaRPr lang="en-US" sz="1400" dirty="0" smtClean="0"/>
          </a:p>
          <a:p>
            <a:pPr marL="400050" lvl="2" indent="0">
              <a:buNone/>
            </a:pPr>
            <a:r>
              <a:rPr lang="en-GB" altLang="zh-CN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=&gt; Based on RAN #84 guideline, no more new non-spectrum related proposals are expected to be approved in RAN #85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548389"/>
              </p:ext>
            </p:extLst>
          </p:nvPr>
        </p:nvGraphicFramePr>
        <p:xfrm>
          <a:off x="935473" y="1417615"/>
          <a:ext cx="7074438" cy="1068976"/>
        </p:xfrm>
        <a:graphic>
          <a:graphicData uri="http://schemas.openxmlformats.org/drawingml/2006/table">
            <a:tbl>
              <a:tblPr/>
              <a:tblGrid>
                <a:gridCol w="1967747"/>
                <a:gridCol w="2328817"/>
                <a:gridCol w="1576756"/>
                <a:gridCol w="1201118"/>
              </a:tblGrid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3GPPRAN4#92bis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 – 18 Oct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Chongqing, CN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CF3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3GPPRAN4#93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18 -22 Nov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Reno, 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166" name="Rectangle 126"/>
          <p:cNvSpPr>
            <a:spLocks noGrp="1" noChangeArrowheads="1"/>
          </p:cNvSpPr>
          <p:nvPr>
            <p:ph type="title"/>
          </p:nvPr>
        </p:nvSpPr>
        <p:spPr>
          <a:xfrm>
            <a:off x="463334" y="491640"/>
            <a:ext cx="7200900" cy="360363"/>
          </a:xfrm>
        </p:spPr>
        <p:txBody>
          <a:bodyPr lIns="90488" tIns="44450" rIns="90488" bIns="44450">
            <a:noAutofit/>
          </a:bodyPr>
          <a:lstStyle/>
          <a:p>
            <a:r>
              <a:rPr lang="sv-SE" altLang="zh-CN" dirty="0" smtClean="0"/>
              <a:t>RAN WG4 Schedule in 2019</a:t>
            </a:r>
            <a:endParaRPr lang="en-US" altLang="zh-CN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66337" y="2615855"/>
            <a:ext cx="8229600" cy="25915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2"/>
            <a:endParaRPr lang="zh-CN" altLang="en-US" sz="800" kern="0" dirty="0"/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251931" y="2026739"/>
            <a:ext cx="8515607" cy="257156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2400" kern="0" dirty="0" smtClean="0"/>
          </a:p>
          <a:p>
            <a:pPr lvl="1">
              <a:lnSpc>
                <a:spcPct val="80000"/>
              </a:lnSpc>
              <a:spcBef>
                <a:spcPct val="15000"/>
              </a:spcBef>
            </a:pPr>
            <a:endParaRPr lang="en-US" altLang="en-US" sz="2000" kern="0" dirty="0" smtClean="0"/>
          </a:p>
          <a:p>
            <a:pPr lvl="1">
              <a:lnSpc>
                <a:spcPct val="80000"/>
              </a:lnSpc>
              <a:spcBef>
                <a:spcPct val="15000"/>
              </a:spcBef>
            </a:pPr>
            <a:endParaRPr lang="en-US" altLang="en-US" sz="2000" kern="0" dirty="0" smtClean="0"/>
          </a:p>
          <a:p>
            <a:pPr lvl="1">
              <a:lnSpc>
                <a:spcPct val="80000"/>
              </a:lnSpc>
              <a:spcBef>
                <a:spcPct val="15000"/>
              </a:spcBef>
            </a:pPr>
            <a:endParaRPr lang="sv-SE" altLang="en-US" sz="1600" kern="0" dirty="0"/>
          </a:p>
          <a:p>
            <a:pPr marL="342900" lvl="1" indent="-342900">
              <a:lnSpc>
                <a:spcPct val="80000"/>
              </a:lnSpc>
              <a:spcBef>
                <a:spcPct val="15000"/>
              </a:spcBef>
              <a:buBlip>
                <a:blip r:embed="rId2"/>
              </a:buBlip>
            </a:pPr>
            <a:endParaRPr lang="en-US" altLang="en-US" sz="3200" kern="0" dirty="0"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Thanks to</a:t>
            </a:r>
            <a:endParaRPr lang="zh-CN" altLang="en-US" dirty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198286" y="1030153"/>
            <a:ext cx="8515607" cy="257156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400" dirty="0" smtClean="0"/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 smtClean="0"/>
              <a:t>NR specifications rapporteturs and their companies for their extraordinary effort of coordinating the RAN4 discussions and also editing RAN4 NR specifications: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Ville Vintola 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(Qualcomm): 38.101-1/2/3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Johan Sköld 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(Ericsson): 38.104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Yang Tang (Intel): 38.133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Haijie Qiu (Samsung): 38.101-4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Steven </a:t>
            </a: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Chen (Huawei): 38.141-1/2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err="1" smtClean="0">
                <a:latin typeface="Calibri" pitchFamily="34" charset="0"/>
                <a:ea typeface="MS PGothic" pitchFamily="34" charset="-128"/>
              </a:rPr>
              <a:t>Aijun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 Cao and </a:t>
            </a:r>
            <a:r>
              <a:rPr lang="en-US" altLang="en-US" sz="1800" b="1" kern="1200" dirty="0" err="1" smtClean="0">
                <a:latin typeface="Calibri" pitchFamily="34" charset="0"/>
                <a:ea typeface="MS PGothic" pitchFamily="34" charset="-128"/>
              </a:rPr>
              <a:t>Rui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 Zhou (ZTE): 38.113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Christian Bergljung (Ericsson): 38.124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Petri Vasenkari (Nokia): 38.307</a:t>
            </a:r>
            <a:endParaRPr lang="en-US" altLang="en-US" sz="1800" b="1" kern="1200" dirty="0">
              <a:latin typeface="Calibri" pitchFamily="34" charset="0"/>
              <a:ea typeface="MS PGothic" pitchFamily="34" charset="-128"/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 smtClean="0"/>
              <a:t>Kyoungseok </a:t>
            </a:r>
            <a:r>
              <a:rPr lang="sv-SE" altLang="en-US" sz="1800" dirty="0"/>
              <a:t>Oh for efficient secretary support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/>
              <a:t>AH chairs and WI rapporteurs for coordinating the offline/ad-hoc discussions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/>
              <a:t>Delegates for enthusiastic contributions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dirty="0" smtClean="0"/>
              <a:t>EF3 for </a:t>
            </a:r>
            <a:r>
              <a:rPr lang="sv-SE" altLang="en-US" sz="1800" dirty="0"/>
              <a:t>meeting hosting</a:t>
            </a:r>
          </a:p>
        </p:txBody>
      </p:sp>
    </p:spTree>
    <p:extLst>
      <p:ext uri="{BB962C8B-B14F-4D97-AF65-F5344CB8AC3E}">
        <p14:creationId xmlns:p14="http://schemas.microsoft.com/office/powerpoint/2010/main" val="3599014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11212" cy="1143000"/>
          </a:xfrm>
        </p:spPr>
        <p:txBody>
          <a:bodyPr/>
          <a:lstStyle/>
          <a:p>
            <a:r>
              <a:rPr lang="en-US" altLang="zh-CN" dirty="0" smtClean="0"/>
              <a:t>Special Thanks to </a:t>
            </a:r>
            <a:r>
              <a:rPr lang="en-US" altLang="zh-CN" dirty="0" err="1" smtClean="0"/>
              <a:t>Xizeng</a:t>
            </a:r>
            <a:r>
              <a:rPr lang="en-US" altLang="zh-CN" dirty="0" smtClean="0"/>
              <a:t> and Umeda-san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1872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 </a:t>
            </a:r>
            <a:r>
              <a:rPr lang="en-US" altLang="zh-CN" sz="1800" dirty="0"/>
              <a:t>Special thanks to </a:t>
            </a:r>
            <a:r>
              <a:rPr lang="en-US" altLang="zh-CN" sz="1800" dirty="0" err="1"/>
              <a:t>Xizeng</a:t>
            </a:r>
            <a:r>
              <a:rPr lang="en-US" altLang="zh-CN" sz="1800" dirty="0"/>
              <a:t> and Umeda-san for </a:t>
            </a:r>
            <a:r>
              <a:rPr lang="en-US" altLang="zh-CN" sz="1800" dirty="0" smtClean="0"/>
              <a:t>last 4 </a:t>
            </a:r>
            <a:r>
              <a:rPr lang="en-US" altLang="zh-CN" sz="1800" dirty="0"/>
              <a:t>years great effort </a:t>
            </a:r>
            <a:r>
              <a:rPr lang="en-US" altLang="zh-CN" sz="1800" dirty="0" smtClean="0"/>
              <a:t>and contributions to RAN4 </a:t>
            </a:r>
            <a:r>
              <a:rPr lang="en-US" altLang="zh-CN" sz="1800" dirty="0" smtClean="0"/>
              <a:t>as </a:t>
            </a:r>
            <a:r>
              <a:rPr lang="en-US" altLang="zh-CN" sz="1800" dirty="0" smtClean="0"/>
              <a:t>Vice </a:t>
            </a:r>
            <a:r>
              <a:rPr lang="en-US" altLang="zh-CN" sz="1800" dirty="0" smtClean="0"/>
              <a:t>Chairmen.  </a:t>
            </a:r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39</a:t>
            </a:fld>
            <a:endParaRPr lang="en-GB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028" y="2078736"/>
            <a:ext cx="6501384" cy="433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05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 smtClean="0"/>
              <a:t>Executive Summary – LTE &amp; MSR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5DB0B-C0D7-4C62-A89C-F6E83EC7A4B0}" type="slidenum">
              <a:rPr lang="en-GB" altLang="en-US" smtClean="0"/>
              <a:pPr/>
              <a:t>4</a:t>
            </a:fld>
            <a:endParaRPr lang="en-GB" altLang="en-US"/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900794"/>
            <a:ext cx="8901131" cy="511544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GB" altLang="ja-JP" sz="2400" kern="0" dirty="0" smtClean="0"/>
              <a:t>LTE maintenance up to </a:t>
            </a:r>
            <a:r>
              <a:rPr lang="en-GB" altLang="ja-JP" sz="2400" kern="0" dirty="0" smtClean="0"/>
              <a:t>Rel-15</a:t>
            </a:r>
            <a:endParaRPr lang="en-GB" altLang="ja-JP" sz="2400" kern="0" dirty="0"/>
          </a:p>
          <a:p>
            <a:pPr lvl="1" eaLnBrk="1" fontAlgn="b" hangingPunct="1"/>
            <a:r>
              <a:rPr lang="en-GB" altLang="ja-JP" sz="1800" kern="0" dirty="0" smtClean="0"/>
              <a:t>Number of maintenance CRs for Rel-15 WI performance parts has been reduced. </a:t>
            </a:r>
          </a:p>
          <a:p>
            <a:pPr eaLnBrk="1" fontAlgn="b" hangingPunct="1"/>
            <a:r>
              <a:rPr lang="en-GB" altLang="ja-JP" sz="2400" kern="0" dirty="0" smtClean="0"/>
              <a:t>Rel-16 LTE &amp; MSR</a:t>
            </a:r>
          </a:p>
          <a:p>
            <a:pPr lvl="1" eaLnBrk="1" fontAlgn="b" hangingPunct="1"/>
            <a:r>
              <a:rPr lang="en-GB" altLang="ja-JP" sz="1800" kern="0" dirty="0" smtClean="0"/>
              <a:t>Good progress in Rel-16 LTE and MSR items including spectrum and non-spectrum items</a:t>
            </a:r>
          </a:p>
          <a:p>
            <a:pPr lvl="1" eaLnBrk="1" fontAlgn="b" hangingPunct="1"/>
            <a:endParaRPr lang="en-US" sz="1800" kern="0" dirty="0" smtClean="0"/>
          </a:p>
          <a:p>
            <a:pPr eaLnBrk="1" fontAlgn="b" hangingPunct="1"/>
            <a:endParaRPr lang="en-US" altLang="zh-CN" sz="2400" kern="0" dirty="0" smtClean="0"/>
          </a:p>
          <a:p>
            <a:pPr lvl="1" eaLnBrk="1" fontAlgn="b" hangingPunct="1"/>
            <a:endParaRPr lang="en-US" sz="1800" kern="0" dirty="0" smtClean="0"/>
          </a:p>
          <a:p>
            <a:pPr lvl="1" eaLnBrk="1" fontAlgn="b" hangingPunct="1"/>
            <a:endParaRPr lang="fi-FI" altLang="ja-JP" sz="1800" kern="0" dirty="0" smtClean="0"/>
          </a:p>
          <a:p>
            <a:pPr lvl="1" eaLnBrk="1" fontAlgn="b" hangingPunct="1"/>
            <a:endParaRPr lang="en-US" sz="1800" kern="0" dirty="0" smtClean="0"/>
          </a:p>
          <a:p>
            <a:pPr lvl="1" eaLnBrk="1" fontAlgn="b" hangingPunct="1"/>
            <a:endParaRPr lang="en-US" altLang="ja-JP" sz="18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1" eaLnBrk="1" fontAlgn="b" hangingPunct="1"/>
            <a:endParaRPr lang="en-GB" altLang="zh-CN" sz="1800" kern="0" dirty="0" smtClean="0"/>
          </a:p>
          <a:p>
            <a:pPr lvl="1" eaLnBrk="1" fontAlgn="b" hangingPunct="1"/>
            <a:endParaRPr lang="en-GB" altLang="zh-CN" sz="1800" kern="0" dirty="0" smtClean="0"/>
          </a:p>
          <a:p>
            <a:pPr lvl="1" eaLnBrk="1" fontAlgn="b" hangingPunct="1"/>
            <a:endParaRPr lang="en-GB" altLang="zh-CN" sz="1800" kern="0" dirty="0" smtClean="0"/>
          </a:p>
          <a:p>
            <a:pPr lvl="1" eaLnBrk="1" fontAlgn="b" hangingPunct="1"/>
            <a:endParaRPr lang="en-GB" sz="18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100" kern="0" dirty="0" smtClean="0"/>
          </a:p>
          <a:p>
            <a:pPr marL="0" inden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ja-JP" sz="2000" b="1" kern="0" dirty="0" smtClean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20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20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1000" kern="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10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kern="0" dirty="0" smtClean="0"/>
          </a:p>
        </p:txBody>
      </p:sp>
    </p:spTree>
    <p:extLst>
      <p:ext uri="{BB962C8B-B14F-4D97-AF65-F5344CB8AC3E}">
        <p14:creationId xmlns:p14="http://schemas.microsoft.com/office/powerpoint/2010/main" val="174803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Statistics</a:t>
            </a:r>
          </a:p>
        </p:txBody>
      </p:sp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434287094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526633933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81109" y="2712498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500881"/>
              </p:ext>
            </p:extLst>
          </p:nvPr>
        </p:nvGraphicFramePr>
        <p:xfrm>
          <a:off x="381107" y="1281298"/>
          <a:ext cx="8561724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101"/>
                <a:gridCol w="1417320"/>
                <a:gridCol w="1421892"/>
                <a:gridCol w="964692"/>
                <a:gridCol w="2047765"/>
                <a:gridCol w="1426954"/>
              </a:tblGrid>
              <a:tr h="3505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#92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26th – 30th August 2019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fi-FI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Ljubljana , SI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EF3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337/266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2718/2576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8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 smtClean="0"/>
              <a:t>NR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1762997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Completion of ongoing WI/SI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072243"/>
            <a:ext cx="8081131" cy="4625975"/>
          </a:xfrm>
        </p:spPr>
        <p:txBody>
          <a:bodyPr/>
          <a:lstStyle/>
          <a:p>
            <a:pPr eaLnBrk="1" fontAlgn="b" hangingPunct="1"/>
            <a:r>
              <a:rPr lang="en-US" altLang="zh-CN" sz="2400" dirty="0" smtClean="0"/>
              <a:t>WI to be completed </a:t>
            </a:r>
            <a:endParaRPr lang="en-US" altLang="zh-CN" sz="2400" dirty="0" smtClean="0"/>
          </a:p>
          <a:p>
            <a:pPr eaLnBrk="1" fontAlgn="b" hangingPunct="1"/>
            <a:endParaRPr lang="en-US" altLang="zh-CN" sz="2400" dirty="0"/>
          </a:p>
          <a:p>
            <a:pPr eaLnBrk="1" fontAlgn="b" hangingPunct="1"/>
            <a:endParaRPr lang="en-US" altLang="zh-CN" sz="2400" dirty="0" smtClean="0"/>
          </a:p>
          <a:p>
            <a:pPr marL="0" indent="0" eaLnBrk="1" fontAlgn="b" hangingPunct="1">
              <a:buNone/>
            </a:pPr>
            <a:endParaRPr lang="en-GB" altLang="ja-JP" sz="2400" dirty="0" smtClean="0"/>
          </a:p>
          <a:p>
            <a:pPr lvl="1" eaLnBrk="1" fontAlgn="b" hangingPunct="1"/>
            <a:endParaRPr lang="fi-FI" altLang="ja-JP" sz="1800" dirty="0"/>
          </a:p>
          <a:p>
            <a:pPr lvl="1" eaLnBrk="1" fontAlgn="b" hangingPunct="1"/>
            <a:endParaRPr lang="en-US" sz="1800" dirty="0" smtClean="0"/>
          </a:p>
          <a:p>
            <a:pPr eaLnBrk="1" fontAlgn="b" hangingPunct="1"/>
            <a:endParaRPr lang="en-US" altLang="zh-CN" sz="2400" dirty="0"/>
          </a:p>
          <a:p>
            <a:pPr lvl="1" eaLnBrk="1" fontAlgn="b" hangingPunct="1"/>
            <a:endParaRPr lang="en-US" sz="1800" dirty="0"/>
          </a:p>
          <a:p>
            <a:pPr eaLnBrk="1" fontAlgn="b" hangingPunct="1"/>
            <a:r>
              <a:rPr lang="en-GB" altLang="zh-CN" sz="2200" dirty="0" smtClean="0">
                <a:solidFill>
                  <a:srgbClr val="FF0000"/>
                </a:solidFill>
              </a:rPr>
              <a:t>Action to RAN</a:t>
            </a:r>
            <a:r>
              <a:rPr lang="en-GB" altLang="zh-CN" sz="2200" dirty="0" smtClean="0"/>
              <a:t>:</a:t>
            </a:r>
          </a:p>
          <a:p>
            <a:pPr lvl="2" eaLnBrk="1" fontAlgn="b" hangingPunct="1"/>
            <a:r>
              <a:rPr lang="en-GB" altLang="zh-CN" sz="1400" dirty="0" smtClean="0"/>
              <a:t>Endorsed </a:t>
            </a:r>
            <a:r>
              <a:rPr lang="en-GB" altLang="zh-CN" sz="1400" dirty="0" smtClean="0"/>
              <a:t>CR packs are supposed to be approved in RAN #</a:t>
            </a:r>
            <a:r>
              <a:rPr lang="en-GB" altLang="zh-CN" sz="1400" dirty="0" smtClean="0"/>
              <a:t>85 </a:t>
            </a:r>
            <a:r>
              <a:rPr lang="en-GB" altLang="zh-CN" sz="1400" dirty="0" smtClean="0"/>
              <a:t>based on the approval of revised WID which includes </a:t>
            </a:r>
            <a:r>
              <a:rPr lang="en-GB" altLang="zh-CN" sz="1400" dirty="0" smtClean="0"/>
              <a:t>missing </a:t>
            </a:r>
            <a:r>
              <a:rPr lang="en-GB" altLang="zh-CN" sz="1400" dirty="0" smtClean="0"/>
              <a:t>specifications in the WID. </a:t>
            </a:r>
            <a:endParaRPr lang="en-GB" altLang="zh-CN" sz="1400" dirty="0"/>
          </a:p>
          <a:p>
            <a:pPr lvl="1" eaLnBrk="1" fontAlgn="b" hangingPunct="1"/>
            <a:endParaRPr lang="en-GB" sz="18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100" dirty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ja-JP" sz="20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20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20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10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10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811278"/>
              </p:ext>
            </p:extLst>
          </p:nvPr>
        </p:nvGraphicFramePr>
        <p:xfrm>
          <a:off x="474133" y="1515534"/>
          <a:ext cx="7696200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2267"/>
                <a:gridCol w="1092200"/>
                <a:gridCol w="1151467"/>
                <a:gridCol w="1710266"/>
              </a:tblGrid>
              <a:tr h="2286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Title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CR packs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Endorsed CR packs</a:t>
                      </a:r>
                      <a:endParaRPr lang="en-US" sz="1400" dirty="0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 RF requirement configured output power for EN-DC with 3 uplink CC and 2 different bands 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RP-192092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RP-192035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supplementary DL band n29 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RP-191727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RP-192034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 of 30MHz channel BW for NR band n41 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RP-191682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RP-192032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Adding wider channel BWs for NR band n7 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RP-191673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RP-192031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3120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Introduction of an NR SUL band with same UL frequency range as NR band n5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RP-192079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RP-192029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RP-192030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0935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NR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101634"/>
            <a:ext cx="8229600" cy="5756366"/>
          </a:xfrm>
        </p:spPr>
        <p:txBody>
          <a:bodyPr/>
          <a:lstStyle/>
          <a:p>
            <a:r>
              <a:rPr lang="en-US" sz="2000" dirty="0" smtClean="0"/>
              <a:t>CR packs including the CR for </a:t>
            </a:r>
            <a:r>
              <a:rPr lang="en-US" sz="2000" dirty="0" smtClean="0"/>
              <a:t>Rel-15 and Rel-16 (Cat A) </a:t>
            </a:r>
            <a:r>
              <a:rPr lang="en-US" sz="2000" dirty="0"/>
              <a:t>NR specifications </a:t>
            </a:r>
            <a:r>
              <a:rPr lang="en-US" sz="2000" dirty="0" smtClean="0"/>
              <a:t>agreed by RAN4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Big </a:t>
            </a:r>
            <a:r>
              <a:rPr lang="en-US" sz="2000" dirty="0" smtClean="0"/>
              <a:t>CRs approach will </a:t>
            </a:r>
            <a:r>
              <a:rPr lang="en-US" sz="2000" dirty="0" smtClean="0">
                <a:solidFill>
                  <a:srgbClr val="FF0000"/>
                </a:solidFill>
              </a:rPr>
              <a:t>NOT</a:t>
            </a:r>
            <a:r>
              <a:rPr lang="en-US" sz="2000" dirty="0" smtClean="0"/>
              <a:t> be used </a:t>
            </a:r>
            <a:r>
              <a:rPr lang="en-US" sz="2000" dirty="0" smtClean="0"/>
              <a:t>in </a:t>
            </a:r>
            <a:r>
              <a:rPr lang="en-US" sz="2000" dirty="0" smtClean="0"/>
              <a:t>Q4 </a:t>
            </a:r>
            <a:r>
              <a:rPr lang="en-US" sz="2000" dirty="0" smtClean="0"/>
              <a:t>2019 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pPr marL="0" indent="0">
              <a:buNone/>
            </a:pPr>
            <a:r>
              <a:rPr lang="en-US" dirty="0" smtClean="0">
                <a:ea typeface="MS PGothic" panose="020B0600070205080204" pitchFamily="50" charset="-128"/>
              </a:rPr>
              <a:t> </a:t>
            </a:r>
            <a:endParaRPr lang="en-US" dirty="0">
              <a:ea typeface="MS PGothic" panose="020B0600070205080204" pitchFamily="50" charset="-128"/>
            </a:endParaRPr>
          </a:p>
          <a:p>
            <a:pPr lvl="1"/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endParaRPr lang="en-US" sz="1400" dirty="0" smtClean="0"/>
          </a:p>
          <a:p>
            <a:pPr lvl="1"/>
            <a:endParaRPr lang="ja-JP" altLang="en-US" sz="1400" dirty="0"/>
          </a:p>
          <a:p>
            <a:pPr lvl="2"/>
            <a:endParaRPr lang="en-US" sz="1400" dirty="0" smtClean="0"/>
          </a:p>
          <a:p>
            <a:endParaRPr lang="en-US" sz="1800" dirty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285683"/>
              </p:ext>
            </p:extLst>
          </p:nvPr>
        </p:nvGraphicFramePr>
        <p:xfrm>
          <a:off x="1028208" y="1954954"/>
          <a:ext cx="7727648" cy="2475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142"/>
                <a:gridCol w="6144506"/>
              </a:tblGrid>
              <a:tr h="33413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64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RP-192019</a:t>
                      </a:r>
                      <a:endParaRPr lang="zh-CN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Perf. Part of NR Access Technology, part 1</a:t>
                      </a:r>
                      <a:endParaRPr lang="zh-CN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64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RP-192020</a:t>
                      </a:r>
                      <a:endParaRPr lang="zh-CN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Perf. Part of NR Access Technology, part 2</a:t>
                      </a:r>
                      <a:endParaRPr lang="zh-CN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64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RP-192021</a:t>
                      </a:r>
                      <a:endParaRPr lang="zh-CN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Perf. Part of NR Access Technology, part 3</a:t>
                      </a:r>
                      <a:endParaRPr lang="zh-CN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64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RP-192022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Perf. Part of NR Access Technology, part 4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RP-192046</a:t>
                      </a:r>
                      <a:endParaRPr lang="zh-CN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Core Part of NR Access Technology, part 1</a:t>
                      </a:r>
                      <a:endParaRPr lang="zh-CN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51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RP-192047</a:t>
                      </a:r>
                      <a:endParaRPr lang="zh-CN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Core Part of NR Access Technology, part 2</a:t>
                      </a:r>
                      <a:endParaRPr lang="zh-CN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435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RP-192048</a:t>
                      </a:r>
                      <a:endParaRPr lang="zh-CN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Core Part of NR Access Technology, part 3</a:t>
                      </a:r>
                      <a:endParaRPr lang="zh-CN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RP-192049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Core Part of NR Access Technology, part 4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93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 smtClean="0"/>
              <a:t>NR – RAN4 led items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697848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288846</TotalTime>
  <Words>2650</Words>
  <Application>Microsoft Office PowerPoint</Application>
  <PresentationFormat>全屏显示(4:3)</PresentationFormat>
  <Paragraphs>614</Paragraphs>
  <Slides>39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MS PGothic</vt:lpstr>
      <vt:lpstr>MS PGothic</vt:lpstr>
      <vt:lpstr>宋体</vt:lpstr>
      <vt:lpstr>宋体</vt:lpstr>
      <vt:lpstr>Arial</vt:lpstr>
      <vt:lpstr>Calibri</vt:lpstr>
      <vt:lpstr>Times New Roman</vt:lpstr>
      <vt:lpstr>3gpp</vt:lpstr>
      <vt:lpstr>  </vt:lpstr>
      <vt:lpstr>Executive Summary – RAN4 VC election</vt:lpstr>
      <vt:lpstr>Executive Summary –NR </vt:lpstr>
      <vt:lpstr>Executive Summary – LTE &amp; MSR </vt:lpstr>
      <vt:lpstr>Statistics</vt:lpstr>
      <vt:lpstr>NR</vt:lpstr>
      <vt:lpstr>Completion of ongoing WI/SI</vt:lpstr>
      <vt:lpstr>NR specifications</vt:lpstr>
      <vt:lpstr>NR – RAN4 led items</vt:lpstr>
      <vt:lpstr>FR1 UE RF </vt:lpstr>
      <vt:lpstr>FR2 UE RF </vt:lpstr>
      <vt:lpstr>RRM requirements enhancement</vt:lpstr>
      <vt:lpstr>CSI-RS based L3 measurement</vt:lpstr>
      <vt:lpstr>High speed train scenarios</vt:lpstr>
      <vt:lpstr>Performance requirement enhancement</vt:lpstr>
      <vt:lpstr>NR – Other WG led items</vt:lpstr>
      <vt:lpstr>Rel-16 NR – NR-U</vt:lpstr>
      <vt:lpstr>Rel-16 NR – CLI and RIM</vt:lpstr>
      <vt:lpstr>Rel-16 NR – NR mobility enhancement</vt:lpstr>
      <vt:lpstr>Rel-16 NR – 5G V2X and NR sidelink</vt:lpstr>
      <vt:lpstr>Rel-16 NR – IAB</vt:lpstr>
      <vt:lpstr>Rel-16 NR – Power Saving</vt:lpstr>
      <vt:lpstr>Rel-16 NR – Others</vt:lpstr>
      <vt:lpstr>Rel-16 NR – Others</vt:lpstr>
      <vt:lpstr>Rel-16 NR –Spectrum WI(1/2)</vt:lpstr>
      <vt:lpstr>Rel-16 NR –Spectrum WI(2/2)</vt:lpstr>
      <vt:lpstr> Rel-16 Basket WI Status</vt:lpstr>
      <vt:lpstr>Rel-16 NR – SI</vt:lpstr>
      <vt:lpstr>LTE</vt:lpstr>
      <vt:lpstr>Rel-16 LTE – eMTC and NB-IoT</vt:lpstr>
      <vt:lpstr>Rel-16 LTE – Others</vt:lpstr>
      <vt:lpstr> Rel-16 LTE Spectrum related WI</vt:lpstr>
      <vt:lpstr>MSR</vt:lpstr>
      <vt:lpstr>Rel-16 MSR</vt:lpstr>
      <vt:lpstr>New Rel-16 Proposals</vt:lpstr>
      <vt:lpstr>New WI/SI proposals</vt:lpstr>
      <vt:lpstr>RAN WG4 Schedule in 2019</vt:lpstr>
      <vt:lpstr>Thanks to</vt:lpstr>
      <vt:lpstr>Special Thanks to Xizeng and Umeda-san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samsung</cp:lastModifiedBy>
  <cp:revision>4768</cp:revision>
  <cp:lastPrinted>2016-09-15T08:31:35Z</cp:lastPrinted>
  <dcterms:created xsi:type="dcterms:W3CDTF">2009-11-27T05:15:11Z</dcterms:created>
  <dcterms:modified xsi:type="dcterms:W3CDTF">2019-09-16T08:25:49Z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</Properties>
</file>