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1"/>
  </p:notesMasterIdLst>
  <p:handoutMasterIdLst>
    <p:handoutMasterId r:id="rId12"/>
  </p:handoutMasterIdLst>
  <p:sldIdLst>
    <p:sldId id="2030" r:id="rId6"/>
    <p:sldId id="2035" r:id="rId7"/>
    <p:sldId id="2036" r:id="rId8"/>
    <p:sldId id="2034" r:id="rId9"/>
    <p:sldId id="2037" r:id="rId10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31" d="100"/>
          <a:sy n="131" d="100"/>
        </p:scale>
        <p:origin x="144" y="312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2019-06-06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2019-06-06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8676456" cy="1944216"/>
          </a:xfrm>
        </p:spPr>
        <p:txBody>
          <a:bodyPr/>
          <a:lstStyle/>
          <a:p>
            <a:pPr algn="l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9.4.1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	: Samsung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Clarification on MPE issue per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NR_eMIMO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Work Item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#84							</a:t>
            </a: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MS Mincho"/>
              </a:rPr>
              <a:t>RP-191562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June 3-7,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699542"/>
            <a:ext cx="8640067" cy="4248472"/>
          </a:xfrm>
        </p:spPr>
        <p:txBody>
          <a:bodyPr/>
          <a:lstStyle/>
          <a:p>
            <a:r>
              <a:rPr lang="en-US" altLang="ko-KR" sz="1400" dirty="0" smtClean="0"/>
              <a:t>The work on multi-beam in Rel.16 WID is as follows: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Enhancements on multi-beam operation, primarily targeting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FR2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operation:</a:t>
            </a:r>
            <a:endParaRPr lang="en-US" altLang="ko-KR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050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[MB1a] </a:t>
            </a:r>
            <a:r>
              <a:rPr lang="en-GB" altLang="ko-KR" sz="105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05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</a:t>
            </a:r>
            <a:r>
              <a:rPr lang="en-GB" altLang="ko-KR" sz="105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study and, if needed, specify 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05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overhead </a:t>
            </a:r>
            <a:endParaRPr lang="en-US" altLang="ko-KR" sz="105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05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[MB1b] S</a:t>
            </a:r>
            <a:r>
              <a:rPr lang="en-GB" altLang="ko-KR" sz="10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pecify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 transmit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for multi-panel operation that facilitates panel-specific beam selection</a:t>
            </a:r>
            <a:endParaRPr lang="en-US" altLang="ko-KR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0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[MB2a] Specify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beam failure recovery for </a:t>
            </a:r>
            <a:r>
              <a:rPr lang="en-GB" altLang="ko-KR" sz="105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DL/UL as well as DL-only, where </a:t>
            </a:r>
            <a:r>
              <a:rPr lang="en-GB" altLang="ko-KR" sz="105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operating in FR1 as well as FR2 based on the beam failure recovery specified in Rel-15</a:t>
            </a:r>
            <a:endParaRPr lang="en-US" altLang="ko-KR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05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[MB2b] Specify </a:t>
            </a:r>
            <a:r>
              <a:rPr lang="en-GB" altLang="ko-KR" sz="105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measurement and reporting of either L1-RSRQ or </a:t>
            </a:r>
            <a:r>
              <a:rPr lang="en-GB" altLang="ko-KR" sz="105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L1-SINR</a:t>
            </a:r>
          </a:p>
          <a:p>
            <a:pPr marL="378803" lvl="2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ko-KR" sz="1400" dirty="0" smtClean="0">
              <a:solidFill>
                <a:schemeClr val="tx1"/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The following was agreed in RAN1#97 (Reno):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Down-select in RAN1#98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following options for beam management enhancements: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Alt1. 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CRI/SSBRI where the CRI/SSBRI refers to a preferred spatial relation RS for UL transmission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Alt2.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SRI field in the DCI can be used to indicate multiple SRS resources and UE</a:t>
            </a:r>
            <a:r>
              <a:rPr lang="ko-KR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autonomous selection of one SRS resource for PUSCH beam determination out of the multiple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Alt3: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Reuse Rel-15 beam specific PHR reporting to determine beam-specific MPE impact transparently, i.e., by difference value between Pc,max (which is calculated based on P-MPR) and the required transmission power.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Alt4: 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enhancements considering MPE issues in Rel-16 RAN1 specifications. It is up to UE implementation in conjunction to RAN4 specicfiation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no </a:t>
            </a:r>
            <a:r>
              <a:rPr lang="en-US" altLang="ko-KR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consensus 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RAN1#98, no further discussion in RAN1</a:t>
            </a:r>
            <a:r>
              <a:rPr lang="en-US" altLang="ko-KR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RAN1 is currently performing study on a number of proposals for reducing latency/overhead of TX beam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One category (studied under MB1a) is the MPE issue, to be finalized in RAN1#98</a:t>
            </a:r>
            <a:endParaRPr lang="en-US" altLang="ko-KR" sz="1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58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Current status in RAN1 (up to RAN1#97)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4032448"/>
          </a:xfrm>
        </p:spPr>
        <p:txBody>
          <a:bodyPr/>
          <a:lstStyle/>
          <a:p>
            <a:r>
              <a:rPr lang="en-US" altLang="ko-KR" sz="1600" dirty="0" smtClean="0"/>
              <a:t>In RAN1, 4 alternatives have been proposed and identified to address the MPE issue</a:t>
            </a:r>
          </a:p>
          <a:p>
            <a:pPr lvl="1"/>
            <a:r>
              <a:rPr lang="en-US" altLang="ko-KR" sz="1400" dirty="0"/>
              <a:t>2</a:t>
            </a:r>
            <a:r>
              <a:rPr lang="en-US" altLang="ko-KR" sz="1400" dirty="0" smtClean="0"/>
              <a:t> alternatives on new signaling (Alt1 and Alt2)</a:t>
            </a:r>
          </a:p>
          <a:p>
            <a:pPr lvl="1"/>
            <a:r>
              <a:rPr lang="en-US" altLang="ko-KR" sz="1400" dirty="0" smtClean="0"/>
              <a:t>2 alternatives on using the existing Rel.15 feature(s) implying that there is no need for Rel.16 PHY-layer (RAN1 spec) enhancement (Alt3 and Alt4)</a:t>
            </a:r>
            <a:endParaRPr lang="en-US" altLang="ko-KR" sz="1600" dirty="0" smtClean="0"/>
          </a:p>
          <a:p>
            <a:r>
              <a:rPr lang="en-US" altLang="ko-KR" sz="1600" dirty="0" smtClean="0"/>
              <a:t>RAN4 LS on MPE (first presented in RAN1 @RAN1#96bis) has solicited responses in RAN1 (RAN1#96bis and 97)</a:t>
            </a:r>
          </a:p>
          <a:p>
            <a:pPr lvl="1"/>
            <a:r>
              <a:rPr lang="en-US" altLang="ko-KR" sz="1400" dirty="0" smtClean="0"/>
              <a:t>E.g. one set of results was presented, demonstrating no benefit for Alt1 and Alt2 (cf. Ericsson’s R1-1907436 and R1-1907476) in mitigating UL coverage impact of MPE </a:t>
            </a:r>
          </a:p>
          <a:p>
            <a:pPr lvl="1"/>
            <a:r>
              <a:rPr lang="en-US" altLang="ko-KR" sz="1400" dirty="0" smtClean="0"/>
              <a:t>@RAN1#97, it was agreed to give </a:t>
            </a:r>
            <a:r>
              <a:rPr lang="en-US" altLang="ko-KR" sz="1400" u="sng" dirty="0" smtClean="0"/>
              <a:t>more time to study </a:t>
            </a:r>
            <a:r>
              <a:rPr lang="en-US" altLang="ko-KR" sz="1400" dirty="0" smtClean="0"/>
              <a:t>this issue until RAN1#98</a:t>
            </a:r>
          </a:p>
          <a:p>
            <a:endParaRPr lang="en-US" altLang="ko-KR" sz="1600" smtClean="0"/>
          </a:p>
          <a:p>
            <a:r>
              <a:rPr lang="en-US" altLang="ko-KR" sz="1600" smtClean="0"/>
              <a:t>Therefore</a:t>
            </a:r>
            <a:r>
              <a:rPr lang="en-US" altLang="ko-KR" sz="1600" dirty="0" smtClean="0"/>
              <a:t>, </a:t>
            </a:r>
            <a:r>
              <a:rPr lang="en-US" altLang="ko-KR" sz="1600" dirty="0"/>
              <a:t>the </a:t>
            </a:r>
            <a:r>
              <a:rPr lang="en-US" altLang="ko-KR" sz="1600" dirty="0" smtClean="0"/>
              <a:t>WID modification proposal </a:t>
            </a:r>
            <a:r>
              <a:rPr lang="en-US" altLang="ko-KR" sz="1600" dirty="0"/>
              <a:t>in RP-191492 </a:t>
            </a:r>
            <a:r>
              <a:rPr lang="en-US" altLang="ko-KR" sz="1600" u="sng" dirty="0" smtClean="0"/>
              <a:t>deviated from</a:t>
            </a:r>
            <a:r>
              <a:rPr lang="en-US" altLang="ko-KR" sz="1600" dirty="0" smtClean="0"/>
              <a:t> the agreement </a:t>
            </a:r>
            <a:r>
              <a:rPr lang="en-US" altLang="ko-KR" sz="1600" dirty="0"/>
              <a:t>@</a:t>
            </a:r>
            <a:r>
              <a:rPr lang="en-US" altLang="ko-KR" sz="1600" dirty="0" smtClean="0"/>
              <a:t>RAN1#97 and would circumvent </a:t>
            </a:r>
          </a:p>
          <a:p>
            <a:pPr lvl="1"/>
            <a:r>
              <a:rPr lang="en-US" altLang="ko-KR" sz="1400" dirty="0"/>
              <a:t>T</a:t>
            </a:r>
            <a:r>
              <a:rPr lang="en-US" altLang="ko-KR" sz="1400" dirty="0" smtClean="0"/>
              <a:t>he due process/procedure in RAN1, and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The need </a:t>
            </a:r>
            <a:r>
              <a:rPr lang="en-US" altLang="ko-KR" sz="1400" dirty="0"/>
              <a:t>for “performing study before deciding whether or not to specify” </a:t>
            </a:r>
            <a:r>
              <a:rPr lang="en-US" altLang="ko-KR" sz="1400" dirty="0" smtClean="0"/>
              <a:t>Alt1 </a:t>
            </a:r>
            <a:r>
              <a:rPr lang="en-US" altLang="ko-KR" sz="1400" dirty="0"/>
              <a:t>and/or Alt2 for MPE </a:t>
            </a:r>
            <a:r>
              <a:rPr lang="en-US" altLang="ko-KR" sz="1400" dirty="0" smtClean="0"/>
              <a:t>issue</a:t>
            </a:r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2"/>
            <a:endParaRPr lang="en-US" altLang="ko-KR" sz="1200" dirty="0" smtClean="0"/>
          </a:p>
          <a:p>
            <a:pPr lvl="2"/>
            <a:endParaRPr lang="en-US" altLang="ko-KR" sz="1200" dirty="0" smtClean="0"/>
          </a:p>
          <a:p>
            <a:pPr lvl="1"/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1314628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784083" cy="447635"/>
          </a:xfrm>
        </p:spPr>
        <p:txBody>
          <a:bodyPr/>
          <a:lstStyle/>
          <a:p>
            <a:r>
              <a:rPr lang="en-US" altLang="ko-KR" dirty="0" smtClean="0"/>
              <a:t>Assessment on claim/proposal in RP-191492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4032448"/>
          </a:xfrm>
        </p:spPr>
        <p:txBody>
          <a:bodyPr/>
          <a:lstStyle/>
          <a:p>
            <a:r>
              <a:rPr lang="en-US" altLang="ko-KR" sz="1600" dirty="0" smtClean="0"/>
              <a:t>RP-191492 </a:t>
            </a:r>
            <a:r>
              <a:rPr lang="en-US" altLang="ko-KR" sz="1600" u="sng" dirty="0" smtClean="0"/>
              <a:t>claims</a:t>
            </a:r>
            <a:r>
              <a:rPr lang="en-US" altLang="ko-KR" sz="1600" dirty="0" smtClean="0"/>
              <a:t> that Alt4 amounts to “do(</a:t>
            </a:r>
            <a:r>
              <a:rPr lang="en-US" altLang="ko-KR" sz="1600" dirty="0" err="1" smtClean="0"/>
              <a:t>ing</a:t>
            </a:r>
            <a:r>
              <a:rPr lang="en-US" altLang="ko-KR" sz="1600" dirty="0" smtClean="0"/>
              <a:t>) nothing” therefore “is not an option for Rel-16”</a:t>
            </a:r>
          </a:p>
          <a:p>
            <a:pPr lvl="1"/>
            <a:r>
              <a:rPr lang="en-US" altLang="ko-KR" sz="1400" dirty="0" smtClean="0"/>
              <a:t>“</a:t>
            </a:r>
            <a:r>
              <a:rPr lang="en-US" altLang="ko-KR" sz="1400" i="1" dirty="0" smtClean="0"/>
              <a:t>Specify(</a:t>
            </a:r>
            <a:r>
              <a:rPr lang="en-US" altLang="ko-KR" sz="1400" i="1" dirty="0" err="1" smtClean="0"/>
              <a:t>ing</a:t>
            </a:r>
            <a:r>
              <a:rPr lang="en-US" altLang="ko-KR" sz="1400" i="1" dirty="0" smtClean="0"/>
              <a:t>) </a:t>
            </a:r>
            <a:r>
              <a:rPr lang="en-US" sz="1400" i="1" dirty="0"/>
              <a:t>air interface solution targeting MPE issue for UL transmissions in FR2 enabling UL transmissions at higher duty cycle and/or power level than it would be possible with Rel-15 based solutions, while having no impact on DL </a:t>
            </a:r>
            <a:r>
              <a:rPr lang="en-US" sz="1400" i="1" dirty="0" smtClean="0"/>
              <a:t>operation</a:t>
            </a:r>
            <a:r>
              <a:rPr lang="en-US" sz="1400" dirty="0" smtClean="0"/>
              <a:t>” is in the scope of Rel.16 </a:t>
            </a:r>
            <a:r>
              <a:rPr lang="en-US" sz="1400" dirty="0" err="1" smtClean="0"/>
              <a:t>NR_eMIMO</a:t>
            </a:r>
            <a:r>
              <a:rPr lang="en-US" sz="1400" dirty="0" smtClean="0"/>
              <a:t> WI</a:t>
            </a:r>
          </a:p>
          <a:p>
            <a:pPr lvl="1"/>
            <a:r>
              <a:rPr lang="en-US" sz="1400" dirty="0" smtClean="0"/>
              <a:t>Therefore Alt4 amounts to RAN1 down scoping without further agreement</a:t>
            </a:r>
            <a:endParaRPr lang="en-US" sz="1400" dirty="0"/>
          </a:p>
          <a:p>
            <a:pPr marL="0" indent="0">
              <a:buNone/>
            </a:pPr>
            <a:endParaRPr lang="en-US" altLang="ko-KR" sz="1600" dirty="0" smtClean="0"/>
          </a:p>
          <a:p>
            <a:r>
              <a:rPr lang="en-US" altLang="ko-KR" sz="1600" u="sng" dirty="0" smtClean="0"/>
              <a:t>Assessment</a:t>
            </a:r>
            <a:r>
              <a:rPr lang="en-US" altLang="ko-KR" sz="1600" dirty="0" smtClean="0"/>
              <a:t>: the above claim is incorrect</a:t>
            </a:r>
          </a:p>
          <a:p>
            <a:pPr lvl="1"/>
            <a:r>
              <a:rPr lang="en-US" altLang="ko-KR" sz="1400" dirty="0" smtClean="0"/>
              <a:t>WID: </a:t>
            </a:r>
            <a:r>
              <a:rPr lang="en-US" altLang="ko-KR" sz="1400" dirty="0" smtClean="0">
                <a:solidFill>
                  <a:srgbClr val="0000FF"/>
                </a:solidFill>
              </a:rPr>
              <a:t>[MB1a] “</a:t>
            </a:r>
            <a:r>
              <a:rPr lang="en-GB" altLang="ko-KR" sz="1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study and, if needed, specify 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4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</a:t>
            </a:r>
            <a:r>
              <a:rPr lang="en-GB" altLang="ko-KR" sz="1400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overhead”</a:t>
            </a:r>
          </a:p>
          <a:p>
            <a:pPr lvl="1"/>
            <a:r>
              <a:rPr lang="en-GB" altLang="ko-KR" sz="14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“</a:t>
            </a:r>
            <a:r>
              <a:rPr lang="en-US" altLang="ko-KR" sz="1400" i="1" dirty="0"/>
              <a:t>Specify(</a:t>
            </a:r>
            <a:r>
              <a:rPr lang="en-US" altLang="ko-KR" sz="1400" i="1" dirty="0" err="1"/>
              <a:t>ing</a:t>
            </a:r>
            <a:r>
              <a:rPr lang="en-US" altLang="ko-KR" sz="1400" i="1" dirty="0"/>
              <a:t>) </a:t>
            </a:r>
            <a:r>
              <a:rPr lang="en-US" sz="1400" i="1" dirty="0"/>
              <a:t>air interface solution targeting MPE issue for UL transmissions </a:t>
            </a:r>
            <a:r>
              <a:rPr lang="en-US" sz="1400" i="1" dirty="0" smtClean="0"/>
              <a:t> </a:t>
            </a:r>
            <a:r>
              <a:rPr lang="en-US" sz="1400" dirty="0" smtClean="0"/>
              <a:t>…” </a:t>
            </a:r>
            <a:r>
              <a:rPr lang="en-US" sz="1400" u="sng" dirty="0" smtClean="0"/>
              <a:t>may </a:t>
            </a:r>
            <a:r>
              <a:rPr lang="en-US" sz="1400" u="sng" dirty="0" smtClean="0">
                <a:solidFill>
                  <a:schemeClr val="tx1">
                    <a:alpha val="99000"/>
                  </a:schemeClr>
                </a:solidFill>
              </a:rPr>
              <a:t>not</a:t>
            </a:r>
            <a:r>
              <a:rPr lang="en-US" sz="1400" u="sng" dirty="0" smtClean="0"/>
              <a:t> be </a:t>
            </a:r>
            <a:r>
              <a:rPr lang="en-US" sz="1400" dirty="0" smtClean="0"/>
              <a:t>within the WI scope</a:t>
            </a:r>
          </a:p>
          <a:p>
            <a:pPr lvl="1"/>
            <a:r>
              <a:rPr lang="en-US" altLang="ko-KR" sz="14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But “</a:t>
            </a:r>
            <a:r>
              <a:rPr lang="en-US" altLang="ko-KR" sz="1400" i="1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performing study and, if needed, specifying </a:t>
            </a:r>
            <a:r>
              <a:rPr lang="en-US" sz="1400" i="1" dirty="0"/>
              <a:t>air interface solution targeting MPE </a:t>
            </a:r>
            <a:r>
              <a:rPr lang="en-US" sz="1400" dirty="0" smtClean="0"/>
              <a:t>…” could be considered under MB1a and hence </a:t>
            </a:r>
            <a:r>
              <a:rPr lang="en-US" sz="1400" u="sng" dirty="0" smtClean="0"/>
              <a:t>is</a:t>
            </a:r>
            <a:r>
              <a:rPr lang="en-US" sz="1400" dirty="0" smtClean="0"/>
              <a:t> within the WI scope</a:t>
            </a:r>
            <a:endParaRPr lang="en-GB" altLang="ko-KR" sz="1400" dirty="0" smtClean="0">
              <a:solidFill>
                <a:schemeClr val="tx1"/>
              </a:solidFill>
              <a:latin typeface="+mn-lt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lvl="1"/>
            <a:r>
              <a:rPr lang="en-GB" altLang="ko-KR" sz="14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Thus, RAN1 follows the WID ‘</a:t>
            </a:r>
            <a:r>
              <a:rPr lang="en-GB" altLang="ko-KR" sz="1400" u="sng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down to the letter</a:t>
            </a:r>
            <a:r>
              <a:rPr lang="en-GB" altLang="ko-KR" sz="14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’ while the proposal in RP-191492 seeks to modify the WID by circumventing the due process/procedure in RAN1</a:t>
            </a:r>
          </a:p>
          <a:p>
            <a:pPr lvl="2"/>
            <a:r>
              <a:rPr lang="en-GB" altLang="ko-KR" sz="1200" dirty="0" smtClean="0">
                <a:solidFill>
                  <a:schemeClr val="tx1"/>
                </a:solidFill>
                <a:latin typeface="+mn-lt"/>
                <a:ea typeface="Malgun Gothic" panose="020B0503020000020004" pitchFamily="34" charset="-127"/>
                <a:cs typeface="Times New Roman" panose="02020603050405020304" pitchFamily="18" charset="0"/>
              </a:rPr>
              <a:t>Alt4 could be the outcome if Alt1/Alt2 demonstrates no benefit for mitigating the MPE issue</a:t>
            </a:r>
            <a:endParaRPr lang="en-US" altLang="ko-KR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362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784083" cy="447635"/>
          </a:xfrm>
        </p:spPr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4032448"/>
          </a:xfrm>
        </p:spPr>
        <p:txBody>
          <a:bodyPr/>
          <a:lstStyle/>
          <a:p>
            <a:r>
              <a:rPr lang="en-US" altLang="ko-KR" sz="1600" dirty="0" smtClean="0"/>
              <a:t>Pertaining to MPE issue, down selection on 4 alternatives until RAN1#98 (Prague, August 2019) is in line with </a:t>
            </a:r>
            <a:r>
              <a:rPr lang="en-US" altLang="ko-KR" sz="1600" dirty="0" smtClean="0">
                <a:cs typeface="Times New Roman" panose="02020603050405020304" pitchFamily="18" charset="0"/>
              </a:rPr>
              <a:t>Rel.16 </a:t>
            </a:r>
            <a:r>
              <a:rPr lang="en-US" altLang="ko-KR" sz="1600" dirty="0" err="1">
                <a:cs typeface="Times New Roman" panose="02020603050405020304" pitchFamily="18" charset="0"/>
              </a:rPr>
              <a:t>NR_eMIMO</a:t>
            </a:r>
            <a:r>
              <a:rPr lang="en-US" altLang="ko-KR" sz="1600" dirty="0">
                <a:cs typeface="Times New Roman" panose="02020603050405020304" pitchFamily="18" charset="0"/>
              </a:rPr>
              <a:t> </a:t>
            </a:r>
            <a:r>
              <a:rPr lang="en-US" altLang="ko-KR" sz="1600" dirty="0" smtClean="0"/>
              <a:t>WI scope and proper working procedure:</a:t>
            </a:r>
          </a:p>
          <a:p>
            <a:pPr lvl="1"/>
            <a:r>
              <a:rPr lang="en-GB" altLang="ko-KR" sz="1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study and, if needed, specify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</a:t>
            </a:r>
            <a:r>
              <a:rPr lang="en-GB" altLang="ko-KR" sz="1200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overhead</a:t>
            </a:r>
          </a:p>
          <a:p>
            <a:pPr lvl="1"/>
            <a:r>
              <a:rPr lang="en-US" sz="1400" dirty="0" smtClean="0"/>
              <a:t>Per agreement in RAN1#97: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Down-select in RAN1#98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following options for beam management enhancements: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Alt1.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CRI/SSBRI where the CRI/SSBRI refers to a preferred spatial relation RS for UL transmission</a:t>
            </a:r>
          </a:p>
          <a:p>
            <a:pPr lvl="4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Alt2.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SRI field in the DCI can be used to indicate multiple SRS resources and UE</a:t>
            </a:r>
            <a:r>
              <a:rPr lang="ko-KR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autonomous selection of one SRS resource for PUSCH beam determination out of the multiple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Alt3: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Reuse Rel-15 beam specific PHR reporting to determine beam-specific MPE impact transparently, i.e., by difference value between 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Pc,max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(which is calculated based on P-MPR) and the required transmission power.</a:t>
            </a:r>
          </a:p>
          <a:p>
            <a:pPr lvl="4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Alt4: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enhancements considering MPE issues in Rel-16 RAN1 specifications. It is up to UE implementation in conjunction to RAN4 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specicfiation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no consensus in RAN1#98, no further discussion in RAN1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 smtClean="0">
                <a:cs typeface="Times New Roman" panose="02020603050405020304" pitchFamily="18" charset="0"/>
              </a:rPr>
              <a:t>No need to modify Rel.16 </a:t>
            </a:r>
            <a:r>
              <a:rPr lang="en-US" altLang="ko-KR" sz="1600" dirty="0" err="1" smtClean="0">
                <a:cs typeface="Times New Roman" panose="02020603050405020304" pitchFamily="18" charset="0"/>
              </a:rPr>
              <a:t>NR_eMIMO</a:t>
            </a:r>
            <a:r>
              <a:rPr lang="en-US" altLang="ko-KR" sz="1600" dirty="0" smtClean="0">
                <a:cs typeface="Times New Roman" panose="02020603050405020304" pitchFamily="18" charset="0"/>
              </a:rPr>
              <a:t> WID </a:t>
            </a:r>
            <a:r>
              <a:rPr lang="en-US" altLang="ko-KR" sz="1600" smtClean="0">
                <a:cs typeface="Times New Roman" panose="02020603050405020304" pitchFamily="18" charset="0"/>
              </a:rPr>
              <a:t>in RAN#84</a:t>
            </a:r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1838964220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2A01601-D01E-4595-BFDF-2EAEB4DD64E5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108856</TotalTime>
  <Words>910</Words>
  <Application>Microsoft Office PowerPoint</Application>
  <PresentationFormat>On-screen Show (16:9)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맑은 고딕</vt:lpstr>
      <vt:lpstr>맑은 고딕</vt:lpstr>
      <vt:lpstr>SimSun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Agenda Item : 9.4.1 Source  : Samsung Title  : Clarification on MPE issue per NR_eMIMO Work Item Document for : Discussion</vt:lpstr>
      <vt:lpstr>Background</vt:lpstr>
      <vt:lpstr>Current status in RAN1 (up to RAN1#97)</vt:lpstr>
      <vt:lpstr>Assessment on claim/proposal in RP-191492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4575</cp:revision>
  <cp:lastPrinted>2019-03-21T13:05:44Z</cp:lastPrinted>
  <dcterms:created xsi:type="dcterms:W3CDTF">2011-03-23T06:47:33Z</dcterms:created>
  <dcterms:modified xsi:type="dcterms:W3CDTF">2019-06-06T14:33:42Z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