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5"/>
  </p:notesMasterIdLst>
  <p:sldIdLst>
    <p:sldId id="395" r:id="rId2"/>
    <p:sldId id="403" r:id="rId3"/>
    <p:sldId id="402" r:id="rId4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CCFF"/>
    <a:srgbClr val="FFFF00"/>
    <a:srgbClr val="7F7F7F"/>
    <a:srgbClr val="FF0000"/>
    <a:srgbClr val="00B050"/>
    <a:srgbClr val="00B0F0"/>
    <a:srgbClr val="F34F0D"/>
    <a:srgbClr val="FF0066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89" autoAdjust="0"/>
    <p:restoredTop sz="94240" autoAdjust="0"/>
  </p:normalViewPr>
  <p:slideViewPr>
    <p:cSldViewPr>
      <p:cViewPr varScale="1">
        <p:scale>
          <a:sx n="75" d="100"/>
          <a:sy n="75" d="100"/>
        </p:scale>
        <p:origin x="684" y="36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828" y="-84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975188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548680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0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소제목</a:t>
            </a:r>
            <a:endParaRPr lang="en-US" altLang="ko-KR" dirty="0" smtClean="0"/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632520" y="1196752"/>
            <a:ext cx="8640960" cy="5184576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Arial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778112" y="6631468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7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ko-KR" altLang="en-US" dirty="0" err="1" smtClean="0"/>
              <a:t>대제목</a:t>
            </a:r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9"/>
          <p:cNvSpPr>
            <a:spLocks noGrp="1"/>
          </p:cNvSpPr>
          <p:nvPr>
            <p:ph sz="quarter" idx="16" hasCustomPrompt="1"/>
          </p:nvPr>
        </p:nvSpPr>
        <p:spPr>
          <a:xfrm>
            <a:off x="501204" y="1143670"/>
            <a:ext cx="4477943" cy="485165"/>
          </a:xfrm>
          <a:prstGeom prst="rect">
            <a:avLst/>
          </a:prstGeom>
        </p:spPr>
        <p:txBody>
          <a:bodyPr lIns="72000" anchor="b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1700" b="1" u="sng" baseline="0">
                <a:latin typeface="Arial" pitchFamily="34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 smtClean="0"/>
              <a:t>Xx(17)</a:t>
            </a:r>
            <a:endParaRPr lang="ko-KR" altLang="en-US" dirty="0" smtClean="0"/>
          </a:p>
        </p:txBody>
      </p:sp>
      <p:sp>
        <p:nvSpPr>
          <p:cNvPr id="15" name="내용 개체 틀 9"/>
          <p:cNvSpPr>
            <a:spLocks noGrp="1"/>
          </p:cNvSpPr>
          <p:nvPr>
            <p:ph sz="quarter" idx="17" hasCustomPrompt="1"/>
          </p:nvPr>
        </p:nvSpPr>
        <p:spPr>
          <a:xfrm>
            <a:off x="5010733" y="1143635"/>
            <a:ext cx="4394063" cy="485165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kumimoji="1" lang="ko-KR" altLang="en-US" sz="1700" b="1" u="sng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marL="341313" lvl="0" indent="-341313" algn="l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None/>
            </a:pPr>
            <a:r>
              <a:rPr lang="en-US" altLang="ko-KR" dirty="0" smtClean="0"/>
              <a:t>Xx(17)</a:t>
            </a:r>
            <a:endParaRPr lang="ko-KR" altLang="en-US" dirty="0" smtClean="0"/>
          </a:p>
        </p:txBody>
      </p:sp>
      <p:sp>
        <p:nvSpPr>
          <p:cNvPr id="29" name="내용 개체 틀 10"/>
          <p:cNvSpPr>
            <a:spLocks noGrp="1"/>
          </p:cNvSpPr>
          <p:nvPr>
            <p:ph sz="quarter" idx="18"/>
          </p:nvPr>
        </p:nvSpPr>
        <p:spPr>
          <a:xfrm>
            <a:off x="513157" y="1642429"/>
            <a:ext cx="4477943" cy="4738709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kumimoji="1" lang="ko-KR" altLang="en-US" sz="1600" b="1" u="none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268288" lvl="0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</a:pPr>
            <a:r>
              <a:rPr lang="ko-KR" altLang="en-US" smtClean="0"/>
              <a:t>마스터 텍스트 스타일을 편집합니다</a:t>
            </a:r>
          </a:p>
          <a:p>
            <a:pPr marL="268288" lvl="1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</a:pPr>
            <a:r>
              <a:rPr lang="ko-KR" altLang="en-US" smtClean="0"/>
              <a:t>둘째 수준</a:t>
            </a:r>
          </a:p>
          <a:p>
            <a:pPr marL="268288" lvl="2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</a:pPr>
            <a:r>
              <a:rPr lang="ko-KR" altLang="en-US" smtClean="0"/>
              <a:t>셋째 수준</a:t>
            </a:r>
          </a:p>
        </p:txBody>
      </p:sp>
      <p:sp>
        <p:nvSpPr>
          <p:cNvPr id="30" name="내용 개체 틀 10"/>
          <p:cNvSpPr>
            <a:spLocks noGrp="1"/>
          </p:cNvSpPr>
          <p:nvPr>
            <p:ph sz="quarter" idx="19"/>
          </p:nvPr>
        </p:nvSpPr>
        <p:spPr>
          <a:xfrm>
            <a:off x="5003331" y="1638277"/>
            <a:ext cx="4392989" cy="4743051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Arial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11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13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88504" y="548680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0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(20)</a:t>
            </a:r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88504" y="548680"/>
            <a:ext cx="892800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소제목</a:t>
            </a:r>
            <a:endParaRPr lang="en-US" altLang="ko-KR" dirty="0" smtClean="0"/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1196752"/>
            <a:ext cx="4464496" cy="5179763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19" name="내용 개체 틀 10"/>
          <p:cNvSpPr>
            <a:spLocks noGrp="1"/>
          </p:cNvSpPr>
          <p:nvPr>
            <p:ph sz="quarter" idx="19"/>
          </p:nvPr>
        </p:nvSpPr>
        <p:spPr>
          <a:xfrm>
            <a:off x="4965838" y="1196818"/>
            <a:ext cx="4451657" cy="5184510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8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10"/>
          <p:cNvSpPr>
            <a:spLocks noGrp="1"/>
          </p:cNvSpPr>
          <p:nvPr>
            <p:ph sz="quarter" idx="18"/>
          </p:nvPr>
        </p:nvSpPr>
        <p:spPr>
          <a:xfrm>
            <a:off x="503206" y="1714488"/>
            <a:ext cx="3065494" cy="4666840"/>
          </a:xfrm>
          <a:prstGeom prst="rect">
            <a:avLst/>
          </a:prstGeom>
        </p:spPr>
        <p:txBody>
          <a:bodyPr/>
          <a:lstStyle>
            <a:lvl1pPr marL="182563" indent="-1825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  <a:defRPr sz="1600" b="1" u="none" baseline="0"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268288" marR="0" indent="-9366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6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내용 개체 틀 10"/>
          <p:cNvSpPr>
            <a:spLocks noGrp="1"/>
          </p:cNvSpPr>
          <p:nvPr>
            <p:ph sz="quarter" idx="19"/>
          </p:nvPr>
        </p:nvSpPr>
        <p:spPr>
          <a:xfrm>
            <a:off x="3644900" y="1714488"/>
            <a:ext cx="5788056" cy="4666840"/>
          </a:xfrm>
          <a:prstGeom prst="rect">
            <a:avLst/>
          </a:prstGeom>
        </p:spPr>
        <p:txBody>
          <a:bodyPr/>
          <a:lstStyle>
            <a:lvl1pPr marL="182563" indent="-1825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 kumimoji="1" lang="ko-KR" altLang="en-US" sz="1600" b="1" u="none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363538" marR="0" indent="-18891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alibri" pitchFamily="34" charset="0"/>
              <a:buChar char="–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182563" lvl="0" indent="-182563" algn="l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ko-KR" altLang="en-US" smtClean="0"/>
              <a:t>마스터 텍스트 스타일을 편집합니다</a:t>
            </a:r>
          </a:p>
          <a:p>
            <a:pPr marL="182563" lvl="1" indent="-182563" algn="l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ko-KR" altLang="en-US" smtClean="0"/>
              <a:t>둘째 수준</a:t>
            </a:r>
          </a:p>
        </p:txBody>
      </p:sp>
      <p:sp>
        <p:nvSpPr>
          <p:cNvPr id="12" name="내용 개체 틀 10"/>
          <p:cNvSpPr>
            <a:spLocks noGrp="1"/>
          </p:cNvSpPr>
          <p:nvPr>
            <p:ph sz="quarter" idx="20" hasCustomPrompt="1"/>
          </p:nvPr>
        </p:nvSpPr>
        <p:spPr>
          <a:xfrm>
            <a:off x="503206" y="1196752"/>
            <a:ext cx="3065494" cy="463968"/>
          </a:xfrm>
          <a:prstGeom prst="rect">
            <a:avLst/>
          </a:prstGeom>
        </p:spPr>
        <p:txBody>
          <a:bodyPr anchor="b"/>
          <a:lstStyle>
            <a:lvl1pPr marL="268288" indent="-268288" algn="ctr">
              <a:spcBef>
                <a:spcPts val="600"/>
              </a:spcBef>
              <a:spcAft>
                <a:spcPts val="600"/>
              </a:spcAft>
              <a:buFontTx/>
              <a:buNone/>
              <a:defRPr sz="1700" b="1" u="sng" baseline="0"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363538" marR="0" indent="-18891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alibri" pitchFamily="34" charset="0"/>
              <a:buChar char="–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세부 주제</a:t>
            </a:r>
          </a:p>
        </p:txBody>
      </p:sp>
      <p:sp>
        <p:nvSpPr>
          <p:cNvPr id="13" name="내용 개체 틀 10"/>
          <p:cNvSpPr>
            <a:spLocks noGrp="1"/>
          </p:cNvSpPr>
          <p:nvPr>
            <p:ph sz="quarter" idx="21" hasCustomPrompt="1"/>
          </p:nvPr>
        </p:nvSpPr>
        <p:spPr>
          <a:xfrm>
            <a:off x="3644900" y="1196752"/>
            <a:ext cx="5788056" cy="463968"/>
          </a:xfrm>
          <a:prstGeom prst="rect">
            <a:avLst/>
          </a:prstGeom>
        </p:spPr>
        <p:txBody>
          <a:bodyPr anchor="b"/>
          <a:lstStyle>
            <a:lvl1pPr marL="268288" indent="-268288" algn="ctr">
              <a:spcBef>
                <a:spcPts val="600"/>
              </a:spcBef>
              <a:spcAft>
                <a:spcPts val="600"/>
              </a:spcAft>
              <a:buFontTx/>
              <a:buNone/>
              <a:defRPr kumimoji="1" lang="ko-KR" altLang="en-US" sz="1700" b="1" u="sng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363538" marR="0" indent="-18891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alibri" pitchFamily="34" charset="0"/>
              <a:buChar char="–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268288" lvl="0" indent="-268288" algn="ctr" rtl="0" eaLnBrk="1" fontAlgn="base" latin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ko-KR" altLang="en-US" dirty="0" smtClean="0"/>
              <a:t>세부 주제</a:t>
            </a:r>
          </a:p>
        </p:txBody>
      </p:sp>
      <p:sp>
        <p:nvSpPr>
          <p:cNvPr id="15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508000" y="548680"/>
            <a:ext cx="8945594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000" b="1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(20)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2131199" y="1699755"/>
            <a:ext cx="5643602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3200" b="1" baseline="0"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15" name="내용 개체 틀 5"/>
          <p:cNvSpPr>
            <a:spLocks noGrp="1"/>
          </p:cNvSpPr>
          <p:nvPr>
            <p:ph sz="quarter" idx="12" hasCustomPrompt="1"/>
          </p:nvPr>
        </p:nvSpPr>
        <p:spPr>
          <a:xfrm>
            <a:off x="3702835" y="5929330"/>
            <a:ext cx="2500330" cy="357190"/>
          </a:xfrm>
          <a:prstGeom prst="rect">
            <a:avLst/>
          </a:prstGeom>
        </p:spPr>
        <p:txBody>
          <a:bodyPr anchor="ctr"/>
          <a:lstStyle>
            <a:lvl1pPr marL="268288" indent="-268288">
              <a:buFont typeface="+mj-lt"/>
              <a:buNone/>
              <a:defRPr sz="1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pPr lvl="0"/>
            <a:r>
              <a:rPr lang="ko-KR" altLang="en-US" dirty="0" smtClean="0"/>
              <a:t>발표자</a:t>
            </a:r>
            <a:r>
              <a:rPr lang="en-US" altLang="ko-KR" dirty="0" smtClean="0"/>
              <a:t>:</a:t>
            </a:r>
            <a:endParaRPr lang="ko-KR" altLang="en-US" dirty="0" smtClean="0"/>
          </a:p>
        </p:txBody>
      </p:sp>
      <p:sp>
        <p:nvSpPr>
          <p:cNvPr id="16" name="내용 개체 틀 5"/>
          <p:cNvSpPr>
            <a:spLocks noGrp="1"/>
          </p:cNvSpPr>
          <p:nvPr>
            <p:ph sz="quarter" idx="13" hasCustomPrompt="1"/>
          </p:nvPr>
        </p:nvSpPr>
        <p:spPr>
          <a:xfrm>
            <a:off x="3585000" y="3284169"/>
            <a:ext cx="2736000" cy="1224951"/>
          </a:xfrm>
          <a:prstGeom prst="rect">
            <a:avLst/>
          </a:prstGeom>
          <a:ln>
            <a:noFill/>
          </a:ln>
        </p:spPr>
        <p:txBody>
          <a:bodyPr anchor="t">
            <a:spAutoFit/>
          </a:bodyPr>
          <a:lstStyle>
            <a:lvl1pPr marL="342900" indent="-342900">
              <a:buFont typeface="+mj-lt"/>
              <a:buAutoNum type="arabicPeriod"/>
              <a:defRPr sz="1600" b="1" baseline="0">
                <a:latin typeface="Calibri" pitchFamily="34" charset="0"/>
                <a:ea typeface="돋움" pitchFamily="50" charset="-127"/>
              </a:defRPr>
            </a:lvl1pPr>
          </a:lstStyle>
          <a:p>
            <a:pPr lvl="0"/>
            <a:r>
              <a:rPr lang="en-US" altLang="ko-KR" dirty="0" smtClean="0"/>
              <a:t>A</a:t>
            </a:r>
          </a:p>
          <a:p>
            <a:pPr lvl="0"/>
            <a:r>
              <a:rPr lang="en-US" altLang="ko-KR" dirty="0" smtClean="0"/>
              <a:t>B</a:t>
            </a:r>
          </a:p>
          <a:p>
            <a:pPr lvl="0"/>
            <a:r>
              <a:rPr lang="en-US" altLang="ko-KR" dirty="0" smtClean="0"/>
              <a:t>C</a:t>
            </a:r>
          </a:p>
          <a:p>
            <a:pPr lvl="0"/>
            <a:endParaRPr lang="ko-KR" altLang="en-US" dirty="0" smtClean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8750752" y="6197998"/>
            <a:ext cx="1080121" cy="57606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88632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32" r:id="rId1"/>
    <p:sldLayoutId id="2147486328" r:id="rId2"/>
    <p:sldLayoutId id="2147486331" r:id="rId3"/>
    <p:sldLayoutId id="2147486334" r:id="rId4"/>
    <p:sldLayoutId id="2147486333" r:id="rId5"/>
    <p:sldLayoutId id="2147486335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56456" y="25483"/>
            <a:ext cx="4953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Aft>
                <a:spcPts val="0"/>
              </a:spcAft>
            </a:pPr>
            <a:r>
              <a:rPr lang="en-GB" altLang="ko-KR" dirty="0">
                <a:ea typeface="맑은 고딕" panose="020B0503020000020004" pitchFamily="50" charset="-127"/>
                <a:cs typeface="Arial" panose="020B0604020202020204" pitchFamily="34" charset="0"/>
              </a:rPr>
              <a:t>3GPP TSG RAN Meeting #84	</a:t>
            </a:r>
            <a:endParaRPr lang="en-GB" altLang="ko-KR" dirty="0" smtClean="0"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GB" altLang="ko-KR" dirty="0" smtClean="0">
                <a:ea typeface="맑은 고딕" panose="020B0503020000020004" pitchFamily="50" charset="-127"/>
                <a:cs typeface="Arial" panose="020B0604020202020204" pitchFamily="34" charset="0"/>
              </a:rPr>
              <a:t>Newport </a:t>
            </a:r>
            <a:r>
              <a:rPr lang="en-GB" altLang="ko-KR" dirty="0">
                <a:ea typeface="맑은 고딕" panose="020B0503020000020004" pitchFamily="50" charset="-127"/>
                <a:cs typeface="Arial" panose="020B0604020202020204" pitchFamily="34" charset="0"/>
              </a:rPr>
              <a:t>Beach California, USA, June 3-6, 2019</a:t>
            </a:r>
            <a:endParaRPr lang="ko-KR" altLang="en-US">
              <a:cs typeface="Arial" panose="020B0604020202020204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8629337" y="25483"/>
            <a:ext cx="12202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Aft>
                <a:spcPts val="0"/>
              </a:spcAft>
            </a:pPr>
            <a:r>
              <a:rPr lang="en-GB" altLang="ko-KR" dirty="0">
                <a:ea typeface="맑은 고딕" panose="020B0503020000020004" pitchFamily="50" charset="-127"/>
                <a:cs typeface="Arial" panose="020B0604020202020204" pitchFamily="34" charset="0"/>
              </a:rPr>
              <a:t>RP-191506</a:t>
            </a:r>
            <a:endParaRPr lang="ko-KR" altLang="ko-KR" sz="1100"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633000" y="2345388"/>
            <a:ext cx="8640000" cy="1299636"/>
          </a:xfrm>
        </p:spPr>
        <p:txBody>
          <a:bodyPr/>
          <a:lstStyle/>
          <a:p>
            <a:r>
              <a:rPr lang="en-US" altLang="ko-KR" dirty="0" smtClean="0"/>
              <a:t>Way Forward on Email Discussion for Flexible </a:t>
            </a:r>
            <a:r>
              <a:rPr lang="en-US" altLang="ko-KR" dirty="0"/>
              <a:t>R</a:t>
            </a:r>
            <a:r>
              <a:rPr lang="en-US" altLang="ko-KR" dirty="0" smtClean="0"/>
              <a:t>esource </a:t>
            </a:r>
            <a:r>
              <a:rPr lang="en-US" altLang="ko-KR" dirty="0"/>
              <a:t>A</a:t>
            </a:r>
            <a:r>
              <a:rPr lang="en-US" altLang="ko-KR" dirty="0" smtClean="0"/>
              <a:t>llocation and Interference Mitigation in Rel-17</a:t>
            </a:r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56456" y="725795"/>
            <a:ext cx="9361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r>
              <a:rPr lang="en-GB" altLang="ko-KR" dirty="0" smtClean="0">
                <a:ea typeface="바탕" panose="02030600000101010101" pitchFamily="18" charset="-127"/>
                <a:cs typeface="Times New Roman" panose="02020603050405020304" pitchFamily="18" charset="0"/>
              </a:rPr>
              <a:t>Document </a:t>
            </a: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for:	Discussion and Decision</a:t>
            </a:r>
            <a:endParaRPr lang="ko-KR" altLang="ko-KR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Agenda Item:	</a:t>
            </a:r>
            <a:r>
              <a:rPr lang="en-GB" altLang="ko-KR" dirty="0" smtClean="0">
                <a:ea typeface="바탕" panose="02030600000101010101" pitchFamily="18" charset="-127"/>
                <a:cs typeface="Times New Roman" panose="02020603050405020304" pitchFamily="18" charset="0"/>
              </a:rPr>
              <a:t>		8</a:t>
            </a:r>
            <a:endParaRPr lang="ko-KR" altLang="ko-KR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7" name="내용 개체 틀 3"/>
          <p:cNvSpPr>
            <a:spLocks noGrp="1"/>
          </p:cNvSpPr>
          <p:nvPr>
            <p:ph sz="quarter" idx="13"/>
          </p:nvPr>
        </p:nvSpPr>
        <p:spPr>
          <a:xfrm>
            <a:off x="200472" y="4508305"/>
            <a:ext cx="9361040" cy="769441"/>
          </a:xfrm>
        </p:spPr>
        <p:txBody>
          <a:bodyPr/>
          <a:lstStyle/>
          <a:p>
            <a:pPr marL="0" indent="0">
              <a:buNone/>
            </a:pPr>
            <a:r>
              <a:rPr lang="en-US" altLang="ko-KR" sz="2000" dirty="0" smtClean="0"/>
              <a:t>LG Electronics, LG </a:t>
            </a:r>
            <a:r>
              <a:rPr lang="en-US" altLang="ko-KR" sz="2000" dirty="0" err="1" smtClean="0"/>
              <a:t>Uplus</a:t>
            </a:r>
            <a:r>
              <a:rPr lang="en-US" altLang="ko-KR" sz="2000" dirty="0"/>
              <a:t>, </a:t>
            </a:r>
            <a:r>
              <a:rPr lang="en-US" altLang="ko-KR" sz="2000" dirty="0" smtClean="0"/>
              <a:t>KT </a:t>
            </a:r>
            <a:r>
              <a:rPr lang="en-US" altLang="ko-KR" sz="2000" dirty="0"/>
              <a:t>Corp</a:t>
            </a:r>
            <a:r>
              <a:rPr lang="en-US" altLang="ko-KR" sz="2000" dirty="0" smtClean="0"/>
              <a:t>., Reliance </a:t>
            </a:r>
            <a:r>
              <a:rPr lang="en-US" altLang="ko-KR" sz="2000" dirty="0" err="1" smtClean="0"/>
              <a:t>Jio</a:t>
            </a:r>
            <a:r>
              <a:rPr lang="en-US" altLang="ko-KR" sz="2000" dirty="0" smtClean="0"/>
              <a:t>, </a:t>
            </a:r>
            <a:r>
              <a:rPr lang="en-US" altLang="ko-KR" sz="2000" dirty="0" err="1" smtClean="0"/>
              <a:t>CEWiT</a:t>
            </a:r>
            <a:r>
              <a:rPr lang="en-US" altLang="ko-KR" sz="2000" dirty="0" smtClean="0"/>
              <a:t>, </a:t>
            </a:r>
            <a:r>
              <a:rPr lang="en-US" altLang="ko-KR" sz="2000" dirty="0" err="1"/>
              <a:t>Tejas</a:t>
            </a:r>
            <a:r>
              <a:rPr lang="en-US" altLang="ko-KR" sz="2000" dirty="0"/>
              <a:t> </a:t>
            </a:r>
            <a:r>
              <a:rPr lang="en-US" altLang="ko-KR" sz="2000" dirty="0" smtClean="0"/>
              <a:t>Networks,</a:t>
            </a:r>
          </a:p>
          <a:p>
            <a:pPr marL="0" indent="0">
              <a:buNone/>
            </a:pPr>
            <a:r>
              <a:rPr lang="en-US" altLang="ko-KR" sz="2000" dirty="0" smtClean="0"/>
              <a:t>Indian </a:t>
            </a:r>
            <a:r>
              <a:rPr lang="en-US" altLang="ko-KR" sz="2000" dirty="0"/>
              <a:t>Institute of Technology </a:t>
            </a:r>
            <a:r>
              <a:rPr lang="en-US" altLang="ko-KR" sz="2000" dirty="0" smtClean="0"/>
              <a:t>Madras, Indian </a:t>
            </a:r>
            <a:r>
              <a:rPr lang="en-US" altLang="ko-KR" sz="2000" dirty="0"/>
              <a:t>Institute of Technology </a:t>
            </a:r>
            <a:r>
              <a:rPr lang="en-US" altLang="ko-KR" sz="2000" dirty="0" smtClean="0"/>
              <a:t>Hyderabad, </a:t>
            </a:r>
            <a:endParaRPr lang="ko-KR" altLang="en-US" sz="2000"/>
          </a:p>
        </p:txBody>
      </p:sp>
    </p:spTree>
    <p:extLst>
      <p:ext uri="{BB962C8B-B14F-4D97-AF65-F5344CB8AC3E}">
        <p14:creationId xmlns:p14="http://schemas.microsoft.com/office/powerpoint/2010/main" val="383078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908720"/>
            <a:ext cx="8640960" cy="5472608"/>
          </a:xfrm>
        </p:spPr>
        <p:txBody>
          <a:bodyPr/>
          <a:lstStyle/>
          <a:p>
            <a:r>
              <a:rPr lang="en-US" altLang="ko-KR" sz="1800" dirty="0" smtClean="0">
                <a:cs typeface="Arial" panose="020B0604020202020204" pitchFamily="34" charset="0"/>
              </a:rPr>
              <a:t>Full duplex radio is proposed as candidate of Rel-17 </a:t>
            </a:r>
            <a:r>
              <a:rPr lang="en-US" altLang="ko-KR" sz="1800" dirty="0" smtClean="0">
                <a:cs typeface="Arial" panose="020B0604020202020204" pitchFamily="34" charset="0"/>
              </a:rPr>
              <a:t>item </a:t>
            </a:r>
            <a:r>
              <a:rPr lang="en-US" altLang="ko-KR" sz="1800" dirty="0" smtClean="0">
                <a:cs typeface="Arial" panose="020B0604020202020204" pitchFamily="34" charset="0"/>
              </a:rPr>
              <a:t>from several contributions [1]-[8].</a:t>
            </a:r>
          </a:p>
          <a:p>
            <a:pPr lvl="1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Better latency by relaxing DL-UL half-duplex constraints</a:t>
            </a:r>
            <a:endParaRPr lang="en-US" altLang="ko-KR" sz="1500" dirty="0" smtClean="0">
              <a:cs typeface="Arial" panose="020B0604020202020204" pitchFamily="34" charset="0"/>
            </a:endParaRPr>
          </a:p>
          <a:p>
            <a:pPr lvl="1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Potential throughput enhancement by allowing in-band simultaneous TX-RX in a same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carrier</a:t>
            </a:r>
          </a:p>
          <a:p>
            <a:pPr lvl="1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Better adaptability to the DL/UL resource allocation based on different DL/UL traffics situations</a:t>
            </a:r>
            <a:endParaRPr lang="en-US" altLang="ko-KR" sz="1500" dirty="0" smtClean="0">
              <a:cs typeface="Arial" panose="020B0604020202020204" pitchFamily="34" charset="0"/>
            </a:endParaRPr>
          </a:p>
          <a:p>
            <a:pPr lvl="1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ko-KR" sz="2000" dirty="0" smtClean="0">
              <a:cs typeface="Arial" panose="020B0604020202020204" pitchFamily="34" charset="0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</a:t>
            </a:r>
            <a:r>
              <a:rPr lang="en-US" altLang="ko-KR" dirty="0" smtClean="0"/>
              <a:t>. Background</a:t>
            </a:r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704528" y="4739660"/>
            <a:ext cx="72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1200" b="0" dirty="0" smtClean="0"/>
              <a:t>[1] RP-19</a:t>
            </a:r>
            <a:r>
              <a:rPr lang="ko-KR" altLang="en-US" sz="1200" b="0" smtClean="0"/>
              <a:t>0968</a:t>
            </a:r>
            <a:r>
              <a:rPr lang="en-US" altLang="ko-KR" sz="1200" b="0" dirty="0" smtClean="0"/>
              <a:t>,</a:t>
            </a:r>
            <a:r>
              <a:rPr lang="ko-KR" altLang="en-US" sz="1200" b="0" smtClean="0"/>
              <a:t> </a:t>
            </a:r>
            <a:r>
              <a:rPr lang="en-US" altLang="ko-KR" sz="1200" b="0" dirty="0"/>
              <a:t>“LG </a:t>
            </a:r>
            <a:r>
              <a:rPr lang="en-US" altLang="ko-KR" sz="1200" b="0" dirty="0" err="1"/>
              <a:t>Uplus</a:t>
            </a:r>
            <a:r>
              <a:rPr lang="en-US" altLang="ko-KR" sz="1200" b="0" dirty="0"/>
              <a:t> views on </a:t>
            </a:r>
            <a:r>
              <a:rPr lang="en-US" altLang="ko-KR" sz="1200" b="0" dirty="0" smtClean="0"/>
              <a:t>Rel-17,” </a:t>
            </a:r>
            <a:r>
              <a:rPr lang="ko-KR" altLang="en-US" sz="1200" b="0" smtClean="0"/>
              <a:t>LG Uplus</a:t>
            </a:r>
            <a:r>
              <a:rPr lang="ko-KR" altLang="en-US" sz="1200" b="0"/>
              <a:t>	</a:t>
            </a:r>
            <a:endParaRPr lang="ko-KR" altLang="en-US" sz="1200" b="0" dirty="0"/>
          </a:p>
          <a:p>
            <a:pPr algn="l"/>
            <a:r>
              <a:rPr lang="en-US" altLang="ko-KR" sz="1200" b="0" dirty="0" smtClean="0"/>
              <a:t>[2] RP-19</a:t>
            </a:r>
            <a:r>
              <a:rPr lang="ko-KR" altLang="en-US" sz="1200" b="0" smtClean="0"/>
              <a:t>1007</a:t>
            </a:r>
            <a:r>
              <a:rPr lang="en-US" altLang="ko-KR" sz="1200" b="0" dirty="0"/>
              <a:t>, “Overview of Rel-17 work areas for NR and </a:t>
            </a:r>
            <a:r>
              <a:rPr lang="en-US" altLang="ko-KR" sz="1200" b="0" dirty="0" smtClean="0"/>
              <a:t>LTE</a:t>
            </a:r>
            <a:r>
              <a:rPr lang="en-US" altLang="ko-KR" sz="1200" b="0" dirty="0"/>
              <a:t>”, Huawei, </a:t>
            </a:r>
            <a:r>
              <a:rPr lang="en-US" altLang="ko-KR" sz="1200" b="0" dirty="0" err="1"/>
              <a:t>HiSilicon</a:t>
            </a:r>
            <a:r>
              <a:rPr lang="en-US" altLang="ko-KR" sz="1200" b="0" dirty="0"/>
              <a:t> </a:t>
            </a:r>
            <a:r>
              <a:rPr lang="ko-KR" altLang="en-US" sz="1200" b="0"/>
              <a:t>	</a:t>
            </a:r>
            <a:endParaRPr lang="ko-KR" altLang="en-US" sz="1200" b="0" dirty="0"/>
          </a:p>
          <a:p>
            <a:pPr algn="l"/>
            <a:r>
              <a:rPr lang="en-US" altLang="ko-KR" sz="1200" b="0" dirty="0" smtClean="0"/>
              <a:t>[3] </a:t>
            </a:r>
            <a:r>
              <a:rPr lang="en-US" altLang="ko-KR" sz="1200" b="0" dirty="0"/>
              <a:t>RP-19</a:t>
            </a:r>
            <a:r>
              <a:rPr lang="ko-KR" altLang="en-US" sz="1200" b="0"/>
              <a:t>1107</a:t>
            </a:r>
            <a:r>
              <a:rPr lang="en-US" altLang="ko-KR" sz="1200" b="0" dirty="0"/>
              <a:t>, “Views on Rel-17”, Indian Institute of Technology, Hyderabad </a:t>
            </a:r>
            <a:r>
              <a:rPr lang="ko-KR" altLang="en-US" sz="1200" b="0"/>
              <a:t>	</a:t>
            </a:r>
            <a:endParaRPr lang="ko-KR" altLang="en-US" sz="1200" b="0" dirty="0"/>
          </a:p>
          <a:p>
            <a:pPr algn="l"/>
            <a:r>
              <a:rPr lang="en-US" altLang="ko-KR" sz="1200" b="0" dirty="0" smtClean="0"/>
              <a:t>[4] </a:t>
            </a:r>
            <a:r>
              <a:rPr lang="en-US" altLang="ko-KR" sz="1200" b="0" dirty="0"/>
              <a:t>RP-19</a:t>
            </a:r>
            <a:r>
              <a:rPr lang="ko-KR" altLang="en-US" sz="1200" b="0"/>
              <a:t>1189</a:t>
            </a:r>
            <a:r>
              <a:rPr lang="en-US" altLang="ko-KR" sz="1200" b="0" dirty="0"/>
              <a:t>,</a:t>
            </a:r>
            <a:r>
              <a:rPr lang="ko-KR" altLang="en-US" sz="1200" b="0"/>
              <a:t> </a:t>
            </a:r>
            <a:r>
              <a:rPr lang="en-US" altLang="ko-KR" sz="1200" b="0" dirty="0"/>
              <a:t>“KT's view on Release-17 for 5G enhancements“, KT Corp.</a:t>
            </a:r>
            <a:endParaRPr lang="ko-KR" altLang="en-US" sz="1200" b="0" dirty="0"/>
          </a:p>
          <a:p>
            <a:pPr algn="l"/>
            <a:r>
              <a:rPr lang="en-US" altLang="ko-KR" sz="1200" b="0" dirty="0" smtClean="0"/>
              <a:t>[5] RP-19</a:t>
            </a:r>
            <a:r>
              <a:rPr lang="ko-KR" altLang="en-US" sz="1200" b="0" smtClean="0"/>
              <a:t>1229</a:t>
            </a:r>
            <a:r>
              <a:rPr lang="en-US" altLang="ko-KR" sz="1200" b="0" dirty="0" smtClean="0"/>
              <a:t>,</a:t>
            </a:r>
            <a:r>
              <a:rPr lang="ko-KR" altLang="en-US" sz="1200" b="0" smtClean="0"/>
              <a:t> </a:t>
            </a:r>
            <a:r>
              <a:rPr lang="en-US" altLang="ko-KR" sz="1200" b="0" dirty="0"/>
              <a:t>“</a:t>
            </a:r>
            <a:r>
              <a:rPr lang="en-US" altLang="ko-KR" sz="1200" b="0" dirty="0" err="1"/>
              <a:t>Fraunhofer</a:t>
            </a:r>
            <a:r>
              <a:rPr lang="en-US" altLang="ko-KR" sz="1200" b="0" dirty="0"/>
              <a:t> View on Release </a:t>
            </a:r>
            <a:r>
              <a:rPr lang="en-US" altLang="ko-KR" sz="1200" b="0" dirty="0" smtClean="0"/>
              <a:t>17</a:t>
            </a:r>
            <a:r>
              <a:rPr lang="en-US" altLang="ko-KR" sz="1200" b="0" dirty="0"/>
              <a:t>”, </a:t>
            </a:r>
            <a:r>
              <a:rPr lang="en-US" altLang="ko-KR" sz="1200" b="0" dirty="0" err="1"/>
              <a:t>Fraunhofer</a:t>
            </a:r>
            <a:r>
              <a:rPr lang="en-US" altLang="ko-KR" sz="1200" b="0" dirty="0"/>
              <a:t> IIS</a:t>
            </a:r>
            <a:endParaRPr lang="ko-KR" altLang="en-US" sz="1200" b="0" dirty="0"/>
          </a:p>
          <a:p>
            <a:pPr algn="l"/>
            <a:r>
              <a:rPr lang="en-US" altLang="ko-KR" sz="1200" b="0" dirty="0" smtClean="0"/>
              <a:t>[6] RP-19</a:t>
            </a:r>
            <a:r>
              <a:rPr lang="ko-KR" altLang="en-US" sz="1200" b="0" smtClean="0"/>
              <a:t>1293</a:t>
            </a:r>
            <a:r>
              <a:rPr lang="en-US" altLang="ko-KR" sz="1200" b="0" dirty="0"/>
              <a:t>, “Summary of LG's view on Rel-17 NR </a:t>
            </a:r>
            <a:r>
              <a:rPr lang="en-US" altLang="ko-KR" sz="1200" b="0" dirty="0" smtClean="0"/>
              <a:t>evolution</a:t>
            </a:r>
            <a:r>
              <a:rPr lang="en-US" altLang="ko-KR" sz="1200" b="0" dirty="0"/>
              <a:t>”, LG Electronics</a:t>
            </a:r>
            <a:endParaRPr lang="ko-KR" altLang="en-US" sz="1200" b="0" dirty="0"/>
          </a:p>
          <a:p>
            <a:pPr algn="l"/>
            <a:r>
              <a:rPr lang="en-US" altLang="ko-KR" sz="1200" b="0" dirty="0" smtClean="0"/>
              <a:t>[7] RP-19</a:t>
            </a:r>
            <a:r>
              <a:rPr lang="ko-KR" altLang="en-US" sz="1200" b="0" smtClean="0"/>
              <a:t>130</a:t>
            </a:r>
            <a:r>
              <a:rPr lang="en-US" altLang="ko-KR" sz="1200" b="0" dirty="0" smtClean="0"/>
              <a:t>0</a:t>
            </a:r>
            <a:r>
              <a:rPr lang="en-US" altLang="ko-KR" sz="1200" b="0" dirty="0"/>
              <a:t>, “Requirements for Release 17 coming from TSDSI (Indian SDO)”, Reliance </a:t>
            </a:r>
            <a:r>
              <a:rPr lang="en-US" altLang="ko-KR" sz="1200" b="0" dirty="0" err="1"/>
              <a:t>Jio</a:t>
            </a:r>
            <a:endParaRPr lang="ko-KR" altLang="en-US" sz="1200" b="0" dirty="0"/>
          </a:p>
          <a:p>
            <a:pPr algn="l"/>
            <a:r>
              <a:rPr lang="en-US" altLang="ko-KR" sz="1200" b="0" dirty="0" smtClean="0"/>
              <a:t>[8] RP-19</a:t>
            </a:r>
            <a:r>
              <a:rPr lang="ko-KR" altLang="en-US" sz="1200" b="0" smtClean="0"/>
              <a:t>1390</a:t>
            </a:r>
            <a:r>
              <a:rPr lang="en-US" altLang="ko-KR" sz="1200" b="0" dirty="0" smtClean="0"/>
              <a:t>,</a:t>
            </a:r>
            <a:r>
              <a:rPr lang="ko-KR" altLang="en-US" sz="1200" b="0" smtClean="0"/>
              <a:t> </a:t>
            </a:r>
            <a:r>
              <a:rPr lang="en-US" altLang="ko-KR" sz="1200" b="0" dirty="0"/>
              <a:t>“Proposals for Rel. </a:t>
            </a:r>
            <a:r>
              <a:rPr lang="en-US" altLang="ko-KR" sz="1200" b="0" dirty="0" smtClean="0"/>
              <a:t>17</a:t>
            </a:r>
            <a:r>
              <a:rPr lang="en-US" altLang="ko-KR" sz="1200" b="0" dirty="0"/>
              <a:t>”, </a:t>
            </a:r>
            <a:r>
              <a:rPr lang="en-US" altLang="ko-KR" sz="1200" b="0" dirty="0" err="1"/>
              <a:t>CEWiT</a:t>
            </a:r>
            <a:endParaRPr lang="ko-KR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33202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908720"/>
            <a:ext cx="8640960" cy="5472608"/>
          </a:xfrm>
        </p:spPr>
        <p:txBody>
          <a:bodyPr/>
          <a:lstStyle/>
          <a:p>
            <a:r>
              <a:rPr lang="en-US" altLang="ko-KR" sz="1800" dirty="0" smtClean="0">
                <a:cs typeface="Arial" panose="020B0604020202020204" pitchFamily="34" charset="0"/>
              </a:rPr>
              <a:t>Open a email discussion for Rel-17 study on</a:t>
            </a: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Identification of the scenarios where relaxation of half duplex constraint</a:t>
            </a:r>
            <a:r>
              <a:rPr lang="en-US" altLang="ko-KR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is necessary.</a:t>
            </a:r>
          </a:p>
          <a:p>
            <a:pPr lvl="2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E.g.) </a:t>
            </a:r>
            <a:r>
              <a:rPr lang="en-US" altLang="ko-K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IAB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node, Distributed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RUs, etc. </a:t>
            </a:r>
          </a:p>
          <a:p>
            <a:pPr lvl="1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easibility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and solutions for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interference handling for the identified scenarios.</a:t>
            </a:r>
          </a:p>
          <a:p>
            <a:pPr lvl="2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E.g.) Self-interference mitigation, CLI handling for IAB node, UE-to-UE intra-cell CLI handling, etc.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ko-KR" sz="2000" dirty="0" smtClean="0">
              <a:cs typeface="Arial" panose="020B0604020202020204" pitchFamily="34" charset="0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</a:t>
            </a:r>
            <a:r>
              <a:rPr lang="en-US" altLang="ko-KR" dirty="0" smtClean="0"/>
              <a:t>. Proposal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958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Gamma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기본 디자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2014_WTS_PPT양식_Gamma</Template>
  <TotalTime>12444</TotalTime>
  <Words>187</Words>
  <Application>Microsoft Office PowerPoint</Application>
  <PresentationFormat>A4 용지(210x297mm)</PresentationFormat>
  <Paragraphs>31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HY중고딕</vt:lpstr>
      <vt:lpstr>굴림</vt:lpstr>
      <vt:lpstr>돋움</vt:lpstr>
      <vt:lpstr>맑은 고딕</vt:lpstr>
      <vt:lpstr>바탕</vt:lpstr>
      <vt:lpstr>Arial</vt:lpstr>
      <vt:lpstr>Calibri</vt:lpstr>
      <vt:lpstr>Times New Roman</vt:lpstr>
      <vt:lpstr>Wingdings</vt:lpstr>
      <vt:lpstr>2014_WTS_PPT양식_Gamma</vt:lpstr>
      <vt:lpstr>Way Forward on Email Discussion for Flexible Resource Allocation and Interference Mitigation in Rel-17</vt:lpstr>
      <vt:lpstr>1. Background</vt:lpstr>
      <vt:lpstr>1. 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subject>3GPP RAN</dc:subject>
  <dc:creator>LGE</dc:creator>
  <cp:lastModifiedBy>고현수/책임연구원/차세대표준(연)ACS팀(hyunsoo.ko@lge.com)</cp:lastModifiedBy>
  <cp:revision>377</cp:revision>
  <dcterms:created xsi:type="dcterms:W3CDTF">2014-07-31T23:59:46Z</dcterms:created>
  <dcterms:modified xsi:type="dcterms:W3CDTF">2019-06-04T22:03:15Z</dcterms:modified>
</cp:coreProperties>
</file>