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75" r:id="rId5"/>
    <p:sldId id="861" r:id="rId6"/>
    <p:sldId id="863" r:id="rId7"/>
    <p:sldId id="862" r:id="rId8"/>
    <p:sldId id="27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418"/>
    <p:restoredTop sz="95108"/>
  </p:normalViewPr>
  <p:slideViewPr>
    <p:cSldViewPr snapToGrid="0">
      <p:cViewPr varScale="1">
        <p:scale>
          <a:sx n="120" d="100"/>
          <a:sy n="120" d="100"/>
        </p:scale>
        <p:origin x="208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E2EF1BD-0C11-9A4A-AC0D-B156A222ED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A6809D-B6EF-D343-BFBB-A4E2B07F6A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8F529E-A148-4546-86CD-F14F6140AE23}" type="datetimeFigureOut">
              <a:rPr lang="en-US" smtClean="0"/>
              <a:t>5/29/19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EC360-0F1E-4342-8749-E8B4554ADD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537335-A759-7A48-B782-58986C03605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7630F-9CE0-9B43-B569-131917CCC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992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ED970-6CC3-E141-BD93-271958A6733C}" type="datetimeFigureOut">
              <a:rPr lang="en-US" smtClean="0"/>
              <a:t>5/29/19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9D1A8-4422-F243-ABDC-B950575010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03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9D1A8-4422-F243-ABDC-B950575010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315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9D1A8-4422-F243-ABDC-B950575010E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449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F9D1A8-4422-F243-ABDC-B950575010E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374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13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emf"/><Relationship Id="rId4" Type="http://schemas.openxmlformats.org/officeDocument/2006/relationships/image" Target="../media/image1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emf"/><Relationship Id="rId4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14.png"/><Relationship Id="rId4" Type="http://schemas.openxmlformats.org/officeDocument/2006/relationships/image" Target="../media/image3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emf"/><Relationship Id="rId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40BB285-6738-F94F-AA46-6F7048C5C7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8784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1B45BE-B964-A84D-9B74-92360EE907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E62724C-8F95-9446-98D2-EBA6778A058E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06FDC5F-3B75-314B-83EC-9CCC5FE507E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BDB3744-2215-E747-8EEC-0F04BA8220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Suggestions on NR Rel 17</a:t>
            </a:r>
          </a:p>
        </p:txBody>
      </p:sp>
    </p:spTree>
    <p:extLst>
      <p:ext uri="{BB962C8B-B14F-4D97-AF65-F5344CB8AC3E}">
        <p14:creationId xmlns:p14="http://schemas.microsoft.com/office/powerpoint/2010/main" val="1325953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32A3C-9A57-F647-98A6-72A1BA00D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BC8593-7EDB-414E-85A4-43D97BFB7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C9CC6C-CE32-3D43-839F-A4718B2BA1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1EBB9E-688A-3540-80A0-0664110A1F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AED072-2842-1544-AB74-5F97026BD9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76F5149-1BF8-044D-AB8F-8F53CE7672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29168B-667F-2D41-8A58-1A46B25207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A51C976-06B8-3149-9AE1-A596A4F3191E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CF7B47-A18B-134F-8239-448342353B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8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5F907-5FED-584D-93CD-A2B7ED8E1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4E3AE0-39E2-C540-8375-1C5B847755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344F74-12A3-094A-9560-856F73FF51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1BA93E-D7A4-5247-A655-172D357FEB82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08B875-9B9F-DC4B-A33B-F4682FDCB5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620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Inform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B03051-FF1D-074D-8508-FDD692A3EE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A37168-1D29-3A49-A5D0-97FBC8C177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0470B1-F0E2-F644-B840-50EF6DE3B7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C065334-12C9-2F4E-AC7E-9C37DE07D238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3FA04F-019C-3442-9216-1609EE3A2F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7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2C050BA-7F05-864D-850C-167A4FEBE2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8A48A1-F31A-C04E-A83E-1ACE31A63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F27C7-D094-7249-91E4-E8642B276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D3A4CE-ADD1-9545-8D69-414424058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D2C9225-4E7B-7F41-9B54-6FDFCFDC81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1AAB3D2-8B58-DE4C-B612-74E98865183E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82B86B-18E9-1E40-A357-D7CC1F68FF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459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CE87C9C-3866-A149-B9F8-33921073B0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918F3F-01CC-2544-887D-7327553A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B15A62-D818-7C43-990C-C5A1447643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42C84F-FECA-3E4F-B0FA-CA9462D52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E42381-05FF-C444-B471-1C61A4DCD9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50A0F04-D596-8143-8F89-27E939711561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67C86E-788B-6242-AC8E-473678F904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7454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reative Informative T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7E1606D-0D87-8C40-AAC5-6A3C7A41F125}"/>
              </a:ext>
            </a:extLst>
          </p:cNvPr>
          <p:cNvGrpSpPr/>
          <p:nvPr userDrawn="1"/>
        </p:nvGrpSpPr>
        <p:grpSpPr>
          <a:xfrm>
            <a:off x="0" y="-9053"/>
            <a:ext cx="4038600" cy="6907794"/>
            <a:chOff x="0" y="-9053"/>
            <a:chExt cx="4038600" cy="690779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63DAF1CC-ED81-D24F-9B9A-41F654BF59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-9053"/>
              <a:ext cx="4037846" cy="6907794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7F7E53B-E67C-9342-AB07-D9107B112525}"/>
                </a:ext>
              </a:extLst>
            </p:cNvPr>
            <p:cNvSpPr/>
            <p:nvPr/>
          </p:nvSpPr>
          <p:spPr>
            <a:xfrm>
              <a:off x="0" y="0"/>
              <a:ext cx="4038600" cy="6858000"/>
            </a:xfrm>
            <a:prstGeom prst="rect">
              <a:avLst/>
            </a:prstGeom>
            <a:solidFill>
              <a:srgbClr val="262626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3FF9AD2-AE82-DF44-A7A6-887021961E6A}"/>
              </a:ext>
            </a:extLst>
          </p:cNvPr>
          <p:cNvGrpSpPr/>
          <p:nvPr userDrawn="1"/>
        </p:nvGrpSpPr>
        <p:grpSpPr>
          <a:xfrm>
            <a:off x="4074058" y="0"/>
            <a:ext cx="4041242" cy="6907794"/>
            <a:chOff x="4074058" y="0"/>
            <a:chExt cx="4041242" cy="6907794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D7EA2FB-8FD7-504D-9230-7FAD445809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74058" y="0"/>
              <a:ext cx="4041241" cy="6907794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BBECD84F-3BBE-B949-81B5-6F70E9C1DDD7}"/>
                </a:ext>
              </a:extLst>
            </p:cNvPr>
            <p:cNvSpPr/>
            <p:nvPr/>
          </p:nvSpPr>
          <p:spPr>
            <a:xfrm>
              <a:off x="4076700" y="0"/>
              <a:ext cx="4038600" cy="6858000"/>
            </a:xfrm>
            <a:prstGeom prst="rect">
              <a:avLst/>
            </a:prstGeom>
            <a:solidFill>
              <a:srgbClr val="262626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5B25460-1501-5049-AB3E-A797F02AA7C2}"/>
              </a:ext>
            </a:extLst>
          </p:cNvPr>
          <p:cNvGrpSpPr/>
          <p:nvPr userDrawn="1"/>
        </p:nvGrpSpPr>
        <p:grpSpPr>
          <a:xfrm>
            <a:off x="8150757" y="-19050"/>
            <a:ext cx="4046898" cy="6907794"/>
            <a:chOff x="8150757" y="-19050"/>
            <a:chExt cx="4046898" cy="6907794"/>
          </a:xfrm>
        </p:grpSpPr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045F2BE-F2FC-B147-86B5-29B84137DD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0757" y="-19050"/>
              <a:ext cx="4046898" cy="6907794"/>
            </a:xfrm>
            <a:prstGeom prst="rect">
              <a:avLst/>
            </a:prstGeom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BB57F4D-D996-2842-AE1C-8C49FC2D3EFF}"/>
                </a:ext>
              </a:extLst>
            </p:cNvPr>
            <p:cNvSpPr/>
            <p:nvPr/>
          </p:nvSpPr>
          <p:spPr>
            <a:xfrm>
              <a:off x="8153400" y="0"/>
              <a:ext cx="4038600" cy="6858000"/>
            </a:xfrm>
            <a:prstGeom prst="rect">
              <a:avLst/>
            </a:prstGeom>
            <a:solidFill>
              <a:srgbClr val="262626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charset="0"/>
              </a:endParaRPr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3CC9B4D7-5679-8F43-A459-0606FDBCE61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5" y="653950"/>
            <a:ext cx="1469174" cy="2223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2A6671F-4003-9D47-BD05-EBEEE7ED1D73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6771C3-2C7E-F540-9C85-D50E238A78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vent the Fu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63C78F-66EE-E043-93BB-ECE63CDC4F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AB168D0-299D-CC4D-9B65-F38C62A972A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0E6CA2-7DAA-BA40-A9E7-E61A431FFE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5" y="653950"/>
            <a:ext cx="1469174" cy="2223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FF6F03-1C9B-194B-A2A8-D6E783BF82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75" t="37356" r="35349"/>
          <a:stretch/>
        </p:blipFill>
        <p:spPr>
          <a:xfrm rot="5400000">
            <a:off x="-2614828" y="3076288"/>
            <a:ext cx="6873501" cy="7209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304861-2CED-CF40-B1F8-5FB92A51AA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6"/>
            <a:ext cx="995680" cy="687349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9276929-4D38-174D-8D66-292A8B6533D4}"/>
              </a:ext>
            </a:extLst>
          </p:cNvPr>
          <p:cNvSpPr/>
          <p:nvPr userDrawn="1"/>
        </p:nvSpPr>
        <p:spPr>
          <a:xfrm>
            <a:off x="1829550" y="6342893"/>
            <a:ext cx="70150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B1D70C4-D8F1-3947-8DFA-5EF6DDA0D1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442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hat will the future look like?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B5ABE43-20B0-5E46-9988-DEC1CFE829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503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26A288-544A-2748-BCE6-91F29DDC3A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"/>
            <a:ext cx="1182386" cy="68734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9B7027-B307-D544-A6E2-66EA8F500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75" t="37356" r="35349" b="45825"/>
          <a:stretch/>
        </p:blipFill>
        <p:spPr>
          <a:xfrm rot="5400000">
            <a:off x="-2351144" y="3339973"/>
            <a:ext cx="6873501" cy="1935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9A7712-4A2E-FE45-83CC-D6D5F2F9DF4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8EB0EDB-0F8D-9A4A-B39B-ED35FB2620B9}"/>
              </a:ext>
            </a:extLst>
          </p:cNvPr>
          <p:cNvSpPr/>
          <p:nvPr userDrawn="1"/>
        </p:nvSpPr>
        <p:spPr>
          <a:xfrm>
            <a:off x="1829550" y="6342893"/>
            <a:ext cx="70150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4AC00C-7439-8947-B915-40A86720EF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5773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pact the Fu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EA37168-1D29-3A49-A5D0-97FBC8C177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0DD15D-D646-7245-93D0-93B04779B3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2" y="0"/>
            <a:ext cx="1193018" cy="68580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82819F-0A90-6D4F-AFD5-D8D1A5F807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5" y="653950"/>
            <a:ext cx="1469174" cy="2223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2AD8CB8-1E2A-DD4D-AB11-F45E466597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75" t="75655" r="35349"/>
          <a:stretch/>
        </p:blipFill>
        <p:spPr>
          <a:xfrm rot="5400000">
            <a:off x="-2375697" y="3296665"/>
            <a:ext cx="6873501" cy="2801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B8ABC8-12AA-034E-8419-3C11F003DC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9B91A8-E112-9546-AB19-4916CD3F43E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870495" y="542169"/>
            <a:ext cx="3129844" cy="46925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106C3F9-8ED1-B04F-9B82-30B5E5CB5703}"/>
              </a:ext>
            </a:extLst>
          </p:cNvPr>
          <p:cNvSpPr/>
          <p:nvPr userDrawn="1"/>
        </p:nvSpPr>
        <p:spPr>
          <a:xfrm>
            <a:off x="1829550" y="6342893"/>
            <a:ext cx="701506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0793CB-5613-4B4A-93A0-676D94E71C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87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775FEF-5860-C141-86EF-A8812FB5371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A687FC-B856-E846-B420-883048E4C6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77700" y="1"/>
            <a:ext cx="114300" cy="6857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94A5D5-AE46-6148-ADAA-9FD70E439F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690620" cy="68580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79E956F-E7BE-584A-AAE9-E010AAEE4C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63" t="82021" r="36948" b="1324"/>
          <a:stretch/>
        </p:blipFill>
        <p:spPr>
          <a:xfrm rot="5400000">
            <a:off x="159333" y="3333167"/>
            <a:ext cx="6858000" cy="1916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5802AF-3E08-624F-B650-1824831ADE6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2189" y="1045254"/>
            <a:ext cx="3800711" cy="6106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7D7512-529F-DB46-BF60-61512889EB4F}"/>
              </a:ext>
            </a:extLst>
          </p:cNvPr>
          <p:cNvSpPr txBox="1"/>
          <p:nvPr userDrawn="1"/>
        </p:nvSpPr>
        <p:spPr>
          <a:xfrm>
            <a:off x="4152900" y="3371966"/>
            <a:ext cx="43773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258EFF-554E-F74A-A569-EBF933509CA6}"/>
              </a:ext>
            </a:extLst>
          </p:cNvPr>
          <p:cNvSpPr txBox="1"/>
          <p:nvPr userDrawn="1"/>
        </p:nvSpPr>
        <p:spPr>
          <a:xfrm>
            <a:off x="4152900" y="6340685"/>
            <a:ext cx="43773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latin typeface="Helvetica" charset="0"/>
                <a:ea typeface="Helvetica" charset="0"/>
                <a:cs typeface="Helvetica" charset="0"/>
              </a:rPr>
              <a:t>cablelabs.com</a:t>
            </a:r>
            <a:endParaRPr lang="en-US" sz="240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81D8E91-AC78-E141-B711-C27875490D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62425" y="4703763"/>
            <a:ext cx="6721475" cy="397047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err="1"/>
              <a:t>FirstName</a:t>
            </a:r>
            <a:r>
              <a:rPr lang="en-US"/>
              <a:t> </a:t>
            </a:r>
            <a:r>
              <a:rPr lang="en-US" err="1"/>
              <a:t>LastName</a:t>
            </a:r>
            <a:r>
              <a:rPr lang="en-US"/>
              <a:t> | Job Title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37A54275-3CB2-3F40-A0DA-040ABF26DC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62189" y="5208703"/>
            <a:ext cx="6721475" cy="397047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err="1"/>
              <a:t>email@cablelabs.com</a:t>
            </a:r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B46C20C5-274F-1D45-BC45-463C1D56E6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64529" y="2681628"/>
            <a:ext cx="6731000" cy="645742"/>
          </a:xfrm>
        </p:spPr>
        <p:txBody>
          <a:bodyPr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b="1"/>
            </a:lvl2pPr>
            <a:lvl3pPr marL="914400" indent="0">
              <a:buNone/>
              <a:defRPr b="1"/>
            </a:lvl3pPr>
            <a:lvl4pPr marL="1371600" indent="0">
              <a:buNone/>
              <a:defRPr b="1"/>
            </a:lvl4pPr>
            <a:lvl5pPr marL="1828800" indent="0">
              <a:buNone/>
              <a:defRPr b="1"/>
            </a:lvl5pPr>
          </a:lstStyle>
          <a:p>
            <a:pPr lvl="0"/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8715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BC6E99-F7F0-B448-B96E-846AA0FFE0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53EF87-33C2-F24E-A9DC-6E7CB83B6C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EF6C2B6-0BA0-8647-B289-71D8F087E93A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0C9D9F-5778-9745-BBCD-48B5739CFB1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7262DC-C27A-8E4E-BEFD-438737A157EF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32B2A0B-EBA0-0B4B-B205-63C246D46D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B74C2E6F-D160-ED41-9C41-F84F472501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471115E-E7D2-B343-8147-81DC7D5EFD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203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 and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-1" y="6556178"/>
            <a:ext cx="8547447" cy="3131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685783"/>
            <a:endParaRPr lang="en-US" sz="1867" err="1">
              <a:solidFill>
                <a:schemeClr val="bg1"/>
              </a:solidFill>
              <a:ea typeface="Arial" pitchFamily="-107" charset="0"/>
              <a:cs typeface="Arial" pitchFamily="-107" charset="0"/>
              <a:sym typeface="Arial" pitchFamily="-107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8519236" y="6556178"/>
            <a:ext cx="3670648" cy="313177"/>
          </a:xfrm>
          <a:prstGeom prst="rect">
            <a:avLst/>
          </a:prstGeom>
          <a:solidFill>
            <a:srgbClr val="B80013"/>
          </a:solidFill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rtlCol="0" anchor="ctr"/>
          <a:lstStyle/>
          <a:p>
            <a:pPr algn="ctr" defTabSz="685783"/>
            <a:endParaRPr lang="en-US" sz="1867" err="1">
              <a:solidFill>
                <a:schemeClr val="bg1"/>
              </a:solidFill>
              <a:ea typeface="Arial" pitchFamily="-107" charset="0"/>
              <a:cs typeface="Arial" pitchFamily="-107" charset="0"/>
              <a:sym typeface="Arial" pitchFamily="-107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956" y="1987551"/>
            <a:ext cx="10984872" cy="4193116"/>
          </a:xfrm>
        </p:spPr>
        <p:txBody>
          <a:bodyPr lIns="91440" tIns="45720" rIns="91440" bIns="45720"/>
          <a:lstStyle>
            <a:lvl1pPr>
              <a:spcBef>
                <a:spcPts val="1600"/>
              </a:spcBef>
              <a:buClr>
                <a:srgbClr val="D60000"/>
              </a:buCl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623840" y="1342333"/>
            <a:ext cx="10973111" cy="54291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2381" indent="0">
              <a:buFontTx/>
              <a:buNone/>
              <a:defRPr lang="en-US" sz="3200" kern="1200" smtClean="0">
                <a:solidFill>
                  <a:schemeClr val="bg1">
                    <a:lumMod val="50000"/>
                  </a:schemeClr>
                </a:solidFill>
                <a:latin typeface="Arial"/>
                <a:ea typeface="Apple LiGothic Medium" pitchFamily="2" charset="-120"/>
                <a:cs typeface="Arial"/>
              </a:defRPr>
            </a:lvl1pPr>
            <a:lvl2pPr marL="84533" indent="0">
              <a:buFontTx/>
              <a:buNone/>
              <a:defRPr lang="en-US" sz="2400" kern="1200" smtClean="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2pPr>
            <a:lvl3pPr marL="472666" indent="0">
              <a:buFontTx/>
              <a:buNone/>
              <a:defRPr lang="en-US" sz="2400" kern="1200" smtClean="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3pPr>
            <a:lvl4pPr marL="815557" indent="0">
              <a:buFontTx/>
              <a:buNone/>
              <a:defRPr lang="en-US" sz="2400" kern="1200" smtClean="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4pPr>
            <a:lvl5pPr marL="1282271" indent="0">
              <a:buFontTx/>
              <a:buNone/>
              <a:defRPr lang="en-US" sz="2400" kern="1200">
                <a:solidFill>
                  <a:srgbClr val="FFFFFF"/>
                </a:solidFill>
                <a:latin typeface="Arial" pitchFamily="34" charset="0"/>
                <a:ea typeface="Apple LiGothic Medium" pitchFamily="2" charset="-120"/>
              </a:defRPr>
            </a:lvl5pPr>
          </a:lstStyle>
          <a:p>
            <a:pPr lvl="0">
              <a:spcBef>
                <a:spcPct val="0"/>
              </a:spcBef>
            </a:pPr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0" y="6581801"/>
            <a:ext cx="852593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kern="1200">
                <a:solidFill>
                  <a:srgbClr val="FFFFFF"/>
                </a:solidFill>
                <a:effectLst/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rPr>
              <a:t>               © CableLabs,</a:t>
            </a:r>
            <a:r>
              <a:rPr lang="en-US" sz="800" b="0" i="0" kern="1200" baseline="0">
                <a:solidFill>
                  <a:srgbClr val="FFFFFF"/>
                </a:solidFill>
                <a:effectLst/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rPr>
              <a:t> </a:t>
            </a:r>
            <a:r>
              <a:rPr lang="en-US" sz="800" b="0" i="0" kern="1200">
                <a:solidFill>
                  <a:srgbClr val="FFFFFF"/>
                </a:solidFill>
                <a:effectLst/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rPr>
              <a:t>2017. </a:t>
            </a:r>
            <a:r>
              <a:rPr lang="en-US" sz="800" b="0" i="0" kern="1200" baseline="0">
                <a:solidFill>
                  <a:srgbClr val="FFFFFF"/>
                </a:solidFill>
                <a:effectLst/>
                <a:latin typeface="Arial" pitchFamily="34" charset="0"/>
                <a:ea typeface="Apple LiGothic Medium" pitchFamily="2" charset="-120"/>
                <a:cs typeface="+mn-cs"/>
                <a:sym typeface="Arial" pitchFamily="34" charset="0"/>
              </a:rPr>
              <a:t> All Rights Reserved.</a:t>
            </a:r>
            <a:endParaRPr lang="en-US" sz="800" b="0" i="0" kern="1200">
              <a:solidFill>
                <a:srgbClr val="FFFFFF"/>
              </a:solidFill>
              <a:effectLst/>
              <a:latin typeface="Arial" pitchFamily="34" charset="0"/>
              <a:ea typeface="Apple LiGothic Medium" pitchFamily="2" charset="-120"/>
              <a:cs typeface="+mn-cs"/>
              <a:sym typeface="Arial" pitchFamily="34" charset="0"/>
            </a:endParaRP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290" y="6571815"/>
            <a:ext cx="428977" cy="2523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33">
                <a:solidFill>
                  <a:schemeClr val="bg1"/>
                </a:solidFill>
                <a:latin typeface="Times"/>
                <a:cs typeface="Times"/>
              </a:defRPr>
            </a:lvl1pPr>
          </a:lstStyle>
          <a:p>
            <a:pPr defTabSz="685783">
              <a:defRPr/>
            </a:pPr>
            <a:fld id="{2F5CCB13-0A32-4557-88E9-079F0C330695}" type="slidenum">
              <a:rPr lang="en-US" kern="0" smtClean="0"/>
              <a:pPr defTabSz="685783">
                <a:defRPr/>
              </a:pPr>
              <a:t>‹#›</a:t>
            </a:fld>
            <a:endParaRPr lang="en-US" kern="0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6534" y="-35123"/>
            <a:ext cx="9492165" cy="88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6649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0F6BBC3-72B7-E940-ADF5-7B721CD4C9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7D7218B-E610-DA49-8110-E2CC499763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B3C25BE-1C76-7749-B286-17940CE549A0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526152-1098-254F-9FD0-AEFF20E635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083449A-DFC5-AB4C-A6AD-B18C71B55EBF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1BEAA33-992D-F048-9132-20F61B27DC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EE6BDB5E-60FA-DA4C-97FD-1EF6FB7994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A81A702-10C0-0B4B-9D04-EA16BE2EA1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163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BF6D587-1673-404B-B818-FBB5173E98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36AB10-320E-6B4A-8F8F-1B94473C4A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6A4A42-3F61-5149-8B57-FFDC676427F0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EB9990F-0F65-8043-8C33-EFDCAC5DA7D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DCB8B0E-E01F-0D48-A6C1-34670B1C5113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7DEA906-2A32-5948-9D3F-1F959A4FF7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3F64DFF3-74CD-0F4D-B9C9-CB9F131B35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82499FE-293C-3C4E-A68B-53647A3CAE0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53272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9C237F3-AA34-0945-935E-270E976182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B9158C-AD34-3F4B-BFF2-125109E851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073553F-5B5F-A14F-8CFF-2EC5ACDEEFED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F873279-8FAB-AB42-B888-0EDA5DD4C34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F742C6B-6158-1C45-A354-18C7A4618936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7076723-55B4-644F-8731-1389DE657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FE160FF5-81E1-374A-B3AA-25D9579B36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4815B5B1-8104-E545-AF8B-59407BFC23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4705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CBB55ED-9B03-224D-8C9E-24385D58AB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16B288B-CBB7-F54A-8F89-814E88D8EB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711380-6DE8-5B40-BD42-C20D0A105B25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CC8B82-301A-2741-85E6-554CF3CCD4D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738" y="1721929"/>
            <a:ext cx="7649113" cy="11576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98CAE75-A89D-3849-8C45-D7CD8C702FD5}"/>
              </a:ext>
            </a:extLst>
          </p:cNvPr>
          <p:cNvSpPr txBox="1"/>
          <p:nvPr userDrawn="1"/>
        </p:nvSpPr>
        <p:spPr>
          <a:xfrm>
            <a:off x="1835739" y="4644365"/>
            <a:ext cx="44664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err="1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CableLabs</a:t>
            </a:r>
            <a:endParaRPr lang="en-US" sz="2400" b="1">
              <a:solidFill>
                <a:schemeClr val="bg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6282E8D-345C-4B4C-A937-3B2916CA3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162" y="3092450"/>
            <a:ext cx="9423545" cy="890587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Presentation</a:t>
            </a: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7C1652E-64FC-B94D-AB3D-82A9F9F09C1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763710" y="5084766"/>
            <a:ext cx="9471025" cy="392533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Name | Job Title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2DA5F1A6-6D00-EB47-90C0-A45E0A10D6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3710" y="5548592"/>
            <a:ext cx="9447872" cy="43771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err="1"/>
              <a:t>email@cablelabs.com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9961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05366-1CE8-FA40-9BB0-570DFA3A6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0A5922-A545-9247-9AFF-15FDD20D3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25CCDF-2D91-C240-8FFC-F523D21D30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1D39B9-A7C4-8C41-9438-04DAC46CDF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7E046A7-CB98-6A46-BB59-168165CAF265}"/>
              </a:ext>
            </a:extLst>
          </p:cNvPr>
          <p:cNvSpPr/>
          <p:nvPr userDrawn="1"/>
        </p:nvSpPr>
        <p:spPr>
          <a:xfrm>
            <a:off x="1829550" y="6342893"/>
            <a:ext cx="70278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BBEB5-D978-394F-81D3-EEC40DE272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53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B5863-7000-F24F-98BD-3C9D34C8F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D30AD-BE66-304F-84D6-8DF3A3EA49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3B5138F-3640-F645-8AE4-08F43CEC6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9F3119-C1F9-E147-9BF7-F0F57EAEB7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307479A-2C93-0E4B-A3BD-87267672913A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2D47DD-8C8A-1B4A-9BE4-418738594D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4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376B2-9BD1-2044-828F-1A3D9E7AB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93EE-EB2C-3E41-9F6F-B6F98F7755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92497-59D2-024F-95A8-C31FEEADBB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DE0134-856A-914F-9148-FE3EAC6C66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8784"/>
            <a:ext cx="114300" cy="64604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86123D-BEC4-4245-81EC-A7F46B5DC3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374" y="666661"/>
            <a:ext cx="1469173" cy="22027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E92C4C7-4101-474D-A8B2-812DE34C3CA0}"/>
              </a:ext>
            </a:extLst>
          </p:cNvPr>
          <p:cNvSpPr/>
          <p:nvPr userDrawn="1"/>
        </p:nvSpPr>
        <p:spPr>
          <a:xfrm>
            <a:off x="1829550" y="6342893"/>
            <a:ext cx="72282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9847F7-8E94-B74E-A4B0-179336F260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04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CEB2CB-1756-5946-85E5-D2C002218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BEC8E0-544B-D643-B432-59CE16307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36B0BC6-9BF1-B44C-B0E7-62EB763A82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094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2">
                    <a:lumMod val="90000"/>
                  </a:schemeClr>
                </a:solidFill>
                <a:latin typeface="Helvetica" pitchFamily="2" charset="0"/>
              </a:defRPr>
            </a:lvl1pPr>
          </a:lstStyle>
          <a:p>
            <a:fld id="{80823715-74AD-604D-A7CC-BD82A59FD0C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FEEC48-F508-F14E-B4BD-E54E237C021A}"/>
              </a:ext>
            </a:extLst>
          </p:cNvPr>
          <p:cNvSpPr/>
          <p:nvPr userDrawn="1"/>
        </p:nvSpPr>
        <p:spPr>
          <a:xfrm>
            <a:off x="1829550" y="6342893"/>
            <a:ext cx="70278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000">
                <a:solidFill>
                  <a:schemeClr val="bg2">
                    <a:lumMod val="90000"/>
                  </a:schemeClr>
                </a:solidFill>
                <a:latin typeface="Helvetica" pitchFamily="2" charset="0"/>
              </a:rPr>
              <a:t>© CableLabs 2018. Do not share this information with anyone other than members, and vendors under NDA if applicable.</a:t>
            </a:r>
          </a:p>
        </p:txBody>
      </p:sp>
    </p:spTree>
    <p:extLst>
      <p:ext uri="{BB962C8B-B14F-4D97-AF65-F5344CB8AC3E}">
        <p14:creationId xmlns:p14="http://schemas.microsoft.com/office/powerpoint/2010/main" val="3432290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67" r:id="rId12"/>
    <p:sldLayoutId id="2147483656" r:id="rId13"/>
    <p:sldLayoutId id="2147483657" r:id="rId14"/>
    <p:sldLayoutId id="2147483676" r:id="rId15"/>
    <p:sldLayoutId id="2147483665" r:id="rId16"/>
    <p:sldLayoutId id="2147483666" r:id="rId17"/>
    <p:sldLayoutId id="2147483675" r:id="rId18"/>
    <p:sldLayoutId id="2147483677" r:id="rId19"/>
    <p:sldLayoutId id="2147483678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9448EE-3386-D24D-BBE9-26E051B2DC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61680" y="3150202"/>
            <a:ext cx="7404215" cy="123336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Suggestions on NR Rel 17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5FBE78-B3BA-F044-BD8E-D5BCF0AE147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860758" y="5265018"/>
            <a:ext cx="2021306" cy="64411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cs typeface="Helvetica"/>
              </a:rPr>
              <a:t>06/03/2019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B34196-8EFB-F94F-9A2B-98A578DF4D48}"/>
              </a:ext>
            </a:extLst>
          </p:cNvPr>
          <p:cNvSpPr txBox="1"/>
          <p:nvPr/>
        </p:nvSpPr>
        <p:spPr>
          <a:xfrm>
            <a:off x="9211377" y="558266"/>
            <a:ext cx="1776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RP-191468</a:t>
            </a:r>
          </a:p>
        </p:txBody>
      </p:sp>
    </p:spTree>
    <p:extLst>
      <p:ext uri="{BB962C8B-B14F-4D97-AF65-F5344CB8AC3E}">
        <p14:creationId xmlns:p14="http://schemas.microsoft.com/office/powerpoint/2010/main" val="27031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8910A-7133-E84B-AE4A-130EAB009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516" y="76200"/>
            <a:ext cx="11223284" cy="692978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Helvetica" pitchFamily="2" charset="0"/>
              </a:rPr>
              <a:t>NR for FWA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E18BE-FAD0-2244-AD87-42F4E6AD8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919" y="951740"/>
            <a:ext cx="11688161" cy="554028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/>
              <a:t>High capacity transport/FWA links in 71-76 and 81-86 GHz bands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Support of non-3GPP backhauling technologies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Complement the wired (FTTH, 10G DOCSIS) infrastructure in residential areas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Expand the fiber nodes reach in urban areas.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Increased spectral efficiency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dirty="0"/>
              <a:t>Features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/>
              <a:t>User data throughput: 20+ Gbps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/>
              <a:t>Channel Bandwidth: 400, 800 and 1.2 GHz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/>
              <a:t>Increased number of beams with faster beam control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/>
              <a:t>Increased Spectral Efficiency: QAM256 for mm wave links</a:t>
            </a:r>
          </a:p>
          <a:p>
            <a:pPr>
              <a:buFont typeface="Wingdings" pitchFamily="2" charset="2"/>
              <a:buChar char="§"/>
            </a:pPr>
            <a:endParaRPr lang="en-US" sz="2400" b="1" dirty="0"/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b="1" dirty="0">
              <a:latin typeface="Helvetica" pitchFamily="2" charset="0"/>
            </a:endParaRP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D3B3D-D64E-BB4F-A601-15A003652C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869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8910A-7133-E84B-AE4A-130EAB009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516" y="-18725"/>
            <a:ext cx="11223284" cy="881036"/>
          </a:xfrm>
        </p:spPr>
        <p:txBody>
          <a:bodyPr>
            <a:normAutofit/>
          </a:bodyPr>
          <a:lstStyle/>
          <a:p>
            <a:r>
              <a:rPr lang="en-US" sz="3600" dirty="0"/>
              <a:t>NR in Unlicensed Bands</a:t>
            </a:r>
            <a:endParaRPr lang="en-US" sz="3600" dirty="0">
              <a:latin typeface="Helvetica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E18BE-FAD0-2244-AD87-42F4E6AD8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919" y="951740"/>
            <a:ext cx="11688161" cy="5540280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/>
              <a:t>The licensed spectrum is the preferred mode of operation for NR.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The licensed spectrum traffic should offload traffic onto the unlicensed spectrum.</a:t>
            </a:r>
          </a:p>
          <a:p>
            <a:pPr lvl="1"/>
            <a:r>
              <a:rPr lang="en-US" sz="2000" b="1" dirty="0"/>
              <a:t>Wi-Fi (802.11ac/ax) is the most available access technology supporting (5/6 GHz) unlicensed spectrum.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Any NR-U specifications should support an optimized coexistence with other access technologies existent or projected large mass scale deployments in unlicensed spectrum.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NR Rel 17 should target licensed and unlicensed bands in the 52.6 - 114 GHz bands.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Enhanced NR-U (Rel 17)</a:t>
            </a:r>
          </a:p>
          <a:p>
            <a:pPr>
              <a:buFont typeface="Wingdings" pitchFamily="2" charset="2"/>
              <a:buChar char="§"/>
            </a:pPr>
            <a:r>
              <a:rPr lang="en-US" sz="2100" dirty="0"/>
              <a:t>5/6 GHz: Optimized performance in coverage areas coexistent with 802.11ac/ax networks.</a:t>
            </a:r>
          </a:p>
          <a:p>
            <a:pPr lvl="1">
              <a:buFont typeface="Wingdings" pitchFamily="2" charset="2"/>
              <a:buChar char="§"/>
            </a:pPr>
            <a:r>
              <a:rPr lang="en-US" sz="1900" dirty="0"/>
              <a:t>Implement the common preamble supporting full coexistence with Wi-Fi 802.11ax/ac (5/6 GHz)</a:t>
            </a:r>
          </a:p>
          <a:p>
            <a:pPr marL="457200" lvl="1" indent="0">
              <a:buNone/>
            </a:pPr>
            <a:endParaRPr lang="en-US" sz="1900" dirty="0"/>
          </a:p>
          <a:p>
            <a:pPr>
              <a:buFont typeface="Wingdings" pitchFamily="2" charset="2"/>
              <a:buChar char="§"/>
            </a:pPr>
            <a:r>
              <a:rPr lang="en-US" sz="2100" dirty="0"/>
              <a:t>60 GHz: NR-U coexistence with 802.11ad and 802.11ay</a:t>
            </a:r>
          </a:p>
          <a:p>
            <a:pPr lvl="1">
              <a:buFont typeface="Wingdings" pitchFamily="2" charset="2"/>
              <a:buChar char="§"/>
            </a:pPr>
            <a:r>
              <a:rPr lang="en-US" sz="1900" dirty="0"/>
              <a:t>Target Directional LBT for highly directive links.</a:t>
            </a:r>
          </a:p>
          <a:p>
            <a:pPr lvl="1">
              <a:buFont typeface="Wingdings" pitchFamily="2" charset="2"/>
              <a:buChar char="§"/>
            </a:pPr>
            <a:endParaRPr lang="en-US" sz="1900" dirty="0"/>
          </a:p>
          <a:p>
            <a:pPr>
              <a:buFont typeface="Wingdings" pitchFamily="2" charset="2"/>
              <a:buChar char="§"/>
            </a:pPr>
            <a:r>
              <a:rPr lang="en-US" sz="2100" dirty="0"/>
              <a:t>52.6-114 GHz: Increase the foot print of unlicensed bands specifications, by protecting existent satellite services.</a:t>
            </a:r>
          </a:p>
          <a:p>
            <a:pPr lvl="1">
              <a:buFont typeface="Wingdings" pitchFamily="2" charset="2"/>
              <a:buChar char="§"/>
            </a:pPr>
            <a:r>
              <a:rPr lang="en-US" sz="1900" dirty="0"/>
              <a:t>Target Highly directional FWA links providing protecting existent ESS links</a:t>
            </a:r>
          </a:p>
          <a:p>
            <a:pPr lvl="1">
              <a:buFont typeface="Wingdings" pitchFamily="2" charset="2"/>
              <a:buChar char="§"/>
            </a:pPr>
            <a:r>
              <a:rPr lang="en-US" sz="1900" dirty="0"/>
              <a:t>Short range/D2D applications</a:t>
            </a:r>
          </a:p>
          <a:p>
            <a:pPr lvl="1">
              <a:buFont typeface="Wingdings" pitchFamily="2" charset="2"/>
              <a:buChar char="§"/>
            </a:pPr>
            <a:endParaRPr lang="en-US" sz="1600" dirty="0"/>
          </a:p>
          <a:p>
            <a:pPr marL="0" indent="0">
              <a:buNone/>
            </a:pPr>
            <a:endParaRPr lang="en-US" sz="2400" b="1" dirty="0"/>
          </a:p>
          <a:p>
            <a:pPr>
              <a:buFont typeface="Wingdings" pitchFamily="2" charset="2"/>
              <a:buChar char="§"/>
            </a:pPr>
            <a:endParaRPr lang="en-US" sz="2000" dirty="0"/>
          </a:p>
          <a:p>
            <a:pPr marL="0" indent="0">
              <a:buNone/>
            </a:pPr>
            <a:endParaRPr lang="en-US" sz="2400" b="1" dirty="0">
              <a:latin typeface="Helvetica" pitchFamily="2" charset="0"/>
            </a:endParaRP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D3B3D-D64E-BB4F-A601-15A003652C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01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8910A-7133-E84B-AE4A-130EAB009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516" y="53635"/>
            <a:ext cx="11223284" cy="989814"/>
          </a:xfrm>
        </p:spPr>
        <p:txBody>
          <a:bodyPr>
            <a:normAutofit/>
          </a:bodyPr>
          <a:lstStyle/>
          <a:p>
            <a:r>
              <a:rPr lang="en-US" sz="3600" dirty="0"/>
              <a:t>IAB</a:t>
            </a:r>
            <a:endParaRPr lang="en-US" sz="3600" dirty="0">
              <a:latin typeface="Helvetica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E18BE-FAD0-2244-AD87-42F4E6AD8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919" y="1396483"/>
            <a:ext cx="11688161" cy="52781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b="1" dirty="0"/>
              <a:t>Multiple hops able to complement the fiber nodes ISD=500…800m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Support Fixed Wireless Applications (FWA)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/>
              <a:t>Support non-3GPP backhauling technologies</a:t>
            </a:r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400" b="1" dirty="0"/>
              <a:t>Features: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/>
              <a:t>Reduced latency over multi-hop connectivity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/>
              <a:t>Large channel BW (0.8, 1.2 GHz) supporting 20+ Gbps user data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/>
              <a:t>Hybrid synchronization: re-use other FWA technologies synchronization (on the donor </a:t>
            </a:r>
            <a:r>
              <a:rPr lang="en-US" sz="2000" dirty="0" err="1"/>
              <a:t>gNB</a:t>
            </a:r>
            <a:r>
              <a:rPr lang="en-US" sz="2000" dirty="0"/>
              <a:t> side)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err="1"/>
              <a:t>gNB</a:t>
            </a:r>
            <a:r>
              <a:rPr lang="en-US" sz="2000" dirty="0"/>
              <a:t> spatial multiplexing (SDM support)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/>
              <a:t>Topology redundancy (support of more than one parent node).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b="1" dirty="0">
              <a:latin typeface="Helvetica" pitchFamily="2" charset="0"/>
            </a:endParaRPr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6D3B3D-D64E-BB4F-A601-15A003652C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823715-74AD-604D-A7CC-BD82A59FD0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534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88DA69-FD2A-654A-93AA-021BF01F16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Suggestions on NR Rel 17</a:t>
            </a:r>
          </a:p>
        </p:txBody>
      </p:sp>
    </p:spTree>
    <p:extLst>
      <p:ext uri="{BB962C8B-B14F-4D97-AF65-F5344CB8AC3E}">
        <p14:creationId xmlns:p14="http://schemas.microsoft.com/office/powerpoint/2010/main" val="3965843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D02F2B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B9A200E53CA94B8E96A481D04FDCF0" ma:contentTypeVersion="6" ma:contentTypeDescription="Create a new document." ma:contentTypeScope="" ma:versionID="b912060ad750cb0e01d97a6ae7324424">
  <xsd:schema xmlns:xsd="http://www.w3.org/2001/XMLSchema" xmlns:xs="http://www.w3.org/2001/XMLSchema" xmlns:p="http://schemas.microsoft.com/office/2006/metadata/properties" xmlns:ns2="fdb6dc5f-25b3-4c5e-a537-2733001c2503" xmlns:ns3="ef0bd32d-7ccf-48f3-b8f0-b3f351bf66e4" targetNamespace="http://schemas.microsoft.com/office/2006/metadata/properties" ma:root="true" ma:fieldsID="f842b71f06805c3c820c7342d06b8aa1" ns2:_="" ns3:_="">
    <xsd:import namespace="fdb6dc5f-25b3-4c5e-a537-2733001c2503"/>
    <xsd:import namespace="ef0bd32d-7ccf-48f3-b8f0-b3f351bf66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b6dc5f-25b3-4c5e-a537-2733001c25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0bd32d-7ccf-48f3-b8f0-b3f351bf66e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4A754E-6270-4DF4-852C-1D5C1B6F80E2}">
  <ds:schemaRefs>
    <ds:schemaRef ds:uri="http://purl.org/dc/dcmitype/"/>
    <ds:schemaRef ds:uri="fdb6dc5f-25b3-4c5e-a537-2733001c2503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ef0bd32d-7ccf-48f3-b8f0-b3f351bf66e4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2B6A13-577D-4F19-AA0C-ED5A3700AE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D970A4-4379-4AFD-8DB6-90E11311BF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b6dc5f-25b3-4c5e-a537-2733001c2503"/>
    <ds:schemaRef ds:uri="ef0bd32d-7ccf-48f3-b8f0-b3f351bf66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21819</TotalTime>
  <Words>351</Words>
  <Application>Microsoft Macintosh PowerPoint</Application>
  <PresentationFormat>Widescreen</PresentationFormat>
  <Paragraphs>62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Helvetica</vt:lpstr>
      <vt:lpstr>Times</vt:lpstr>
      <vt:lpstr>Wingdings</vt:lpstr>
      <vt:lpstr>Office Theme</vt:lpstr>
      <vt:lpstr>PowerPoint Presentation</vt:lpstr>
      <vt:lpstr>NR for FWA Applications</vt:lpstr>
      <vt:lpstr>NR in Unlicensed Bands</vt:lpstr>
      <vt:lpstr>IAB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Coexistence in the Unlicensed Bands</dc:title>
  <dc:subject/>
  <dc:creator>CableLabs</dc:creator>
  <cp:keywords/>
  <dc:description/>
  <cp:lastModifiedBy>Dorin Viorel</cp:lastModifiedBy>
  <cp:revision>322</cp:revision>
  <dcterms:created xsi:type="dcterms:W3CDTF">2018-11-29T04:53:55Z</dcterms:created>
  <dcterms:modified xsi:type="dcterms:W3CDTF">2019-06-02T16:50:05Z</dcterms:modified>
  <cp:category/>
</cp:coreProperties>
</file>