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2" r:id="rId7"/>
    <p:sldId id="263" r:id="rId8"/>
    <p:sldId id="264" r:id="rId9"/>
    <p:sldId id="260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5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51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609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903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38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147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665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422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579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890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52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CC893-6FBD-4CA3-9AF5-5E6560CB2E67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83F6A-1A86-459E-BD39-B795E3CC9F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 </a:t>
            </a:r>
            <a:r>
              <a:rPr lang="en-GB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SI on </a:t>
            </a:r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Multi-SIM </a:t>
            </a:r>
            <a:r>
              <a:rPr lang="en-GB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devices in RAN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 Telecom, vivo, CAICT, Xiaomi, </a:t>
            </a:r>
            <a:r>
              <a:rPr lang="en-US" altLang="zh-CN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Spreadtrum</a:t>
            </a:r>
            <a:r>
              <a:rPr lang="en-US" altLang="zh-CN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Apple, CMCC, </a:t>
            </a:r>
            <a:r>
              <a:rPr lang="en-GB" altLang="zh-CN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Charter Communications, </a:t>
            </a:r>
            <a:r>
              <a:rPr lang="en-GB" altLang="zh-CN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</a:t>
            </a:r>
            <a:r>
              <a:rPr lang="zh-CN" alt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Samsung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64" y="-21828"/>
            <a:ext cx="18383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141" y="-5531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715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Increasing number of UE vendors begin to provide Multi-SIM devices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Apple, Huawei, Lenovo,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LG, </a:t>
            </a:r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OPPO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Samsung, vivo, Xiao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ZTE 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  </a:t>
            </a:r>
          </a:p>
          <a:p>
            <a:pPr hangingPunct="0"/>
            <a:endParaRPr lang="en-GB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Multi-SIM device </a:t>
            </a:r>
            <a:r>
              <a:rPr lang="en-GB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address the </a:t>
            </a:r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use cases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x-none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 card </a:t>
            </a:r>
            <a:r>
              <a:rPr lang="x-none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private </a:t>
            </a:r>
            <a:r>
              <a:rPr lang="x-none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another one for </a:t>
            </a:r>
            <a:r>
              <a:rPr lang="x-none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business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purpose</a:t>
            </a:r>
          </a:p>
          <a:p>
            <a:pPr lvl="1" hangingPunct="0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SIM card for local operator and another one for home operator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while roaming </a:t>
            </a:r>
          </a:p>
          <a:p>
            <a:pPr lvl="1" hangingPunct="0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ifferent SIM card for different service</a:t>
            </a:r>
          </a:p>
          <a:p>
            <a:pPr lvl="2" hangingPunct="0"/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E.g. SIM A with “family circle” plan for voice service and SIM B with “mobile data” plan for data service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149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342900" lvl="1" indent="-342900" hangingPunct="0">
              <a:buFont typeface="Arial" panose="020B0604020202020204" pitchFamily="34" charset="0"/>
              <a:buChar char="•"/>
            </a:pPr>
            <a:r>
              <a:rPr lang="en-GB" altLang="zh-CN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Multi-SIM is currently supported in </a:t>
            </a:r>
            <a:r>
              <a:rPr lang="en-GB" altLang="zh-CN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implementation-specific manner</a:t>
            </a:r>
            <a:endParaRPr lang="en-GB" altLang="zh-CN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Common radio and baseband components shared among multiple SIMs is widely used</a:t>
            </a:r>
          </a:p>
          <a:p>
            <a:pPr lvl="2"/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communicates with multiple systems in TDM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manner, e.g. via UE autonomous gap </a:t>
            </a:r>
          </a:p>
          <a:p>
            <a:pPr lvl="2"/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coordination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 UE and NW </a:t>
            </a:r>
          </a:p>
          <a:p>
            <a:endParaRPr lang="en-GB" altLang="zh-CN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hangingPunct="0">
              <a:buFont typeface="Arial" panose="020B0604020202020204" pitchFamily="34" charset="0"/>
              <a:buChar char="•"/>
            </a:pPr>
            <a:r>
              <a:rPr lang="en-GB" altLang="zh-CN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Implementation-specific manner may lead to</a:t>
            </a:r>
          </a:p>
          <a:p>
            <a:pPr lvl="1"/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Messed up NW statistics</a:t>
            </a:r>
          </a:p>
          <a:p>
            <a:pPr lvl="2"/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autonomous gaps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(tens of </a:t>
            </a:r>
            <a:r>
              <a:rPr lang="en-GB" altLang="zh-CN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system 1 due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UE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switching for paging monitoring  in system 2 may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interpreted as radio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by system 1</a:t>
            </a:r>
            <a:endParaRPr lang="en-GB" altLang="zh-C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UE autonomous gaps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system 1 due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UE switching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establish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connection in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 2 will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certainly be classified as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erroneous case</a:t>
            </a:r>
            <a:endParaRPr lang="en-GB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altLang="zh-CN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Degraded </a:t>
            </a:r>
            <a:r>
              <a:rPr lang="en-GB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experience</a:t>
            </a:r>
          </a:p>
          <a:p>
            <a:pPr lvl="2"/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Paging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collision can cause paging missing</a:t>
            </a:r>
            <a:endParaRPr lang="en-GB" altLang="zh-C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 interruption in the first system due to UE communicating with the secondary system</a:t>
            </a:r>
          </a:p>
          <a:p>
            <a:pPr lvl="2"/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Date </a:t>
            </a:r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loss due to paging reception in another </a:t>
            </a:r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</a:t>
            </a:r>
            <a:endParaRPr lang="en-US" altLang="zh-C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latency for cell selection and </a:t>
            </a:r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reselection</a:t>
            </a:r>
          </a:p>
          <a:p>
            <a:endParaRPr lang="en-US" altLang="zh-CN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hangingPunct="0">
              <a:buFont typeface="Arial" panose="020B0604020202020204" pitchFamily="34" charset="0"/>
              <a:buChar char="•"/>
            </a:pPr>
            <a:r>
              <a:rPr lang="en-GB" altLang="zh-CN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altLang="zh-CN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elated ongoing AS study item(SP-181251</a:t>
            </a:r>
            <a:r>
              <a:rPr lang="en-GB" altLang="zh-CN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GB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necessary </a:t>
            </a:r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begin </a:t>
            </a:r>
            <a:r>
              <a:rPr lang="en-GB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side </a:t>
            </a:r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impact study ASAP in order to speed up full support of </a:t>
            </a:r>
            <a:r>
              <a:rPr lang="en-GB" altLang="zh-CN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Multi-SIM feature</a:t>
            </a:r>
            <a:endParaRPr lang="en-GB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GB" altLang="zh-CN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GB" altLang="zh-CN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GB" altLang="zh-C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5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Issues due to UE hardware limitation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4082447"/>
              </p:ext>
            </p:extLst>
          </p:nvPr>
        </p:nvGraphicFramePr>
        <p:xfrm>
          <a:off x="611560" y="2492896"/>
          <a:ext cx="8229600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1594520"/>
                <a:gridCol w="2057400"/>
                <a:gridCol w="2057400"/>
              </a:tblGrid>
              <a:tr h="14973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aseline="0" dirty="0" smtClean="0"/>
                        <a:t>1</a:t>
                      </a:r>
                      <a:r>
                        <a:rPr lang="en-US" altLang="zh-CN" dirty="0" smtClean="0"/>
                        <a:t>Rx</a:t>
                      </a:r>
                      <a:r>
                        <a:rPr lang="en-US" altLang="zh-CN" baseline="0" dirty="0" smtClean="0"/>
                        <a:t>/1Tx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2Rx/</a:t>
                      </a:r>
                      <a:r>
                        <a:rPr lang="en-US" altLang="zh-CN" baseline="0" dirty="0" smtClean="0"/>
                        <a:t> 1Tx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2Rx</a:t>
                      </a:r>
                      <a:r>
                        <a:rPr lang="en-US" altLang="zh-CN" baseline="0" dirty="0" smtClean="0"/>
                        <a:t> and 2Tx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Paging collision 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Yes</a:t>
                      </a:r>
                      <a:r>
                        <a:rPr lang="en-US" altLang="zh-CN" baseline="0" dirty="0" smtClean="0"/>
                        <a:t> 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No</a:t>
                      </a:r>
                      <a:r>
                        <a:rPr lang="en-US" altLang="zh-CN" baseline="0" dirty="0" smtClean="0"/>
                        <a:t> issue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No</a:t>
                      </a:r>
                      <a:r>
                        <a:rPr lang="en-US" altLang="zh-CN" baseline="0" dirty="0" smtClean="0"/>
                        <a:t> issue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Service Interruption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Yes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Yes ( for</a:t>
                      </a:r>
                      <a:r>
                        <a:rPr lang="en-US" altLang="zh-CN" baseline="0" dirty="0" smtClean="0"/>
                        <a:t> RRC establishment and </a:t>
                      </a:r>
                      <a:r>
                        <a:rPr lang="en-US" altLang="zh-CN" dirty="0" smtClean="0"/>
                        <a:t>DC case)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Yes ( for</a:t>
                      </a:r>
                      <a:r>
                        <a:rPr lang="en-US" altLang="zh-CN" baseline="0" dirty="0" smtClean="0"/>
                        <a:t> RRC establishment and </a:t>
                      </a:r>
                      <a:r>
                        <a:rPr lang="en-US" altLang="zh-CN" dirty="0" smtClean="0"/>
                        <a:t>DC case)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Both SIMs are in RRC connection state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Invalid</a:t>
                      </a:r>
                      <a:r>
                        <a:rPr lang="en-US" altLang="zh-CN" baseline="0" dirty="0" smtClean="0"/>
                        <a:t> scenario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Invalid</a:t>
                      </a:r>
                      <a:r>
                        <a:rPr lang="en-US" altLang="zh-CN" baseline="0" dirty="0" smtClean="0"/>
                        <a:t> scenario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Yes</a:t>
                      </a:r>
                      <a:r>
                        <a:rPr lang="en-US" altLang="zh-CN" baseline="0" dirty="0" smtClean="0"/>
                        <a:t> 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Cell Selection/Reselection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(intra-MNO case)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Yes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No</a:t>
                      </a:r>
                      <a:r>
                        <a:rPr lang="en-US" altLang="zh-CN" baseline="0" dirty="0" smtClean="0"/>
                        <a:t> issue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No</a:t>
                      </a:r>
                      <a:r>
                        <a:rPr lang="en-US" altLang="zh-CN" baseline="0" dirty="0" smtClean="0"/>
                        <a:t> issue</a:t>
                      </a:r>
                      <a:endParaRPr lang="zh-CN" altLang="en-US" dirty="0" smtClean="0"/>
                    </a:p>
                    <a:p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11560" y="638132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Note: </a:t>
            </a:r>
            <a:r>
              <a:rPr lang="en-US" altLang="zh-CN" b="1" dirty="0" smtClean="0"/>
              <a:t>“Yes” </a:t>
            </a:r>
            <a:r>
              <a:rPr lang="en-US" altLang="zh-CN" b="1" dirty="0" smtClean="0"/>
              <a:t>means there is issue in the scenario</a:t>
            </a:r>
            <a:endParaRPr lang="zh-CN" altLang="en-US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611560" y="1184207"/>
            <a:ext cx="8075240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Possible dual-SIM UE architectures includes single Rx/single </a:t>
            </a:r>
            <a:r>
              <a:rPr lang="en-GB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dual Rx/single </a:t>
            </a:r>
            <a:r>
              <a:rPr lang="en-GB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dual Rx/dual </a:t>
            </a:r>
            <a:r>
              <a:rPr lang="en-GB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2" indent="-342900">
              <a:lnSpc>
                <a:spcPct val="80000"/>
              </a:lnSpc>
              <a:spcBef>
                <a:spcPct val="20000"/>
              </a:spcBef>
              <a:buFont typeface="Times New Roman" panose="02020603050405020304" pitchFamily="18" charset="0"/>
              <a:buChar char="−"/>
            </a:pP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Single Rx/Single </a:t>
            </a:r>
            <a:r>
              <a:rPr lang="en-GB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the mainstream implementation in the market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46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 Collision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monitors one PO for paging in a DRX cycle per SIM</a:t>
            </a: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time of Paging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Occasions (POs)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calculated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the UE identifier (IMSI and 5G-S-TMSI for EPS and 5GS, respectively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and RAN configurations, e.g. </a:t>
            </a:r>
            <a:r>
              <a:rPr lang="en-US" altLang="zh-CN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PF_offset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firstPDCCH-monitoringOccasionOfPO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zh-CN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pagingSearchSpace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SSB number</a:t>
            </a:r>
            <a:r>
              <a:rPr lang="en-GB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GB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ssb-PositionsInBurst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uplink symbol and flexible symbol </a:t>
            </a:r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 collision occurs when the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identifier values associated with the different SIMs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lead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 overlapping in time domain. Paging collision may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 in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missing of paging</a:t>
            </a: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 collision cannot be totally solved by CN alone,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since the radio frame/slot a PO mapped to in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Uu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highly dependent on RAN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configurations, which are transparent to CN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pPr lvl="1"/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the paging collision solution, 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including both CN 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paging and RAN initiated 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 cases</a:t>
            </a:r>
            <a:endParaRPr lang="zh-CN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83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 Interruption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Ongoing service in the first system is interrupted while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occasionally </a:t>
            </a:r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switch to the 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system</a:t>
            </a:r>
          </a:p>
          <a:p>
            <a:pPr lvl="2">
              <a:lnSpc>
                <a:spcPct val="90000"/>
              </a:lnSpc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to read the 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paging,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 measurements, or read the system information</a:t>
            </a:r>
          </a:p>
          <a:p>
            <a:pPr marL="1200150" lvl="3" indent="-342900"/>
            <a:endParaRPr lang="en-GB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initiates a 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priority service in the </a:t>
            </a:r>
            <a:r>
              <a:rPr lang="en-GB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system</a:t>
            </a:r>
          </a:p>
          <a:p>
            <a:pPr lvl="2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to respond to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paging from the second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ary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or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initiate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voice call in the secondary system</a:t>
            </a:r>
          </a:p>
          <a:p>
            <a:pPr lvl="2"/>
            <a:endParaRPr lang="en-GB" altLang="zh-CN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GB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Similar issue may exist for UE with dual RX/TX when the UE establishes dual connectivity to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system</a:t>
            </a:r>
            <a:endParaRPr lang="en-GB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/>
            <a:endParaRPr lang="en-GB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GB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>
              <a:lnSpc>
                <a:spcPct val="9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the issues and potential solutions for delivering paging to UE on SIM A while the UE is actively communicating with SIM B(for both single and </a:t>
            </a:r>
            <a:r>
              <a:rPr lang="en-GB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dual connectivity 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configurations) </a:t>
            </a:r>
            <a:endParaRPr lang="zh-CN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the issues and potential solutions for UE enters RRC Connected state in one system from Idle/Inactive while the UE is already in RRC Connected state in another system</a:t>
            </a:r>
            <a:endParaRPr lang="en-GB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02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Dual RX/TX UE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Dual </a:t>
            </a:r>
            <a:r>
              <a:rPr lang="en-GB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Rx / dual </a:t>
            </a:r>
            <a:r>
              <a:rPr lang="en-GB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GB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Multi-SIM UE may work in two modes</a:t>
            </a:r>
          </a:p>
          <a:p>
            <a:pPr marL="742950" lvl="2" indent="-342900"/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Mode1: dual connectivity with one system, e.g. EN-DC</a:t>
            </a:r>
          </a:p>
          <a:p>
            <a:pPr marL="742950" lvl="2" indent="-342900"/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Mode2: single connectivity per system, e.g. one for voice with SIM A and the other for data with SIM B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GB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Capabilities reporting for 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mode </a:t>
            </a:r>
            <a:endParaRPr lang="en-GB" altLang="zh-C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/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mode1, UE may indicate supporting EN-DC; while it may indicate not supporting EN-DC in mode2</a:t>
            </a:r>
          </a:p>
          <a:p>
            <a:pPr marL="742950" lvl="2" indent="-342900"/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Impact on power control is also foreseen as the maximum UE power indicated in the two modes may be different</a:t>
            </a:r>
          </a:p>
          <a:p>
            <a:pPr marL="742950" lvl="2" indent="-342900"/>
            <a:endParaRPr lang="en-GB" altLang="zh-CN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GB" altLang="zh-C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the issues and potential solutions when both SIM A and SIM B are in RRC connection 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</a:t>
            </a:r>
            <a:endParaRPr lang="en-GB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77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Cell Selection/Reselection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Cell Selection/Reselection performed per SIM</a:t>
            </a:r>
            <a:endParaRPr lang="en-GB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 can be considered in case both SIMs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belongs to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operator</a:t>
            </a:r>
          </a:p>
          <a:p>
            <a:pPr lvl="1">
              <a:lnSpc>
                <a:spcPct val="80000"/>
              </a:lnSpc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Gain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power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consumption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latency reduction for c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ell selection/reselection can be studied</a:t>
            </a: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/>
            <a:endParaRPr lang="en-GB" altLang="zh-CN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GB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the necessary Cell selection/reselection enhancement for intra-MNO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</a:t>
            </a:r>
            <a:endParaRPr lang="en-GB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endParaRPr lang="en-GB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789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Suggestion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1" indent="0" fontAlgn="base">
              <a:buNone/>
            </a:pP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SID scope email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discussion,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start Multi-SIM study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cover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identified items/issues in twofold:</a:t>
            </a:r>
          </a:p>
          <a:p>
            <a:pPr lvl="0"/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Identified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issues which may require both RAN2 and SA2 work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Identified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issues which may only require RAN2 work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13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873</Words>
  <Application>Microsoft Office PowerPoint</Application>
  <PresentationFormat>全屏显示(4:3)</PresentationFormat>
  <Paragraphs>99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宋体</vt:lpstr>
      <vt:lpstr>Arial</vt:lpstr>
      <vt:lpstr>Calibri</vt:lpstr>
      <vt:lpstr>Times New Roman</vt:lpstr>
      <vt:lpstr>Office 主题​​</vt:lpstr>
      <vt:lpstr>Motivation for SI on Multi-SIM devices in RAN</vt:lpstr>
      <vt:lpstr>Background</vt:lpstr>
      <vt:lpstr>Motivation</vt:lpstr>
      <vt:lpstr>Issues due to UE hardware limitation</vt:lpstr>
      <vt:lpstr>Paging Collision</vt:lpstr>
      <vt:lpstr>Service Interruption</vt:lpstr>
      <vt:lpstr>Dual RX/TX UE</vt:lpstr>
      <vt:lpstr>Cell Selection/Reselection</vt:lpstr>
      <vt:lpstr>Suggestion </vt:lpstr>
    </vt:vector>
  </TitlesOfParts>
  <Company>www.microsoft.com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SI on multi-SIM devices in RAN</dc:title>
  <dc:creator>vivo</dc:creator>
  <cp:lastModifiedBy>vivo</cp:lastModifiedBy>
  <cp:revision>62</cp:revision>
  <dcterms:created xsi:type="dcterms:W3CDTF">2019-05-21T06:43:14Z</dcterms:created>
  <dcterms:modified xsi:type="dcterms:W3CDTF">2019-05-27T10:51:42Z</dcterms:modified>
</cp:coreProperties>
</file>