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3" r:id="rId2"/>
    <p:sldId id="265" r:id="rId3"/>
    <p:sldId id="258" r:id="rId4"/>
    <p:sldId id="259" r:id="rId5"/>
    <p:sldId id="260" r:id="rId6"/>
    <p:sldId id="262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9C539-14D4-4101-8C5A-61C19C955D13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55E612-D694-4514-BB58-B57933F61D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008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18B0B-49CD-4641-83A2-6AC95B0117A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391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55E612-D694-4514-BB58-B57933F61D7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260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55E612-D694-4514-BB58-B57933F61D7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265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4B36D-18B4-4725-AFC5-66744DFE0594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CA16-88A6-48F0-BD9F-A09C5C3C7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927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4B36D-18B4-4725-AFC5-66744DFE0594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CA16-88A6-48F0-BD9F-A09C5C3C7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44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4B36D-18B4-4725-AFC5-66744DFE0594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CA16-88A6-48F0-BD9F-A09C5C3C7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186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71950" y="6191832"/>
            <a:ext cx="11248101" cy="215508"/>
          </a:xfrm>
        </p:spPr>
        <p:txBody>
          <a:bodyPr wrap="square" anchor="b" anchorCtr="0">
            <a:spAutoFit/>
          </a:bodyPr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pitchFamily="34" charset="0"/>
              <a:buNone/>
              <a:defRPr sz="1067">
                <a:solidFill>
                  <a:srgbClr val="93A0A7"/>
                </a:solidFill>
                <a:latin typeface="+mn-lt"/>
              </a:defRPr>
            </a:lvl1pPr>
            <a:lvl2pPr marL="228594" indent="-152396">
              <a:defRPr sz="1200"/>
            </a:lvl2pPr>
            <a:lvl3pPr marL="457189" indent="-152396">
              <a:defRPr sz="1200"/>
            </a:lvl3pPr>
            <a:lvl4pPr marL="685783" indent="-152396">
              <a:defRPr sz="1200"/>
            </a:lvl4pPr>
            <a:lvl5pPr marL="914377" indent="-152396">
              <a:defRPr sz="1200"/>
            </a:lvl5pPr>
          </a:lstStyle>
          <a:p>
            <a:pPr lvl="0"/>
            <a:r>
              <a:rPr lang="en-US" dirty="0"/>
              <a:t>Click to edit footnote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FD44707B-D922-47D5-BD24-D96E91B70543}" type="slidenum">
              <a:rPr/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8578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71950" y="6191832"/>
            <a:ext cx="11248101" cy="215508"/>
          </a:xfrm>
        </p:spPr>
        <p:txBody>
          <a:bodyPr wrap="square" anchor="b" anchorCtr="0">
            <a:spAutoFit/>
          </a:bodyPr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pitchFamily="34" charset="0"/>
              <a:buNone/>
              <a:defRPr sz="1067">
                <a:solidFill>
                  <a:srgbClr val="93A0A7"/>
                </a:solidFill>
                <a:latin typeface="+mn-lt"/>
              </a:defRPr>
            </a:lvl1pPr>
            <a:lvl2pPr marL="228594" indent="-152396">
              <a:defRPr sz="1200"/>
            </a:lvl2pPr>
            <a:lvl3pPr marL="457189" indent="-152396">
              <a:defRPr sz="1200"/>
            </a:lvl3pPr>
            <a:lvl4pPr marL="685783" indent="-152396">
              <a:defRPr sz="1200"/>
            </a:lvl4pPr>
            <a:lvl5pPr marL="914377" indent="-152396">
              <a:defRPr sz="1200"/>
            </a:lvl5pPr>
          </a:lstStyle>
          <a:p>
            <a:pPr lvl="0"/>
            <a:r>
              <a:rPr lang="en-US" dirty="0"/>
              <a:t>Click to edit footnote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FD44707B-D922-47D5-BD24-D96E91B70543}" type="slidenum">
              <a:rPr/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8010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4B36D-18B4-4725-AFC5-66744DFE0594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CA16-88A6-48F0-BD9F-A09C5C3C7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154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4B36D-18B4-4725-AFC5-66744DFE0594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CA16-88A6-48F0-BD9F-A09C5C3C7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512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4B36D-18B4-4725-AFC5-66744DFE0594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CA16-88A6-48F0-BD9F-A09C5C3C7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07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4B36D-18B4-4725-AFC5-66744DFE0594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CA16-88A6-48F0-BD9F-A09C5C3C7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884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4B36D-18B4-4725-AFC5-66744DFE0594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CA16-88A6-48F0-BD9F-A09C5C3C7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931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4B36D-18B4-4725-AFC5-66744DFE0594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CA16-88A6-48F0-BD9F-A09C5C3C7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482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4B36D-18B4-4725-AFC5-66744DFE0594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CA16-88A6-48F0-BD9F-A09C5C3C7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55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4B36D-18B4-4725-AFC5-66744DFE0594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4CA16-88A6-48F0-BD9F-A09C5C3C7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7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4B36D-18B4-4725-AFC5-66744DFE0594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4CA16-88A6-48F0-BD9F-A09C5C3C7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916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On simulation results for 70GHz towards IMT-2020 submission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Intel Corporation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305288" y="237744"/>
            <a:ext cx="17732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RP-191447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9496" y="237744"/>
            <a:ext cx="37646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 RAN #84</a:t>
            </a:r>
          </a:p>
          <a:p>
            <a:r>
              <a:rPr lang="en-US" dirty="0" smtClean="0"/>
              <a:t>Newport Beach, USA, June 3 – 6, 2019</a:t>
            </a:r>
          </a:p>
          <a:p>
            <a:r>
              <a:rPr lang="en-US" dirty="0" smtClean="0"/>
              <a:t>AI: 9.3.1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52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</a:t>
            </a:r>
            <a:r>
              <a:rPr lang="en-US" dirty="0"/>
              <a:t>email reflector </a:t>
            </a:r>
            <a:r>
              <a:rPr lang="en-US" i="1" dirty="0"/>
              <a:t>3GPP_TSG_RAN_AHG1@LIST.ETSI.ORG</a:t>
            </a:r>
            <a:r>
              <a:rPr lang="en-US" dirty="0"/>
              <a:t>, </a:t>
            </a:r>
            <a:r>
              <a:rPr lang="en-US" dirty="0" smtClean="0"/>
              <a:t>there has been a discussion whether or not to include system level simulation results for 70GHz to TR37.910 and IMT-2020 submission.</a:t>
            </a:r>
          </a:p>
          <a:p>
            <a:r>
              <a:rPr lang="en-US" dirty="0" smtClean="0"/>
              <a:t>The TR37.910 and IMT-2020 submission can include the features according to Rel-15/Rel-16 specifications.</a:t>
            </a:r>
          </a:p>
          <a:p>
            <a:r>
              <a:rPr lang="en-US" dirty="0" smtClean="0"/>
              <a:t>The simulation results for 70GHz (FR4?) have used FR2 numerology SCS60 as per Rel-15/16 specification.</a:t>
            </a:r>
          </a:p>
          <a:p>
            <a:pPr lvl="1"/>
            <a:r>
              <a:rPr lang="en-US" dirty="0"/>
              <a:t>From Intel’s point of view, The simulation results for 70GHz using FR2 </a:t>
            </a:r>
            <a:r>
              <a:rPr lang="en-US" dirty="0" smtClean="0"/>
              <a:t>numerology SCS60 or 120 </a:t>
            </a:r>
            <a:r>
              <a:rPr lang="en-US" dirty="0"/>
              <a:t>are simply wrong since it is not practically feasible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It can give a wrong impression that 3GPP NR can support 70GHz carrier frequency by Rel-15/16 specifications.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3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Link Level Simulation Parameters</a:t>
            </a:r>
            <a:endParaRPr lang="en-US" dirty="0">
              <a:latin typeface="+mj-l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50906990"/>
              </p:ext>
            </p:extLst>
          </p:nvPr>
        </p:nvGraphicFramePr>
        <p:xfrm>
          <a:off x="838200" y="1616864"/>
          <a:ext cx="3527854" cy="455531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3193"/>
                <a:gridCol w="2414661"/>
              </a:tblGrid>
              <a:tr h="2733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33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Bandwidth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 MHz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516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Subcarrier spacing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 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chip rate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CP-OFDM: 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120/240/480/960/1920kHz subcarrier 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spacing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33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Carrier Frequency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GHz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33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MIMO Configuration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2x2 with TPMI cycling (Rank 1) from DL codebook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33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Channel Model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TDL-A 5ns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3km/h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33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MCS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QPSK (1/2), 16QAM (3/4) and 64QAM (3/4)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33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Channel estimation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realistic 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331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PN model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3GPP TR38.803 example 2 PN model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891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PN compensation method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ideal </a:t>
                      </a:r>
                      <a:r>
                        <a:rPr lang="en-GB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CPE compensation </a:t>
                      </a:r>
                      <a:r>
                        <a:rPr lang="en-GB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(CP-OFDM)</a:t>
                      </a:r>
                      <a:endParaRPr lang="en-US" sz="12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3176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Additional RF impairments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 modeled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509187" y="4507733"/>
            <a:ext cx="366738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PN profile example 2 in [1] is used for LLS</a:t>
            </a:r>
          </a:p>
          <a:p>
            <a:r>
              <a:rPr lang="en-US" sz="1100" dirty="0" smtClean="0"/>
              <a:t>PN </a:t>
            </a:r>
            <a:r>
              <a:rPr lang="en-US" sz="1100" dirty="0"/>
              <a:t>profile example </a:t>
            </a:r>
            <a:r>
              <a:rPr lang="en-US" sz="1100" dirty="0" smtClean="0"/>
              <a:t>1 in [1] </a:t>
            </a:r>
            <a:r>
              <a:rPr lang="en-US" sz="1100" dirty="0"/>
              <a:t>is a interpolated results between PN profile for 45 GHz and 70 GHz.</a:t>
            </a:r>
          </a:p>
        </p:txBody>
      </p:sp>
      <p:pic>
        <p:nvPicPr>
          <p:cNvPr id="7" name="Content Placeholder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0781" y="1368127"/>
            <a:ext cx="4204200" cy="3148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55582" y="6148601"/>
            <a:ext cx="586891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[1] TR38.803, “Study on New Radio Access Technology: Radio Frequency (RF) and co-existence aspects” </a:t>
            </a:r>
          </a:p>
          <a:p>
            <a:r>
              <a:rPr lang="en-US" sz="1050" dirty="0"/>
              <a:t>[2] IEEE 802.11-15-0390r1 “Considerations on Phase Noise Model for 802.11ay”</a:t>
            </a:r>
          </a:p>
        </p:txBody>
      </p:sp>
      <p:pic>
        <p:nvPicPr>
          <p:cNvPr id="1026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7557" y="1363150"/>
            <a:ext cx="4194016" cy="3144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444981" y="4503236"/>
            <a:ext cx="36673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PN </a:t>
            </a:r>
            <a:r>
              <a:rPr lang="en-US" sz="1100" dirty="0"/>
              <a:t>profile </a:t>
            </a:r>
            <a:r>
              <a:rPr lang="en-US" sz="1100" dirty="0" smtClean="0"/>
              <a:t>example 1 from 38.803 showing increase of PN @ 70 GHz compared to 29.55 GHz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88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CP-OFDM Link Performance Comparison</a:t>
            </a:r>
            <a:endParaRPr lang="en-US" dirty="0">
              <a:latin typeface="+mj-l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9239" y="1275258"/>
            <a:ext cx="5303027" cy="398034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556" y="1258700"/>
            <a:ext cx="5303027" cy="3980341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11089" y="6237233"/>
            <a:ext cx="101805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Note: Ideal CPE removal is performed by estimating ideal common phase noise for each OFDM symbol and removing them prior to demodulation processing.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52403" y="5014443"/>
            <a:ext cx="9156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SNR (dB)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480527" y="5054375"/>
            <a:ext cx="9156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SNR (dB)</a:t>
            </a:r>
          </a:p>
        </p:txBody>
      </p:sp>
      <p:sp>
        <p:nvSpPr>
          <p:cNvPr id="16" name="TextBox 15"/>
          <p:cNvSpPr txBox="1"/>
          <p:nvPr/>
        </p:nvSpPr>
        <p:spPr>
          <a:xfrm rot="16200000">
            <a:off x="5941106" y="3079592"/>
            <a:ext cx="5966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BLER</a:t>
            </a:r>
          </a:p>
        </p:txBody>
      </p:sp>
      <p:sp>
        <p:nvSpPr>
          <p:cNvPr id="17" name="TextBox 16"/>
          <p:cNvSpPr txBox="1"/>
          <p:nvPr/>
        </p:nvSpPr>
        <p:spPr>
          <a:xfrm rot="16200000">
            <a:off x="582047" y="3078363"/>
            <a:ext cx="5966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BLER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8077" y="5437407"/>
            <a:ext cx="113397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>
                <a:solidFill>
                  <a:srgbClr val="0070C0"/>
                </a:solidFill>
              </a:rPr>
              <a:t>Observation: </a:t>
            </a:r>
            <a:r>
              <a:rPr lang="en-US" sz="2000" b="1" i="1" dirty="0" smtClean="0">
                <a:solidFill>
                  <a:srgbClr val="FF0000"/>
                </a:solidFill>
              </a:rPr>
              <a:t>Even with more optimistic PN profile (i.e. Example 2 in previous slide), the current FR2 numerology SCS120 doesn’t work at all even with ideal CPE (Common Phase Estimation).</a:t>
            </a:r>
            <a:endParaRPr lang="en-US" sz="2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38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IMT-2020 Requirements for Indoor Hotspot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For Indoor Hotspot Test Environment, three IMT-2020 configurations are defined by ITU-R in [1]:</a:t>
            </a:r>
          </a:p>
          <a:p>
            <a:pPr lvl="1"/>
            <a:r>
              <a:rPr lang="en-US" sz="1800" b="1" dirty="0" smtClean="0"/>
              <a:t>Configuration A:</a:t>
            </a:r>
            <a:r>
              <a:rPr lang="en-US" sz="1800" dirty="0" smtClean="0"/>
              <a:t> CF = 4 GHz, Simulation BW = 20 MHz (TDD)/10+10 MHz (FDD)</a:t>
            </a:r>
          </a:p>
          <a:p>
            <a:pPr lvl="1"/>
            <a:r>
              <a:rPr lang="en-US" sz="1800" b="1" dirty="0" smtClean="0"/>
              <a:t>Configuration B:</a:t>
            </a:r>
            <a:r>
              <a:rPr lang="en-US" sz="1800" dirty="0" smtClean="0"/>
              <a:t> </a:t>
            </a:r>
            <a:r>
              <a:rPr lang="en-US" sz="1800" dirty="0"/>
              <a:t>CF </a:t>
            </a:r>
            <a:r>
              <a:rPr lang="en-US" sz="1800" dirty="0" smtClean="0"/>
              <a:t>= 30 </a:t>
            </a:r>
            <a:r>
              <a:rPr lang="en-US" sz="1800" dirty="0"/>
              <a:t>GHz, Simulation BW = </a:t>
            </a:r>
            <a:r>
              <a:rPr lang="en-US" sz="1800" dirty="0" smtClean="0"/>
              <a:t>80 </a:t>
            </a:r>
            <a:r>
              <a:rPr lang="en-US" sz="1800" dirty="0"/>
              <a:t>MHz </a:t>
            </a:r>
            <a:r>
              <a:rPr lang="en-US" sz="1800" dirty="0" smtClean="0"/>
              <a:t>(TDD)/40+40 </a:t>
            </a:r>
            <a:r>
              <a:rPr lang="en-US" sz="1800" dirty="0"/>
              <a:t>MHz </a:t>
            </a:r>
            <a:r>
              <a:rPr lang="en-US" sz="1800" dirty="0" smtClean="0"/>
              <a:t>(FDD</a:t>
            </a:r>
            <a:r>
              <a:rPr lang="en-US" sz="1800" dirty="0"/>
              <a:t>)</a:t>
            </a:r>
          </a:p>
          <a:p>
            <a:pPr lvl="1"/>
            <a:r>
              <a:rPr lang="en-US" sz="1800" b="1" dirty="0" smtClean="0"/>
              <a:t>Configuration C:</a:t>
            </a:r>
            <a:r>
              <a:rPr lang="en-US" sz="1800" dirty="0" smtClean="0"/>
              <a:t> </a:t>
            </a:r>
            <a:r>
              <a:rPr lang="en-US" sz="1800" dirty="0"/>
              <a:t>CF = </a:t>
            </a:r>
            <a:r>
              <a:rPr lang="en-US" sz="1800" dirty="0" smtClean="0"/>
              <a:t>70 </a:t>
            </a:r>
            <a:r>
              <a:rPr lang="en-US" sz="1800" dirty="0"/>
              <a:t>GHz, Simulation BW = 80 MHz (TDD)/40+40 MHz (FDD</a:t>
            </a:r>
            <a:r>
              <a:rPr lang="en-US" sz="1800" dirty="0" smtClean="0"/>
              <a:t>)</a:t>
            </a:r>
          </a:p>
          <a:p>
            <a:r>
              <a:rPr lang="en-US" sz="2000" dirty="0" smtClean="0"/>
              <a:t>Minimum </a:t>
            </a:r>
            <a:r>
              <a:rPr lang="en-US" sz="2000" dirty="0"/>
              <a:t>IMT-2020 </a:t>
            </a:r>
            <a:r>
              <a:rPr lang="en-US" sz="2000" dirty="0" smtClean="0"/>
              <a:t>Performance Requirements for Indoor Hotspot Test Environment for configurations A, B and C as outlined in [2]:  </a:t>
            </a:r>
          </a:p>
          <a:p>
            <a:pPr marL="457200" lvl="1" indent="0">
              <a:buNone/>
            </a:pPr>
            <a:endParaRPr lang="en-US" sz="20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432694"/>
              </p:ext>
            </p:extLst>
          </p:nvPr>
        </p:nvGraphicFramePr>
        <p:xfrm>
          <a:off x="2796210" y="4156675"/>
          <a:ext cx="6553200" cy="134151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575934"/>
                <a:gridCol w="2042851"/>
                <a:gridCol w="1934415"/>
              </a:tblGrid>
              <a:tr h="5185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26047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fr-FR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Indoor Hotspot</a:t>
                      </a:r>
                      <a:r>
                        <a:rPr lang="fr-FR" sz="14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eMBB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26047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Downlink </a:t>
                      </a:r>
                      <a:br>
                        <a:rPr lang="en-US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(bit/s/Hz)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26047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Uplink </a:t>
                      </a:r>
                      <a:br>
                        <a:rPr lang="en-US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(bit/s/Hz)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5023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26047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400" baseline="30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Percentile User Spectral Efficiency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26047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26047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2592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26047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  <a:defRPr/>
                      </a:pPr>
                      <a:r>
                        <a:rPr lang="fr-FR" sz="1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Average</a:t>
                      </a:r>
                      <a:r>
                        <a:rPr lang="fr-FR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Spectral </a:t>
                      </a:r>
                      <a:r>
                        <a:rPr lang="fr-FR" sz="14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Efficiency</a:t>
                      </a:r>
                      <a:endParaRPr lang="en-US" sz="1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26047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  <a:tab pos="1260475" algn="l"/>
                          <a:tab pos="1440180" algn="l"/>
                          <a:tab pos="1620520" algn="l"/>
                          <a:tab pos="1800225" algn="l"/>
                          <a:tab pos="1980565" algn="l"/>
                          <a:tab pos="2160270" algn="l"/>
                          <a:tab pos="2340610" algn="l"/>
                          <a:tab pos="2520315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6.75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Content Placeholder 2"/>
          <p:cNvSpPr txBox="1">
            <a:spLocks/>
          </p:cNvSpPr>
          <p:nvPr/>
        </p:nvSpPr>
        <p:spPr>
          <a:xfrm>
            <a:off x="2888146" y="5999784"/>
            <a:ext cx="6415709" cy="3543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050" dirty="0" smtClean="0"/>
              <a:t>[1]  ITU-R M.2412, “Guidelines for evaluation of radio interface technologies for IMT-2020.”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050" dirty="0" smtClean="0"/>
              <a:t>[2]  ITU-R M.2410, “Minimum requirements related to technical performance for IMT-2020 radio interface(s).”</a:t>
            </a:r>
          </a:p>
          <a:p>
            <a:pPr marL="514350" indent="-514350">
              <a:buFont typeface="+mj-lt"/>
              <a:buAutoNum type="arabicPeriod"/>
            </a:pP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53922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IMT-2020 Requirements for Indoor Hotspot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Meeting the minimum performance requirements [2] in any one of the evaluation configurations A, B OR C is sufficient for Indoor Hotspot as per [1, Section 8.4]:</a:t>
            </a:r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i="1" dirty="0" smtClean="0">
                <a:solidFill>
                  <a:srgbClr val="FF0000"/>
                </a:solidFill>
              </a:rPr>
              <a:t>Testing performance of Indoor Hotspot at 70GHz is therefore </a:t>
            </a:r>
            <a:r>
              <a:rPr lang="en-US" b="1" i="1" dirty="0" smtClean="0">
                <a:solidFill>
                  <a:srgbClr val="FF0000"/>
                </a:solidFill>
              </a:rPr>
              <a:t>not a requirement</a:t>
            </a:r>
            <a:r>
              <a:rPr lang="en-US" i="1" dirty="0" smtClean="0">
                <a:solidFill>
                  <a:srgbClr val="FF0000"/>
                </a:solidFill>
              </a:rPr>
              <a:t> for IMT-2020 self-evaluation</a:t>
            </a:r>
            <a:r>
              <a:rPr lang="en-US" b="1" i="1" dirty="0" smtClean="0">
                <a:solidFill>
                  <a:srgbClr val="FF0000"/>
                </a:solidFill>
              </a:rPr>
              <a:t>.</a:t>
            </a:r>
            <a:endParaRPr lang="en-US" b="1" i="1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endParaRPr lang="en-US" sz="2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717544"/>
              </p:ext>
            </p:extLst>
          </p:nvPr>
        </p:nvGraphicFramePr>
        <p:xfrm>
          <a:off x="2686877" y="2782094"/>
          <a:ext cx="6818245" cy="1798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18245"/>
              </a:tblGrid>
              <a:tr h="111700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“E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valuation configurations are defined for the selected test environments...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For the cases when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there are multiple evaluation configurations under 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the selected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test environment, one of the evaluation configurations under that test environment can be used to test the 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candidate </a:t>
                      </a: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RITs/SRITs. </a:t>
                      </a:r>
                      <a:r>
                        <a:rPr lang="en-GB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The technical performance requirement corresponding to that test environment is fulfi</a:t>
                      </a:r>
                      <a:r>
                        <a:rPr lang="en-GB" sz="1600" b="1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l</a:t>
                      </a:r>
                      <a:r>
                        <a:rPr lang="en-GB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led if this requirement is met </a:t>
                      </a:r>
                      <a:r>
                        <a:rPr lang="en-GB" sz="1600" b="1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for</a:t>
                      </a:r>
                      <a:r>
                        <a:rPr lang="en-GB" sz="1600" b="1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one of </a:t>
                      </a:r>
                      <a:r>
                        <a:rPr lang="en-GB" sz="1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the </a:t>
                      </a:r>
                      <a:r>
                        <a:rPr lang="en-GB" sz="1600" b="1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evaluation configurations</a:t>
                      </a:r>
                      <a:r>
                        <a:rPr lang="en-GB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600" b="1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under</a:t>
                      </a:r>
                      <a:r>
                        <a:rPr lang="en-GB" sz="1600" b="1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that specific test environment.</a:t>
                      </a:r>
                      <a:r>
                        <a:rPr lang="en-GB" sz="1600" b="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”</a:t>
                      </a:r>
                      <a:endParaRPr lang="en-US" sz="16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>
          <a:xfrm>
            <a:off x="2888146" y="5999784"/>
            <a:ext cx="6415709" cy="3543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050" dirty="0" smtClean="0"/>
              <a:t>[1]  ITU-R M.2412, “Guidelines for evaluation of radio interface technologies for IMT-2020.”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050" dirty="0" smtClean="0"/>
              <a:t>[2]  ITU-R M.2410, “Minimum requirements related to technical performance for IMT-2020 radio interface(s).”</a:t>
            </a:r>
          </a:p>
          <a:p>
            <a:pPr marL="514350" indent="-514350">
              <a:buFont typeface="+mj-lt"/>
              <a:buAutoNum type="arabicPeriod"/>
            </a:pP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15535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and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Summary</a:t>
            </a:r>
          </a:p>
          <a:p>
            <a:pPr lvl="1"/>
            <a:r>
              <a:rPr lang="en-US" dirty="0"/>
              <a:t>Even with more optimistic PN profile (i.e. Example 2 in previous slide), the current FR2 numerology SCS120 doesn’t work at all even with ideal CPE (Common Phase Estimation</a:t>
            </a:r>
            <a:r>
              <a:rPr lang="en-US" dirty="0" smtClean="0"/>
              <a:t>).</a:t>
            </a:r>
          </a:p>
          <a:p>
            <a:pPr lvl="1"/>
            <a:r>
              <a:rPr lang="en-US" dirty="0" smtClean="0"/>
              <a:t>The simulation results for 70GHz using FR2 numerology are simply wrong since it is not practically feasible.</a:t>
            </a:r>
          </a:p>
          <a:p>
            <a:pPr lvl="1"/>
            <a:r>
              <a:rPr lang="en-US" dirty="0" smtClean="0"/>
              <a:t>Other numerologies than FR1/FR2 SCS15/30/60/120 are not supported up to Rel-16 NR specifications.</a:t>
            </a:r>
          </a:p>
          <a:p>
            <a:pPr lvl="1"/>
            <a:r>
              <a:rPr lang="en-US" dirty="0" smtClean="0"/>
              <a:t>Testing </a:t>
            </a:r>
            <a:r>
              <a:rPr lang="en-US" dirty="0"/>
              <a:t>performance of Indoor Hotspot at 70GHz is </a:t>
            </a:r>
            <a:r>
              <a:rPr lang="en-US" b="1" dirty="0" smtClean="0"/>
              <a:t>not </a:t>
            </a:r>
            <a:r>
              <a:rPr lang="en-US" b="1" dirty="0"/>
              <a:t>a requirement</a:t>
            </a:r>
            <a:r>
              <a:rPr lang="en-US" dirty="0"/>
              <a:t> for IMT-2020 self-evaluation</a:t>
            </a:r>
            <a:r>
              <a:rPr lang="en-US" b="1" dirty="0"/>
              <a:t>.</a:t>
            </a:r>
            <a:endParaRPr lang="en-US" dirty="0" smtClean="0"/>
          </a:p>
          <a:p>
            <a:r>
              <a:rPr lang="en-US" sz="3500" b="1" dirty="0" smtClean="0">
                <a:solidFill>
                  <a:srgbClr val="FF0000"/>
                </a:solidFill>
              </a:rPr>
              <a:t>Proposal</a:t>
            </a:r>
          </a:p>
          <a:p>
            <a:pPr lvl="1"/>
            <a:r>
              <a:rPr lang="en-US" sz="3000" b="1" dirty="0" smtClean="0">
                <a:solidFill>
                  <a:srgbClr val="FF0000"/>
                </a:solidFill>
              </a:rPr>
              <a:t>Do not include simulation results at 70GHz in TR37.910 and IMT-2020 submission</a:t>
            </a:r>
            <a:endParaRPr lang="en-US" sz="3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19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</TotalTime>
  <Words>802</Words>
  <Application>Microsoft Office PowerPoint</Application>
  <PresentationFormat>Widescreen</PresentationFormat>
  <Paragraphs>90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Malgun Gothic</vt:lpstr>
      <vt:lpstr>MS Mincho</vt:lpstr>
      <vt:lpstr>SimSun</vt:lpstr>
      <vt:lpstr>Arial</vt:lpstr>
      <vt:lpstr>Calibri</vt:lpstr>
      <vt:lpstr>Calibri Light</vt:lpstr>
      <vt:lpstr>Symbol</vt:lpstr>
      <vt:lpstr>Times New Roman</vt:lpstr>
      <vt:lpstr>Office Theme</vt:lpstr>
      <vt:lpstr>On simulation results for 70GHz towards IMT-2020 submission</vt:lpstr>
      <vt:lpstr>Background</vt:lpstr>
      <vt:lpstr>Link Level Simulation Parameters</vt:lpstr>
      <vt:lpstr>CP-OFDM Link Performance Comparison</vt:lpstr>
      <vt:lpstr>IMT-2020 Requirements for Indoor Hotspot</vt:lpstr>
      <vt:lpstr>IMT-2020 Requirements for Indoor Hotspot</vt:lpstr>
      <vt:lpstr>Summary and 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</dc:creator>
  <cp:keywords>CTPClassification=CTP_NT</cp:keywords>
  <cp:lastModifiedBy>Han, Seunghee</cp:lastModifiedBy>
  <cp:revision>42</cp:revision>
  <dcterms:created xsi:type="dcterms:W3CDTF">2019-05-28T22:28:00Z</dcterms:created>
  <dcterms:modified xsi:type="dcterms:W3CDTF">2019-05-31T22:14:18Z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8d5809e1-c682-4e0a-807d-4663ce8ca400</vt:lpwstr>
  </property>
  <property fmtid="{D5CDD505-2E9C-101B-9397-08002B2CF9AE}" pid="3" name="CTP_TimeStamp">
    <vt:lpwstr>2019-05-31 22:14:05Z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