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"/>
  </p:notesMasterIdLst>
  <p:sldIdLst>
    <p:sldId id="292" r:id="rId2"/>
    <p:sldId id="301" r:id="rId3"/>
    <p:sldId id="304" r:id="rId4"/>
    <p:sldId id="299" r:id="rId5"/>
    <p:sldId id="30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amid Karimi (Reza)" initials="HK(" lastIdx="24" clrIdx="0">
    <p:extLst>
      <p:ext uri="{19B8F6BF-5375-455C-9EA6-DF929625EA0E}">
        <p15:presenceInfo xmlns:p15="http://schemas.microsoft.com/office/powerpoint/2012/main" userId="S-1-5-21-147214757-305610072-1517763936-2967235" providerId="AD"/>
      </p:ext>
    </p:extLst>
  </p:cmAuthor>
  <p:cmAuthor id="2" name="HW20190516_1300" initials="HW" lastIdx="5" clrIdx="1">
    <p:extLst>
      <p:ext uri="{19B8F6BF-5375-455C-9EA6-DF929625EA0E}">
        <p15:presenceInfo xmlns:p15="http://schemas.microsoft.com/office/powerpoint/2012/main" userId="HW20190516_130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DE6"/>
    <a:srgbClr val="373D42"/>
    <a:srgbClr val="333D4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819"/>
    <p:restoredTop sz="94095" autoAdjust="0"/>
  </p:normalViewPr>
  <p:slideViewPr>
    <p:cSldViewPr snapToGrid="0" snapToObjects="1">
      <p:cViewPr varScale="1">
        <p:scale>
          <a:sx n="57" d="100"/>
          <a:sy n="57" d="100"/>
        </p:scale>
        <p:origin x="172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68" d="100"/>
          <a:sy n="68" d="100"/>
        </p:scale>
        <p:origin x="3228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091A0D-50D9-CF4C-AF65-4AD7F89584FF}" type="datetimeFigureOut">
              <a:rPr lang="en-US" smtClean="0"/>
              <a:t>5/27/2019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F14613-7CEC-444F-A8A2-C743CAABBD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31503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F14613-7CEC-444F-A8A2-C743CAABBD93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2467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5GAA is a global, cross industry </a:t>
            </a:r>
            <a:r>
              <a:rPr lang="en-US" sz="1200" b="0" i="0" u="none" strike="noStrike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organisation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that brings together the voices of the automotive and telecommunications industries.  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Our companies work together under 5 distinct and interrelated working groups to develop end-to-end solutions for future mobility and transportation services.</a:t>
            </a:r>
          </a:p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5GAA unites and -through discussion, debate, analysis and use cases- drives consensus and alignment between all key stakeholders. Through 5GAA our two industries are able to speak as one global, integrated voice</a:t>
            </a:r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F14613-7CEC-444F-A8A2-C743CAABBD93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84124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F14613-7CEC-444F-A8A2-C743CAABBD93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13719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7081" cy="6858000"/>
          </a:xfrm>
          <a:prstGeom prst="rect">
            <a:avLst/>
          </a:prstGeom>
        </p:spPr>
      </p:pic>
      <p:sp>
        <p:nvSpPr>
          <p:cNvPr id="10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4256689" y="2417379"/>
            <a:ext cx="7221155" cy="263809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5000" b="1" i="0">
                <a:solidFill>
                  <a:schemeClr val="bg1"/>
                </a:solidFill>
                <a:latin typeface="Univia Pro" charset="0"/>
                <a:ea typeface="Univia Pro" charset="0"/>
                <a:cs typeface="Univia Pro" charset="0"/>
              </a:defRPr>
            </a:lvl1pPr>
            <a:lvl2pPr marL="457200" indent="0" algn="r">
              <a:buNone/>
              <a:defRPr/>
            </a:lvl2pPr>
            <a:lvl3pPr marL="914400" indent="0" algn="r">
              <a:buNone/>
              <a:defRPr/>
            </a:lvl3pPr>
            <a:lvl4pPr marL="1371600" indent="0" algn="r">
              <a:buNone/>
              <a:defRPr/>
            </a:lvl4pPr>
            <a:lvl5pPr marL="1828800" indent="0" algn="r">
              <a:buNone/>
              <a:defRPr/>
            </a:lvl5pPr>
          </a:lstStyle>
          <a:p>
            <a:pPr lvl="0"/>
            <a:r>
              <a:rPr lang="en-US" dirty="0" smtClean="0"/>
              <a:t>Cover title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182" y="699638"/>
            <a:ext cx="3609061" cy="1307838"/>
          </a:xfrm>
          <a:prstGeom prst="rect">
            <a:avLst/>
          </a:prstGeom>
        </p:spPr>
      </p:pic>
      <p:sp>
        <p:nvSpPr>
          <p:cNvPr id="12" name="Slide Number Placeholder 5"/>
          <p:cNvSpPr txBox="1">
            <a:spLocks/>
          </p:cNvSpPr>
          <p:nvPr userDrawn="1"/>
        </p:nvSpPr>
        <p:spPr>
          <a:xfrm>
            <a:off x="11064083" y="6402534"/>
            <a:ext cx="88280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b="0" i="0" kern="1200">
                <a:solidFill>
                  <a:srgbClr val="373D42"/>
                </a:solidFill>
                <a:latin typeface="Open Sans" charset="0"/>
                <a:ea typeface="Open Sans" charset="0"/>
                <a:cs typeface="Open Sans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9EAE755-67E8-5247-96C3-914D03145EBF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11477846" y="6502693"/>
            <a:ext cx="0" cy="164805"/>
          </a:xfrm>
          <a:prstGeom prst="line">
            <a:avLst/>
          </a:prstGeom>
          <a:ln w="6350">
            <a:solidFill>
              <a:srgbClr val="373D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Content Placeholder 4"/>
          <p:cNvSpPr txBox="1">
            <a:spLocks/>
          </p:cNvSpPr>
          <p:nvPr userDrawn="1"/>
        </p:nvSpPr>
        <p:spPr>
          <a:xfrm>
            <a:off x="7054850" y="6480921"/>
            <a:ext cx="4298950" cy="230412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000" kern="1200">
                <a:solidFill>
                  <a:schemeClr val="bg1"/>
                </a:solidFill>
                <a:latin typeface="Univia Pro" charset="0"/>
                <a:ea typeface="Univia Pro" charset="0"/>
                <a:cs typeface="Univia Pro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Univia Pro" charset="0"/>
                <a:ea typeface="Univia Pro" charset="0"/>
                <a:cs typeface="Univia Pro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Univia Pro" charset="0"/>
                <a:ea typeface="Univia Pro" charset="0"/>
                <a:cs typeface="Univia Pro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Univia Pro" charset="0"/>
                <a:ea typeface="Univia Pro" charset="0"/>
                <a:cs typeface="Univia Pro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Univia Pro" charset="0"/>
                <a:ea typeface="Univia Pro" charset="0"/>
                <a:cs typeface="Univia Pro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dirty="0" smtClean="0">
                <a:solidFill>
                  <a:srgbClr val="333D42"/>
                </a:solidFill>
              </a:rPr>
              <a:t>© 2018 5GAA</a:t>
            </a:r>
          </a:p>
        </p:txBody>
      </p:sp>
    </p:spTree>
    <p:extLst>
      <p:ext uri="{BB962C8B-B14F-4D97-AF65-F5344CB8AC3E}">
        <p14:creationId xmlns:p14="http://schemas.microsoft.com/office/powerpoint/2010/main" val="4672792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7432060" y="6453970"/>
            <a:ext cx="3925888" cy="262249"/>
          </a:xfrm>
          <a:prstGeom prst="rect">
            <a:avLst/>
          </a:prstGeom>
        </p:spPr>
        <p:txBody>
          <a:bodyPr anchor="ctr" anchorCtr="0"/>
          <a:lstStyle>
            <a:lvl1pPr marL="0" indent="0" algn="r">
              <a:buNone/>
              <a:defRPr sz="1000" baseline="0">
                <a:solidFill>
                  <a:srgbClr val="373D42"/>
                </a:solidFill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en-US" dirty="0"/>
              <a:t>Document name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439"/>
          <a:stretch/>
        </p:blipFill>
        <p:spPr>
          <a:xfrm>
            <a:off x="-5081" y="3116178"/>
            <a:ext cx="12197081" cy="3741821"/>
          </a:xfrm>
          <a:prstGeom prst="rect">
            <a:avLst/>
          </a:prstGeom>
        </p:spPr>
      </p:pic>
      <p:sp>
        <p:nvSpPr>
          <p:cNvPr id="19" name="Slide Number Placeholder 5"/>
          <p:cNvSpPr txBox="1">
            <a:spLocks/>
          </p:cNvSpPr>
          <p:nvPr userDrawn="1"/>
        </p:nvSpPr>
        <p:spPr>
          <a:xfrm>
            <a:off x="11477844" y="6402534"/>
            <a:ext cx="46904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b="0" i="0" kern="1200">
                <a:solidFill>
                  <a:srgbClr val="373D42"/>
                </a:solidFill>
                <a:latin typeface="Open Sans" charset="0"/>
                <a:ea typeface="Open Sans" charset="0"/>
                <a:cs typeface="Open Sans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9EAE755-67E8-5247-96C3-914D03145EBF}" type="slidenum">
              <a:rPr lang="en-US" smtClean="0">
                <a:solidFill>
                  <a:schemeClr val="bg1"/>
                </a:solidFill>
              </a:rPr>
              <a:pPr/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20" name="Straight Connector 19"/>
          <p:cNvCxnSpPr/>
          <p:nvPr userDrawn="1"/>
        </p:nvCxnSpPr>
        <p:spPr>
          <a:xfrm>
            <a:off x="11477846" y="6502693"/>
            <a:ext cx="0" cy="164805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 Placeholder 3"/>
          <p:cNvSpPr>
            <a:spLocks noGrp="1"/>
          </p:cNvSpPr>
          <p:nvPr>
            <p:ph type="body" sz="quarter" idx="17" hasCustomPrompt="1"/>
          </p:nvPr>
        </p:nvSpPr>
        <p:spPr>
          <a:xfrm>
            <a:off x="8038485" y="6453188"/>
            <a:ext cx="3319463" cy="263525"/>
          </a:xfrm>
          <a:prstGeom prst="rect">
            <a:avLst/>
          </a:prstGeom>
        </p:spPr>
        <p:txBody>
          <a:bodyPr anchor="ctr" anchorCtr="0"/>
          <a:lstStyle>
            <a:lvl1pPr marL="0" indent="0" algn="r">
              <a:buNone/>
              <a:defRPr sz="1000" baseline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defRPr>
            </a:lvl1pPr>
            <a:lvl2pPr marL="457200" indent="0" algn="r">
              <a:buNone/>
              <a:defRPr sz="100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defRPr>
            </a:lvl2pPr>
            <a:lvl3pPr marL="914400" indent="0" algn="r">
              <a:buNone/>
              <a:defRPr sz="100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defRPr>
            </a:lvl3pPr>
            <a:lvl4pPr marL="1371600" indent="0" algn="r">
              <a:buNone/>
              <a:defRPr sz="100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defRPr>
            </a:lvl4pPr>
            <a:lvl5pPr marL="1828800" indent="0" algn="r">
              <a:buNone/>
              <a:defRPr sz="100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Document name</a:t>
            </a:r>
          </a:p>
        </p:txBody>
      </p:sp>
    </p:spTree>
    <p:extLst>
      <p:ext uri="{BB962C8B-B14F-4D97-AF65-F5344CB8AC3E}">
        <p14:creationId xmlns:p14="http://schemas.microsoft.com/office/powerpoint/2010/main" val="6683022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E7731DA-2357-4276-AFE6-A4FE093143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77E05C95-FFDB-4012-8644-8BAC2AD368D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0E31B8C5-0B9F-48FA-9103-8E181148E73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835E511-7102-4AD1-8701-F6E182717711}" type="datetimeFigureOut">
              <a:rPr lang="en-GB" smtClean="0"/>
              <a:t>27/05/2019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9A54C6AA-5FF4-4EAE-8E09-F8F5091AD8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BCE5CAB0-2929-449F-B377-41463397F3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512351-C896-4943-A124-E9045D84824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77419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7081" cy="6858000"/>
          </a:xfrm>
          <a:prstGeom prst="rect">
            <a:avLst/>
          </a:prstGeom>
        </p:spPr>
      </p:pic>
      <p:sp>
        <p:nvSpPr>
          <p:cNvPr id="15" name="Slide Number Placeholder 5"/>
          <p:cNvSpPr txBox="1">
            <a:spLocks/>
          </p:cNvSpPr>
          <p:nvPr userDrawn="1"/>
        </p:nvSpPr>
        <p:spPr>
          <a:xfrm>
            <a:off x="11064083" y="6402534"/>
            <a:ext cx="88280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b="0" i="0" kern="1200">
                <a:solidFill>
                  <a:srgbClr val="373D42"/>
                </a:solidFill>
                <a:latin typeface="Open Sans" charset="0"/>
                <a:ea typeface="Open Sans" charset="0"/>
                <a:cs typeface="Open Sans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9EAE755-67E8-5247-96C3-914D03145EBF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11477846" y="6502693"/>
            <a:ext cx="0" cy="164805"/>
          </a:xfrm>
          <a:prstGeom prst="line">
            <a:avLst/>
          </a:prstGeom>
          <a:ln w="6350">
            <a:solidFill>
              <a:srgbClr val="373D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Content Placeholder 4"/>
          <p:cNvSpPr txBox="1">
            <a:spLocks/>
          </p:cNvSpPr>
          <p:nvPr userDrawn="1"/>
        </p:nvSpPr>
        <p:spPr>
          <a:xfrm>
            <a:off x="7054850" y="6480921"/>
            <a:ext cx="4298950" cy="230412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000" kern="1200">
                <a:solidFill>
                  <a:schemeClr val="bg1"/>
                </a:solidFill>
                <a:latin typeface="Univia Pro" charset="0"/>
                <a:ea typeface="Univia Pro" charset="0"/>
                <a:cs typeface="Univia Pro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Univia Pro" charset="0"/>
                <a:ea typeface="Univia Pro" charset="0"/>
                <a:cs typeface="Univia Pro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Univia Pro" charset="0"/>
                <a:ea typeface="Univia Pro" charset="0"/>
                <a:cs typeface="Univia Pro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Univia Pro" charset="0"/>
                <a:ea typeface="Univia Pro" charset="0"/>
                <a:cs typeface="Univia Pro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Univia Pro" charset="0"/>
                <a:ea typeface="Univia Pro" charset="0"/>
                <a:cs typeface="Univia Pro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dirty="0" smtClean="0">
                <a:solidFill>
                  <a:srgbClr val="333D42"/>
                </a:solidFill>
              </a:rPr>
              <a:t>© 2018 5GAA</a:t>
            </a:r>
          </a:p>
        </p:txBody>
      </p:sp>
      <p:sp>
        <p:nvSpPr>
          <p:cNvPr id="1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824248" y="2238703"/>
            <a:ext cx="6653598" cy="3051754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5000" b="1" i="0">
                <a:solidFill>
                  <a:schemeClr val="bg1"/>
                </a:solidFill>
                <a:latin typeface="Univia Pro" charset="0"/>
                <a:ea typeface="Univia Pro" charset="0"/>
                <a:cs typeface="Univia Pro" charset="0"/>
              </a:defRPr>
            </a:lvl1pPr>
            <a:lvl2pPr marL="457200" indent="0" algn="r">
              <a:buNone/>
              <a:defRPr/>
            </a:lvl2pPr>
            <a:lvl3pPr marL="914400" indent="0" algn="r">
              <a:buNone/>
              <a:defRPr/>
            </a:lvl3pPr>
            <a:lvl4pPr marL="1371600" indent="0" algn="r">
              <a:buNone/>
              <a:defRPr/>
            </a:lvl4pPr>
            <a:lvl5pPr marL="1828800" indent="0" algn="r">
              <a:buNone/>
              <a:defRPr/>
            </a:lvl5pPr>
          </a:lstStyle>
          <a:p>
            <a:pPr lvl="0"/>
            <a:r>
              <a:rPr lang="en-US" dirty="0" smtClean="0"/>
              <a:t>Title</a:t>
            </a:r>
          </a:p>
        </p:txBody>
      </p:sp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182" y="699638"/>
            <a:ext cx="3609061" cy="1307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98909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80" y="0"/>
            <a:ext cx="12197080" cy="6858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81" y="0"/>
            <a:ext cx="12197081" cy="6858000"/>
          </a:xfrm>
          <a:prstGeom prst="rect">
            <a:avLst/>
          </a:prstGeom>
        </p:spPr>
      </p:pic>
      <p:sp>
        <p:nvSpPr>
          <p:cNvPr id="10" name="Slide Number Placeholder 5"/>
          <p:cNvSpPr txBox="1">
            <a:spLocks/>
          </p:cNvSpPr>
          <p:nvPr userDrawn="1"/>
        </p:nvSpPr>
        <p:spPr>
          <a:xfrm>
            <a:off x="11064083" y="6402534"/>
            <a:ext cx="88280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b="0" i="0" kern="1200">
                <a:solidFill>
                  <a:srgbClr val="373D42"/>
                </a:solidFill>
                <a:latin typeface="Open Sans" charset="0"/>
                <a:ea typeface="Open Sans" charset="0"/>
                <a:cs typeface="Open Sans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9EAE755-67E8-5247-96C3-914D03145EBF}" type="slidenum">
              <a:rPr lang="en-US" smtClean="0">
                <a:solidFill>
                  <a:schemeClr val="bg1"/>
                </a:solidFill>
              </a:rPr>
              <a:pPr/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11477846" y="6502693"/>
            <a:ext cx="0" cy="164805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ontent Placeholder 4"/>
          <p:cNvSpPr txBox="1">
            <a:spLocks/>
          </p:cNvSpPr>
          <p:nvPr userDrawn="1"/>
        </p:nvSpPr>
        <p:spPr>
          <a:xfrm>
            <a:off x="7054850" y="6480921"/>
            <a:ext cx="4298950" cy="230412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000" kern="1200">
                <a:solidFill>
                  <a:schemeClr val="bg1"/>
                </a:solidFill>
                <a:latin typeface="Univia Pro" charset="0"/>
                <a:ea typeface="Univia Pro" charset="0"/>
                <a:cs typeface="Univia Pro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Univia Pro" charset="0"/>
                <a:ea typeface="Univia Pro" charset="0"/>
                <a:cs typeface="Univia Pro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Univia Pro" charset="0"/>
                <a:ea typeface="Univia Pro" charset="0"/>
                <a:cs typeface="Univia Pro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Univia Pro" charset="0"/>
                <a:ea typeface="Univia Pro" charset="0"/>
                <a:cs typeface="Univia Pro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Univia Pro" charset="0"/>
                <a:ea typeface="Univia Pro" charset="0"/>
                <a:cs typeface="Univia Pro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dirty="0" smtClean="0">
                <a:solidFill>
                  <a:srgbClr val="333D42"/>
                </a:solidFill>
              </a:rPr>
              <a:t>© 2018 5GAA</a:t>
            </a:r>
          </a:p>
        </p:txBody>
      </p:sp>
      <p:sp>
        <p:nvSpPr>
          <p:cNvPr id="14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466897" y="2132476"/>
            <a:ext cx="7010948" cy="1600200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4000" b="0" i="0">
                <a:solidFill>
                  <a:schemeClr val="bg1"/>
                </a:solidFill>
                <a:latin typeface="Univia Pro" charset="0"/>
                <a:ea typeface="Univia Pro" charset="0"/>
                <a:cs typeface="Univia Pro" charset="0"/>
              </a:defRPr>
            </a:lvl1pPr>
            <a:lvl2pPr marL="457200" indent="0" algn="r">
              <a:buNone/>
              <a:defRPr/>
            </a:lvl2pPr>
            <a:lvl3pPr marL="914400" indent="0" algn="r">
              <a:buNone/>
              <a:defRPr/>
            </a:lvl3pPr>
            <a:lvl4pPr marL="1371600" indent="0" algn="r">
              <a:buNone/>
              <a:defRPr/>
            </a:lvl4pPr>
            <a:lvl5pPr marL="1828800" indent="0" algn="r">
              <a:buNone/>
              <a:defRPr/>
            </a:lvl5pPr>
          </a:lstStyle>
          <a:p>
            <a:pPr lvl="0"/>
            <a:r>
              <a:rPr lang="en-US" dirty="0" smtClean="0"/>
              <a:t>Subtitle</a:t>
            </a:r>
          </a:p>
        </p:txBody>
      </p:sp>
      <p:sp>
        <p:nvSpPr>
          <p:cNvPr id="15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4466895" y="3899338"/>
            <a:ext cx="7004585" cy="1645373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2400" b="0" i="0">
                <a:solidFill>
                  <a:srgbClr val="00ADE6"/>
                </a:solidFill>
                <a:latin typeface="Univia Pro" charset="0"/>
                <a:ea typeface="Univia Pro" charset="0"/>
                <a:cs typeface="Univia Pro" charset="0"/>
              </a:defRPr>
            </a:lvl1pPr>
            <a:lvl2pPr marL="457200" indent="0" algn="r">
              <a:buNone/>
              <a:defRPr/>
            </a:lvl2pPr>
            <a:lvl3pPr marL="914400" indent="0" algn="r">
              <a:buNone/>
              <a:defRPr/>
            </a:lvl3pPr>
            <a:lvl4pPr marL="1371600" indent="0" algn="r">
              <a:buNone/>
              <a:defRPr/>
            </a:lvl4pPr>
            <a:lvl5pPr marL="1828800" indent="0" algn="r">
              <a:buNone/>
              <a:defRPr/>
            </a:lvl5pPr>
          </a:lstStyle>
          <a:p>
            <a:pPr lvl="0"/>
            <a:r>
              <a:rPr lang="en-US" dirty="0" smtClean="0"/>
              <a:t>description</a:t>
            </a:r>
          </a:p>
        </p:txBody>
      </p:sp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693" y="710148"/>
            <a:ext cx="3609061" cy="1307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517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vel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624456" cy="132556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>
              <a:defRPr sz="3400">
                <a:solidFill>
                  <a:srgbClr val="00ADE6"/>
                </a:solidFill>
                <a:latin typeface="Univia Pro" charset="0"/>
                <a:ea typeface="Univia Pro" charset="0"/>
                <a:cs typeface="Univia Pro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1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838199" y="1825625"/>
            <a:ext cx="10624457" cy="40608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333D42"/>
                </a:solidFill>
                <a:latin typeface="Open Sans" charset="0"/>
                <a:ea typeface="Open Sans" charset="0"/>
                <a:cs typeface="Open Sans" charset="0"/>
              </a:defRPr>
            </a:lvl1pPr>
            <a:lvl2pPr>
              <a:defRPr>
                <a:solidFill>
                  <a:srgbClr val="333D42"/>
                </a:solidFill>
                <a:latin typeface="Open Sans" charset="0"/>
                <a:ea typeface="Open Sans" charset="0"/>
                <a:cs typeface="Open Sans" charset="0"/>
              </a:defRPr>
            </a:lvl2pPr>
            <a:lvl3pPr>
              <a:defRPr>
                <a:solidFill>
                  <a:srgbClr val="333D42"/>
                </a:solidFill>
                <a:latin typeface="Open Sans" charset="0"/>
                <a:ea typeface="Open Sans" charset="0"/>
                <a:cs typeface="Open Sans" charset="0"/>
              </a:defRPr>
            </a:lvl3pPr>
            <a:lvl4pPr>
              <a:defRPr>
                <a:solidFill>
                  <a:srgbClr val="333D42"/>
                </a:solidFill>
                <a:latin typeface="Open Sans" charset="0"/>
                <a:ea typeface="Open Sans" charset="0"/>
                <a:cs typeface="Open Sans" charset="0"/>
              </a:defRPr>
            </a:lvl4pPr>
            <a:lvl5pPr>
              <a:defRPr>
                <a:solidFill>
                  <a:srgbClr val="333D42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26807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646228" cy="1325563"/>
          </a:xfrm>
          <a:prstGeom prst="rect">
            <a:avLst/>
          </a:prstGeom>
        </p:spPr>
        <p:txBody>
          <a:bodyPr/>
          <a:lstStyle>
            <a:lvl1pPr>
              <a:defRPr sz="3400" b="0" i="0">
                <a:solidFill>
                  <a:srgbClr val="00ADE6"/>
                </a:solidFill>
                <a:latin typeface="Univia Pro" charset="0"/>
                <a:ea typeface="Univia Pro" charset="0"/>
                <a:cs typeface="Univia Pro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009118"/>
          </a:xfrm>
          <a:prstGeom prst="rect">
            <a:avLst/>
          </a:prstGeom>
        </p:spPr>
        <p:txBody>
          <a:bodyPr/>
          <a:lstStyle>
            <a:lvl1pPr>
              <a:defRPr sz="2600">
                <a:solidFill>
                  <a:srgbClr val="373D42"/>
                </a:solidFill>
                <a:latin typeface="Open Sans" charset="0"/>
                <a:ea typeface="Open Sans" charset="0"/>
                <a:cs typeface="Open Sans" charset="0"/>
              </a:defRPr>
            </a:lvl1pPr>
            <a:lvl2pPr>
              <a:defRPr sz="2000">
                <a:solidFill>
                  <a:srgbClr val="373D42"/>
                </a:solidFill>
                <a:latin typeface="Open Sans" charset="0"/>
                <a:ea typeface="Open Sans" charset="0"/>
                <a:cs typeface="Open Sans" charset="0"/>
              </a:defRPr>
            </a:lvl2pPr>
            <a:lvl3pPr>
              <a:defRPr sz="1800">
                <a:solidFill>
                  <a:srgbClr val="373D42"/>
                </a:solidFill>
                <a:latin typeface="Open Sans" charset="0"/>
                <a:ea typeface="Open Sans" charset="0"/>
                <a:cs typeface="Open Sans" charset="0"/>
              </a:defRPr>
            </a:lvl3pPr>
            <a:lvl4pPr>
              <a:defRPr sz="1600">
                <a:solidFill>
                  <a:srgbClr val="373D42"/>
                </a:solidFill>
                <a:latin typeface="Open Sans" charset="0"/>
                <a:ea typeface="Open Sans" charset="0"/>
                <a:cs typeface="Open Sans" charset="0"/>
              </a:defRPr>
            </a:lvl4pPr>
            <a:lvl5pPr>
              <a:defRPr sz="1600">
                <a:solidFill>
                  <a:srgbClr val="373D42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199" y="1825625"/>
            <a:ext cx="5312229" cy="4009118"/>
          </a:xfrm>
          <a:prstGeom prst="rect">
            <a:avLst/>
          </a:prstGeom>
        </p:spPr>
        <p:txBody>
          <a:bodyPr/>
          <a:lstStyle>
            <a:lvl1pPr>
              <a:defRPr sz="2600">
                <a:solidFill>
                  <a:srgbClr val="333D42"/>
                </a:solidFill>
                <a:latin typeface="Open Sans" charset="0"/>
                <a:ea typeface="Open Sans" charset="0"/>
                <a:cs typeface="Open Sans" charset="0"/>
              </a:defRPr>
            </a:lvl1pPr>
            <a:lvl2pPr>
              <a:defRPr sz="2000">
                <a:solidFill>
                  <a:srgbClr val="333D42"/>
                </a:solidFill>
                <a:latin typeface="Open Sans" charset="0"/>
                <a:ea typeface="Open Sans" charset="0"/>
                <a:cs typeface="Open Sans" charset="0"/>
              </a:defRPr>
            </a:lvl2pPr>
            <a:lvl3pPr>
              <a:defRPr sz="1800">
                <a:solidFill>
                  <a:srgbClr val="333D42"/>
                </a:solidFill>
                <a:latin typeface="Open Sans" charset="0"/>
                <a:ea typeface="Open Sans" charset="0"/>
                <a:cs typeface="Open Sans" charset="0"/>
              </a:defRPr>
            </a:lvl3pPr>
            <a:lvl4pPr>
              <a:defRPr sz="1600">
                <a:solidFill>
                  <a:srgbClr val="333D42"/>
                </a:solidFill>
                <a:latin typeface="Open Sans" charset="0"/>
                <a:ea typeface="Open Sans" charset="0"/>
                <a:cs typeface="Open Sans" charset="0"/>
              </a:defRPr>
            </a:lvl4pPr>
            <a:lvl5pPr>
              <a:defRPr sz="1600">
                <a:solidFill>
                  <a:srgbClr val="333D42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78437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81" y="0"/>
            <a:ext cx="12197081" cy="6858000"/>
          </a:xfrm>
          <a:prstGeom prst="rect">
            <a:avLst/>
          </a:prstGeom>
        </p:spPr>
      </p:pic>
      <p:sp>
        <p:nvSpPr>
          <p:cNvPr id="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6128657" y="0"/>
            <a:ext cx="6063343" cy="6857999"/>
          </a:xfrm>
          <a:prstGeom prst="rect">
            <a:avLst/>
          </a:prstGeom>
        </p:spPr>
        <p:txBody>
          <a:bodyPr anchor="t" anchorCtr="1"/>
          <a:lstStyle>
            <a:lvl1pPr marL="0" indent="0" algn="ctr">
              <a:buNone/>
              <a:defRPr sz="2000">
                <a:solidFill>
                  <a:srgbClr val="373D42"/>
                </a:solidFill>
                <a:latin typeface="Open Sans" charset="0"/>
                <a:ea typeface="Open Sans" charset="0"/>
                <a:cs typeface="Open Sans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Picture</a:t>
            </a:r>
            <a:endParaRPr lang="en-US" dirty="0"/>
          </a:p>
        </p:txBody>
      </p:sp>
      <p:sp>
        <p:nvSpPr>
          <p:cNvPr id="13" name="Slide Number Placeholder 5"/>
          <p:cNvSpPr txBox="1">
            <a:spLocks/>
          </p:cNvSpPr>
          <p:nvPr userDrawn="1"/>
        </p:nvSpPr>
        <p:spPr>
          <a:xfrm>
            <a:off x="11064083" y="6402534"/>
            <a:ext cx="88280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b="0" i="0" kern="1200">
                <a:solidFill>
                  <a:srgbClr val="373D42"/>
                </a:solidFill>
                <a:latin typeface="Open Sans" charset="0"/>
                <a:ea typeface="Open Sans" charset="0"/>
                <a:cs typeface="Open Sans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9EAE755-67E8-5247-96C3-914D03145EBF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 userDrawn="1"/>
        </p:nvCxnSpPr>
        <p:spPr>
          <a:xfrm>
            <a:off x="11477846" y="6502693"/>
            <a:ext cx="0" cy="164805"/>
          </a:xfrm>
          <a:prstGeom prst="line">
            <a:avLst/>
          </a:prstGeom>
          <a:ln w="6350">
            <a:solidFill>
              <a:srgbClr val="373D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Content Placeholder 4"/>
          <p:cNvSpPr txBox="1">
            <a:spLocks/>
          </p:cNvSpPr>
          <p:nvPr userDrawn="1"/>
        </p:nvSpPr>
        <p:spPr>
          <a:xfrm>
            <a:off x="7054850" y="6480921"/>
            <a:ext cx="4298950" cy="230412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000" kern="1200">
                <a:solidFill>
                  <a:schemeClr val="bg1"/>
                </a:solidFill>
                <a:latin typeface="Univia Pro" charset="0"/>
                <a:ea typeface="Univia Pro" charset="0"/>
                <a:cs typeface="Univia Pro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Univia Pro" charset="0"/>
                <a:ea typeface="Univia Pro" charset="0"/>
                <a:cs typeface="Univia Pro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Univia Pro" charset="0"/>
                <a:ea typeface="Univia Pro" charset="0"/>
                <a:cs typeface="Univia Pro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Univia Pro" charset="0"/>
                <a:ea typeface="Univia Pro" charset="0"/>
                <a:cs typeface="Univia Pro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Univia Pro" charset="0"/>
                <a:ea typeface="Univia Pro" charset="0"/>
                <a:cs typeface="Univia Pro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dirty="0" smtClean="0">
                <a:solidFill>
                  <a:srgbClr val="333D42"/>
                </a:solidFill>
              </a:rPr>
              <a:t>© 2018 5GAA</a:t>
            </a:r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10"/>
          </p:nvPr>
        </p:nvSpPr>
        <p:spPr>
          <a:xfrm>
            <a:off x="478972" y="577397"/>
            <a:ext cx="5148942" cy="97926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600">
                <a:solidFill>
                  <a:srgbClr val="00ADE6"/>
                </a:solidFill>
                <a:latin typeface="Univia Pro" charset="0"/>
                <a:ea typeface="Univia Pro" charset="0"/>
                <a:cs typeface="Univia Pro" charset="0"/>
              </a:defRPr>
            </a:lvl1pPr>
            <a:lvl2pPr marL="457200" indent="0">
              <a:buNone/>
              <a:defRPr>
                <a:solidFill>
                  <a:srgbClr val="00ADE6"/>
                </a:solidFill>
              </a:defRPr>
            </a:lvl2pPr>
            <a:lvl3pPr marL="914400" indent="0">
              <a:buNone/>
              <a:defRPr>
                <a:solidFill>
                  <a:srgbClr val="00ADE6"/>
                </a:solidFill>
              </a:defRPr>
            </a:lvl3pPr>
            <a:lvl4pPr marL="1371600" indent="0">
              <a:buNone/>
              <a:defRPr>
                <a:solidFill>
                  <a:srgbClr val="00ADE6"/>
                </a:solidFill>
              </a:defRPr>
            </a:lvl4pPr>
            <a:lvl5pPr marL="1828800" indent="0">
              <a:buNone/>
              <a:defRPr>
                <a:solidFill>
                  <a:srgbClr val="00ADE6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9" name="Text Placeholder 28"/>
          <p:cNvSpPr>
            <a:spLocks noGrp="1"/>
          </p:cNvSpPr>
          <p:nvPr>
            <p:ph type="body" sz="quarter" idx="11"/>
          </p:nvPr>
        </p:nvSpPr>
        <p:spPr>
          <a:xfrm>
            <a:off x="479425" y="1871663"/>
            <a:ext cx="5148263" cy="442028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097531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1371" y="653143"/>
            <a:ext cx="11038115" cy="52079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 baseline="0">
                <a:latin typeface="Open Sans" charset="0"/>
                <a:ea typeface="Open Sans" charset="0"/>
                <a:cs typeface="Open Sans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299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Level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624456" cy="1325563"/>
          </a:xfrm>
          <a:prstGeom prst="rect">
            <a:avLst/>
          </a:prstGeom>
        </p:spPr>
        <p:txBody>
          <a:bodyPr vert="horz" lIns="68580" tIns="34290" rIns="68580" bIns="34290" rtlCol="0" anchor="t" anchorCtr="0">
            <a:normAutofit/>
          </a:bodyPr>
          <a:lstStyle>
            <a:lvl1pPr>
              <a:defRPr sz="3467">
                <a:solidFill>
                  <a:srgbClr val="00ADE6"/>
                </a:solidFill>
                <a:latin typeface="Univia Pro" charset="0"/>
                <a:ea typeface="Univia Pro" charset="0"/>
                <a:cs typeface="Univia Pro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838201" y="1825626"/>
            <a:ext cx="10624457" cy="4060825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>
                <a:solidFill>
                  <a:srgbClr val="333D42"/>
                </a:solidFill>
                <a:latin typeface="Open Sans" charset="0"/>
                <a:ea typeface="Open Sans" charset="0"/>
                <a:cs typeface="Open Sans" charset="0"/>
              </a:defRPr>
            </a:lvl1pPr>
            <a:lvl2pPr>
              <a:defRPr>
                <a:solidFill>
                  <a:srgbClr val="333D42"/>
                </a:solidFill>
                <a:latin typeface="Open Sans" charset="0"/>
                <a:ea typeface="Open Sans" charset="0"/>
                <a:cs typeface="Open Sans" charset="0"/>
              </a:defRPr>
            </a:lvl2pPr>
            <a:lvl3pPr>
              <a:defRPr>
                <a:solidFill>
                  <a:srgbClr val="333D42"/>
                </a:solidFill>
                <a:latin typeface="Open Sans" charset="0"/>
                <a:ea typeface="Open Sans" charset="0"/>
                <a:cs typeface="Open Sans" charset="0"/>
              </a:defRPr>
            </a:lvl3pPr>
            <a:lvl4pPr>
              <a:defRPr>
                <a:solidFill>
                  <a:srgbClr val="333D42"/>
                </a:solidFill>
                <a:latin typeface="Open Sans" charset="0"/>
                <a:ea typeface="Open Sans" charset="0"/>
                <a:cs typeface="Open Sans" charset="0"/>
              </a:defRPr>
            </a:lvl4pPr>
            <a:lvl5pPr>
              <a:defRPr>
                <a:solidFill>
                  <a:srgbClr val="333D42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8094049" y="6453972"/>
            <a:ext cx="3263900" cy="262249"/>
          </a:xfrm>
          <a:prstGeom prst="rect">
            <a:avLst/>
          </a:prstGeom>
        </p:spPr>
        <p:txBody>
          <a:bodyPr lIns="68580" tIns="34290" rIns="68580" bIns="34290" anchor="ctr" anchorCtr="0"/>
          <a:lstStyle>
            <a:lvl1pPr marL="0" indent="0" algn="r">
              <a:buNone/>
              <a:defRPr sz="1067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defRPr>
            </a:lvl1pPr>
            <a:lvl2pPr marL="457189" indent="0" algn="r">
              <a:buNone/>
              <a:defRPr sz="1067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defRPr>
            </a:lvl2pPr>
            <a:lvl3pPr marL="914377" indent="0" algn="r">
              <a:buNone/>
              <a:defRPr sz="1067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defRPr>
            </a:lvl3pPr>
            <a:lvl4pPr marL="1371566" indent="0" algn="r">
              <a:buNone/>
              <a:defRPr sz="1067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defRPr>
            </a:lvl4pPr>
            <a:lvl5pPr marL="1828754" indent="0" algn="r">
              <a:buNone/>
              <a:defRPr sz="1067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/>
              <a:t>Document name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41603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81" b="14950"/>
          <a:stretch/>
        </p:blipFill>
        <p:spPr>
          <a:xfrm>
            <a:off x="-5083" y="0"/>
            <a:ext cx="1219708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81318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69371"/>
            <a:ext cx="12192000" cy="888629"/>
          </a:xfrm>
          <a:prstGeom prst="rect">
            <a:avLst/>
          </a:prstGeom>
        </p:spPr>
      </p:pic>
      <p:sp>
        <p:nvSpPr>
          <p:cNvPr id="8" name="Slide Number Placeholder 5"/>
          <p:cNvSpPr txBox="1">
            <a:spLocks/>
          </p:cNvSpPr>
          <p:nvPr userDrawn="1"/>
        </p:nvSpPr>
        <p:spPr>
          <a:xfrm>
            <a:off x="11064083" y="6402534"/>
            <a:ext cx="88280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b="0" i="0" kern="1200">
                <a:solidFill>
                  <a:srgbClr val="373D42"/>
                </a:solidFill>
                <a:latin typeface="Open Sans" charset="0"/>
                <a:ea typeface="Open Sans" charset="0"/>
                <a:cs typeface="Open Sans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9EAE755-67E8-5247-96C3-914D03145EBF}" type="slidenum">
              <a:rPr lang="en-US" smtClean="0">
                <a:solidFill>
                  <a:schemeClr val="bg1"/>
                </a:solidFill>
              </a:rPr>
              <a:pPr/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11477846" y="6502693"/>
            <a:ext cx="0" cy="164805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616" y="6286693"/>
            <a:ext cx="1192132" cy="432000"/>
          </a:xfrm>
          <a:prstGeom prst="rect">
            <a:avLst/>
          </a:prstGeom>
        </p:spPr>
      </p:pic>
      <p:sp>
        <p:nvSpPr>
          <p:cNvPr id="12" name="Content Placeholder 4"/>
          <p:cNvSpPr txBox="1">
            <a:spLocks/>
          </p:cNvSpPr>
          <p:nvPr userDrawn="1"/>
        </p:nvSpPr>
        <p:spPr>
          <a:xfrm>
            <a:off x="7054850" y="6480921"/>
            <a:ext cx="4298950" cy="230412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000" kern="1200">
                <a:solidFill>
                  <a:schemeClr val="bg1"/>
                </a:solidFill>
                <a:latin typeface="Univia Pro" charset="0"/>
                <a:ea typeface="Univia Pro" charset="0"/>
                <a:cs typeface="Univia Pro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Univia Pro" charset="0"/>
                <a:ea typeface="Univia Pro" charset="0"/>
                <a:cs typeface="Univia Pro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Univia Pro" charset="0"/>
                <a:ea typeface="Univia Pro" charset="0"/>
                <a:cs typeface="Univia Pro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Univia Pro" charset="0"/>
                <a:ea typeface="Univia Pro" charset="0"/>
                <a:cs typeface="Univia Pro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Univia Pro" charset="0"/>
                <a:ea typeface="Univia Pro" charset="0"/>
                <a:cs typeface="Univia Pro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dirty="0" smtClean="0">
                <a:solidFill>
                  <a:srgbClr val="333D42"/>
                </a:solidFill>
              </a:rPr>
              <a:t>© 2018 5GAA</a:t>
            </a:r>
          </a:p>
        </p:txBody>
      </p:sp>
    </p:spTree>
    <p:extLst>
      <p:ext uri="{BB962C8B-B14F-4D97-AF65-F5344CB8AC3E}">
        <p14:creationId xmlns:p14="http://schemas.microsoft.com/office/powerpoint/2010/main" val="1233805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  <p:sldLayoutId id="2147483654" r:id="rId4"/>
    <p:sldLayoutId id="2147483652" r:id="rId5"/>
    <p:sldLayoutId id="2147483657" r:id="rId6"/>
    <p:sldLayoutId id="2147483656" r:id="rId7"/>
    <p:sldLayoutId id="2147483662" r:id="rId8"/>
    <p:sldLayoutId id="2147483663" r:id="rId9"/>
    <p:sldLayoutId id="2147483664" r:id="rId10"/>
    <p:sldLayoutId id="2147483666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078117" y="2094082"/>
            <a:ext cx="9728504" cy="1581980"/>
          </a:xfrm>
          <a:prstGeom prst="rect">
            <a:avLst/>
          </a:prstGeom>
        </p:spPr>
        <p:txBody>
          <a:bodyPr wrap="square"/>
          <a:lstStyle/>
          <a:p>
            <a:pPr>
              <a:spcBef>
                <a:spcPts val="0"/>
              </a:spcBef>
            </a:pPr>
            <a:r>
              <a:rPr lang="en-US" sz="5400" dirty="0" smtClean="0"/>
              <a:t>5GAA vision for 3GPP Rel-17</a:t>
            </a:r>
            <a:endParaRPr lang="en-US" sz="5400" dirty="0"/>
          </a:p>
          <a:p>
            <a:pPr>
              <a:spcBef>
                <a:spcPts val="0"/>
              </a:spcBef>
            </a:pPr>
            <a:r>
              <a:rPr lang="en-US" altLang="en-US" sz="2667" b="0" dirty="0"/>
              <a:t>C-V2X and intelligent transport systems</a:t>
            </a:r>
            <a:endParaRPr lang="en-US" sz="2667" dirty="0"/>
          </a:p>
        </p:txBody>
      </p:sp>
      <p:sp>
        <p:nvSpPr>
          <p:cNvPr id="6" name="Text Placeholder 2"/>
          <p:cNvSpPr txBox="1">
            <a:spLocks/>
          </p:cNvSpPr>
          <p:nvPr/>
        </p:nvSpPr>
        <p:spPr>
          <a:xfrm>
            <a:off x="756099" y="4070696"/>
            <a:ext cx="9296149" cy="2250579"/>
          </a:xfrm>
          <a:prstGeom prst="rect">
            <a:avLst/>
          </a:prstGeom>
        </p:spPr>
        <p:txBody>
          <a:bodyPr wrap="square" lIns="91440" tIns="45720" rIns="91440" bIns="45720"/>
          <a:lstStyle/>
          <a:p>
            <a:pPr lvl="0"/>
            <a:r>
              <a:rPr lang="en-GB" sz="3200" b="1" dirty="0">
                <a:solidFill>
                  <a:schemeClr val="bg1"/>
                </a:solidFill>
                <a:latin typeface="Univia Pro"/>
              </a:rPr>
              <a:t>Maxime </a:t>
            </a:r>
            <a:r>
              <a:rPr lang="en-GB" sz="3200" b="1" dirty="0" smtClean="0">
                <a:solidFill>
                  <a:schemeClr val="bg1"/>
                </a:solidFill>
                <a:latin typeface="Univia Pro"/>
              </a:rPr>
              <a:t>Flament CTO</a:t>
            </a:r>
            <a:endParaRPr lang="en-GB" sz="3200" b="1" dirty="0">
              <a:solidFill>
                <a:schemeClr val="bg1"/>
              </a:solidFill>
              <a:latin typeface="Univia Pro"/>
            </a:endParaRPr>
          </a:p>
          <a:p>
            <a:pPr lvl="0"/>
            <a:endParaRPr lang="en-GB" sz="1600" b="1" dirty="0">
              <a:solidFill>
                <a:schemeClr val="bg1"/>
              </a:solidFill>
              <a:latin typeface="Univia Pro"/>
            </a:endParaRPr>
          </a:p>
          <a:p>
            <a:pPr lvl="0"/>
            <a:r>
              <a:rPr lang="en-GB" sz="2400" dirty="0" smtClean="0">
                <a:solidFill>
                  <a:srgbClr val="FFFFFF"/>
                </a:solidFill>
                <a:latin typeface="Univia Pro"/>
              </a:rPr>
              <a:t>AI: 8  (Rel-17 Topics 4</a:t>
            </a:r>
            <a:r>
              <a:rPr lang="en-GB" sz="2400" baseline="30000" dirty="0" smtClean="0">
                <a:solidFill>
                  <a:srgbClr val="FFFFFF"/>
                </a:solidFill>
                <a:latin typeface="Univia Pro"/>
              </a:rPr>
              <a:t>th</a:t>
            </a:r>
            <a:r>
              <a:rPr lang="en-GB" sz="2400" dirty="0">
                <a:solidFill>
                  <a:srgbClr val="FFFFFF"/>
                </a:solidFill>
                <a:latin typeface="Univia Pro"/>
              </a:rPr>
              <a:t>)</a:t>
            </a:r>
          </a:p>
          <a:p>
            <a:pPr lvl="0"/>
            <a:r>
              <a:rPr lang="en-GB" sz="2400" dirty="0" smtClean="0">
                <a:solidFill>
                  <a:srgbClr val="FFFFFF"/>
                </a:solidFill>
                <a:latin typeface="Univia Pro"/>
              </a:rPr>
              <a:t>3GPP </a:t>
            </a:r>
            <a:r>
              <a:rPr lang="en-GB" sz="2400" dirty="0">
                <a:solidFill>
                  <a:srgbClr val="FFFFFF"/>
                </a:solidFill>
                <a:latin typeface="Univia Pro"/>
              </a:rPr>
              <a:t>TSG RAN Meeting #84 </a:t>
            </a:r>
            <a:endParaRPr lang="en-GB" sz="2400" dirty="0" smtClean="0">
              <a:solidFill>
                <a:srgbClr val="FFFFFF"/>
              </a:solidFill>
              <a:latin typeface="Univia Pro"/>
            </a:endParaRPr>
          </a:p>
          <a:p>
            <a:pPr lvl="0"/>
            <a:r>
              <a:rPr lang="en-GB" sz="2400" dirty="0" smtClean="0">
                <a:solidFill>
                  <a:srgbClr val="FFFFFF"/>
                </a:solidFill>
                <a:latin typeface="Univia Pro"/>
              </a:rPr>
              <a:t>Newport </a:t>
            </a:r>
            <a:r>
              <a:rPr lang="en-GB" sz="2400" dirty="0">
                <a:solidFill>
                  <a:srgbClr val="FFFFFF"/>
                </a:solidFill>
                <a:latin typeface="Univia Pro"/>
              </a:rPr>
              <a:t>Beach, USA, </a:t>
            </a:r>
          </a:p>
          <a:p>
            <a:pPr lvl="0"/>
            <a:r>
              <a:rPr lang="en-GB" sz="2400" dirty="0">
                <a:solidFill>
                  <a:srgbClr val="FFFFFF"/>
                </a:solidFill>
                <a:latin typeface="Univia Pro"/>
              </a:rPr>
              <a:t>June 3-6, 2019</a:t>
            </a:r>
          </a:p>
        </p:txBody>
      </p:sp>
      <p:sp>
        <p:nvSpPr>
          <p:cNvPr id="5" name="Text Placeholder 2"/>
          <p:cNvSpPr txBox="1">
            <a:spLocks/>
          </p:cNvSpPr>
          <p:nvPr/>
        </p:nvSpPr>
        <p:spPr>
          <a:xfrm>
            <a:off x="7474689" y="125027"/>
            <a:ext cx="4408132" cy="449131"/>
          </a:xfrm>
          <a:prstGeom prst="rect">
            <a:avLst/>
          </a:prstGeom>
        </p:spPr>
        <p:txBody>
          <a:bodyPr wrap="square" lIns="91440" tIns="45720" rIns="91440" bIns="45720"/>
          <a:lstStyle/>
          <a:p>
            <a:pPr lvl="0"/>
            <a:endParaRPr lang="en-GB" sz="2400" dirty="0">
              <a:solidFill>
                <a:srgbClr val="FFFFFF"/>
              </a:solidFill>
              <a:latin typeface="Univia Pro"/>
            </a:endParaRPr>
          </a:p>
        </p:txBody>
      </p:sp>
      <p:sp>
        <p:nvSpPr>
          <p:cNvPr id="7" name="Text Placeholder 2"/>
          <p:cNvSpPr txBox="1">
            <a:spLocks/>
          </p:cNvSpPr>
          <p:nvPr/>
        </p:nvSpPr>
        <p:spPr>
          <a:xfrm>
            <a:off x="10214517" y="125026"/>
            <a:ext cx="1817649" cy="544047"/>
          </a:xfrm>
          <a:prstGeom prst="rect">
            <a:avLst/>
          </a:prstGeom>
        </p:spPr>
        <p:txBody>
          <a:bodyPr wrap="square" lIns="91440" tIns="45720" rIns="91440" bIns="45720"/>
          <a:lstStyle/>
          <a:p>
            <a:pPr lvl="0"/>
            <a:r>
              <a:rPr lang="en-GB" sz="2400" dirty="0">
                <a:solidFill>
                  <a:srgbClr val="FFFFFF"/>
                </a:solidFill>
                <a:latin typeface="Univia Pro"/>
              </a:rPr>
              <a:t>RP-191321</a:t>
            </a:r>
            <a:endParaRPr lang="en-GB" sz="2400" dirty="0">
              <a:solidFill>
                <a:srgbClr val="FFFFFF"/>
              </a:solidFill>
              <a:latin typeface="Univia Pro"/>
            </a:endParaRPr>
          </a:p>
        </p:txBody>
      </p:sp>
    </p:spTree>
    <p:extLst>
      <p:ext uri="{BB962C8B-B14F-4D97-AF65-F5344CB8AC3E}">
        <p14:creationId xmlns:p14="http://schemas.microsoft.com/office/powerpoint/2010/main" val="32058672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Placeholder 3"/>
          <p:cNvSpPr txBox="1">
            <a:spLocks/>
          </p:cNvSpPr>
          <p:nvPr/>
        </p:nvSpPr>
        <p:spPr>
          <a:xfrm>
            <a:off x="-292232" y="847412"/>
            <a:ext cx="12192000" cy="108906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rgbClr val="333D42"/>
                </a:solidFill>
                <a:latin typeface="Open Sans" charset="0"/>
                <a:ea typeface="Open Sans" charset="0"/>
                <a:cs typeface="Open Sans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rgbClr val="333D42"/>
                </a:solidFill>
                <a:latin typeface="Open Sans" charset="0"/>
                <a:ea typeface="Open Sans" charset="0"/>
                <a:cs typeface="Open Sans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rgbClr val="333D42"/>
                </a:solidFill>
                <a:latin typeface="Open Sans" charset="0"/>
                <a:ea typeface="Open Sans" charset="0"/>
                <a:cs typeface="Open Sans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rgbClr val="333D42"/>
                </a:solidFill>
                <a:latin typeface="Open Sans" charset="0"/>
                <a:ea typeface="Open Sans" charset="0"/>
                <a:cs typeface="Open Sans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rgbClr val="333D42"/>
                </a:solidFill>
                <a:latin typeface="Open Sans" charset="0"/>
                <a:ea typeface="Open Sans" charset="0"/>
                <a:cs typeface="Open Sans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en-US" sz="2000" b="1" dirty="0">
                <a:solidFill>
                  <a:srgbClr val="373D42"/>
                </a:solidFill>
              </a:rPr>
              <a:t>5GAA brings together automotive, technology and telecommunications companies 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en-US" sz="2000" b="1" dirty="0">
                <a:solidFill>
                  <a:srgbClr val="373D42"/>
                </a:solidFill>
              </a:rPr>
              <a:t>to work closely together to develop end-to-end connectivity solutions for future mobility 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en-US" sz="2000" b="1" dirty="0">
                <a:solidFill>
                  <a:srgbClr val="373D42"/>
                </a:solidFill>
              </a:rPr>
              <a:t>and transportation services</a:t>
            </a:r>
          </a:p>
        </p:txBody>
      </p:sp>
      <p:sp>
        <p:nvSpPr>
          <p:cNvPr id="4" name="Rectangle 3"/>
          <p:cNvSpPr/>
          <p:nvPr/>
        </p:nvSpPr>
        <p:spPr>
          <a:xfrm>
            <a:off x="974558" y="2562727"/>
            <a:ext cx="4511841" cy="212958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1600" dist="38100" sx="102000" sy="102000" algn="t" rotWithShape="0">
              <a:srgbClr val="213653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51283" y="3203683"/>
            <a:ext cx="3958390" cy="1156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100"/>
              </a:lnSpc>
              <a:spcAft>
                <a:spcPts val="1400"/>
              </a:spcAft>
              <a:defRPr/>
            </a:pPr>
            <a:r>
              <a:rPr lang="en-US" sz="2200" b="1" cap="all" spc="130" dirty="0">
                <a:solidFill>
                  <a:srgbClr val="00ADE6"/>
                </a:solidFill>
                <a:latin typeface="Univia Pro" charset="0"/>
                <a:ea typeface="Univia Pro" charset="0"/>
                <a:cs typeface="Univia Pro" charset="0"/>
              </a:rPr>
              <a:t>Automotive Industry</a:t>
            </a:r>
          </a:p>
          <a:p>
            <a:pPr algn="ctr">
              <a:defRPr/>
            </a:pPr>
            <a:r>
              <a:rPr lang="en-US" sz="2000" dirty="0">
                <a:solidFill>
                  <a:srgbClr val="373D42"/>
                </a:solidFill>
                <a:latin typeface="Open Sans" charset="0"/>
                <a:ea typeface="Open Sans" charset="0"/>
                <a:cs typeface="Open Sans" charset="0"/>
              </a:rPr>
              <a:t>Vehicle Platform, Hardware</a:t>
            </a:r>
          </a:p>
          <a:p>
            <a:pPr algn="ctr">
              <a:defRPr/>
            </a:pPr>
            <a:r>
              <a:rPr lang="en-US" sz="2000" dirty="0">
                <a:solidFill>
                  <a:srgbClr val="373D42"/>
                </a:solidFill>
                <a:latin typeface="Open Sans" charset="0"/>
                <a:ea typeface="Open Sans" charset="0"/>
                <a:cs typeface="Open Sans" charset="0"/>
              </a:rPr>
              <a:t>and Software Solutions</a:t>
            </a:r>
            <a:endParaRPr lang="en-US" dirty="0">
              <a:solidFill>
                <a:srgbClr val="373D42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pic>
        <p:nvPicPr>
          <p:cNvPr id="28" name="Grafik 4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74498" y="2105527"/>
            <a:ext cx="91196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Rectangle 28"/>
          <p:cNvSpPr/>
          <p:nvPr/>
        </p:nvSpPr>
        <p:spPr>
          <a:xfrm>
            <a:off x="6673515" y="2562727"/>
            <a:ext cx="4511841" cy="212958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01600" dist="38100" sx="102000" sy="102000" algn="t" rotWithShape="0">
              <a:srgbClr val="213653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950240" y="3203683"/>
            <a:ext cx="3958390" cy="14645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100"/>
              </a:lnSpc>
              <a:spcAft>
                <a:spcPts val="1400"/>
              </a:spcAft>
              <a:defRPr/>
            </a:pPr>
            <a:r>
              <a:rPr lang="en-US" sz="2200" b="1" cap="all" spc="130" dirty="0">
                <a:solidFill>
                  <a:srgbClr val="00ADE6"/>
                </a:solidFill>
                <a:latin typeface="Univia Pro" charset="0"/>
                <a:ea typeface="Univia Pro" charset="0"/>
                <a:cs typeface="Univia Pro" charset="0"/>
              </a:rPr>
              <a:t>telecommunications</a:t>
            </a:r>
          </a:p>
          <a:p>
            <a:pPr algn="ctr">
              <a:defRPr/>
            </a:pPr>
            <a:r>
              <a:rPr lang="en-US" sz="2000" dirty="0">
                <a:solidFill>
                  <a:srgbClr val="373D42"/>
                </a:solidFill>
                <a:latin typeface="Open Sans" charset="0"/>
                <a:ea typeface="Open Sans" charset="0"/>
                <a:cs typeface="Open Sans" charset="0"/>
              </a:rPr>
              <a:t>Connectivity and Networking </a:t>
            </a:r>
          </a:p>
          <a:p>
            <a:pPr algn="ctr">
              <a:defRPr/>
            </a:pPr>
            <a:r>
              <a:rPr lang="en-US" sz="2000" dirty="0">
                <a:solidFill>
                  <a:srgbClr val="373D42"/>
                </a:solidFill>
                <a:latin typeface="Open Sans" charset="0"/>
                <a:ea typeface="Open Sans" charset="0"/>
                <a:cs typeface="Open Sans" charset="0"/>
              </a:rPr>
              <a:t>Systems, Devices and Technologies</a:t>
            </a:r>
            <a:endParaRPr lang="de-DE" sz="2000" dirty="0">
              <a:solidFill>
                <a:srgbClr val="373D42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pic>
        <p:nvPicPr>
          <p:cNvPr id="44" name="Grafik 4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433501" y="2109989"/>
            <a:ext cx="951914" cy="9519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7" name="Group 46"/>
          <p:cNvGrpSpPr/>
          <p:nvPr/>
        </p:nvGrpSpPr>
        <p:grpSpPr>
          <a:xfrm>
            <a:off x="3132487" y="5005666"/>
            <a:ext cx="5797482" cy="1154502"/>
            <a:chOff x="3132487" y="5005666"/>
            <a:chExt cx="5797482" cy="1154502"/>
          </a:xfrm>
        </p:grpSpPr>
        <p:cxnSp>
          <p:nvCxnSpPr>
            <p:cNvPr id="9" name="Straight Connector 8"/>
            <p:cNvCxnSpPr/>
            <p:nvPr/>
          </p:nvCxnSpPr>
          <p:spPr>
            <a:xfrm>
              <a:off x="3170586" y="5005666"/>
              <a:ext cx="0" cy="1143000"/>
            </a:xfrm>
            <a:prstGeom prst="line">
              <a:avLst/>
            </a:prstGeom>
            <a:ln w="76200">
              <a:solidFill>
                <a:schemeClr val="bg1"/>
              </a:solidFill>
              <a:head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>
              <a:off x="8899359" y="5017168"/>
              <a:ext cx="0" cy="1143000"/>
            </a:xfrm>
            <a:prstGeom prst="line">
              <a:avLst/>
            </a:prstGeom>
            <a:ln w="76200">
              <a:solidFill>
                <a:schemeClr val="bg1"/>
              </a:solidFill>
              <a:head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>
              <a:off x="3132487" y="6108726"/>
              <a:ext cx="5797482" cy="15064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8" name="TextBox 47"/>
          <p:cNvSpPr txBox="1"/>
          <p:nvPr/>
        </p:nvSpPr>
        <p:spPr>
          <a:xfrm>
            <a:off x="2924077" y="4967400"/>
            <a:ext cx="575938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14425" lvl="1" indent="-644525" algn="ctr"/>
            <a:r>
              <a:rPr lang="en-US" altLang="en-US" sz="2000" dirty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End-to-end connectivity solutions for intelligent transportation, mobility systems and smart cities</a:t>
            </a:r>
          </a:p>
        </p:txBody>
      </p:sp>
    </p:spTree>
    <p:extLst>
      <p:ext uri="{BB962C8B-B14F-4D97-AF65-F5344CB8AC3E}">
        <p14:creationId xmlns:p14="http://schemas.microsoft.com/office/powerpoint/2010/main" val="27073696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3A9FC553-2BD1-4F06-8E96-7FFF2FAA47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488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624456" cy="549446"/>
          </a:xfrm>
        </p:spPr>
        <p:txBody>
          <a:bodyPr>
            <a:spAutoFit/>
          </a:bodyPr>
          <a:lstStyle/>
          <a:p>
            <a:r>
              <a:rPr lang="en-GB" dirty="0" smtClean="0"/>
              <a:t>5GAA Rel-17 requirements 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670933" y="1327151"/>
            <a:ext cx="11439551" cy="4502116"/>
          </a:xfrm>
        </p:spPr>
        <p:txBody>
          <a:bodyPr/>
          <a:lstStyle/>
          <a:p>
            <a:pPr marL="358766" indent="-358766">
              <a:lnSpc>
                <a:spcPct val="95000"/>
              </a:lnSpc>
              <a:spcBef>
                <a:spcPts val="0"/>
              </a:spcBef>
              <a:buFont typeface="Wingdings" pitchFamily="2" charset="2"/>
              <a:buChar char="q"/>
            </a:pPr>
            <a:r>
              <a:rPr lang="en-GB" sz="2000" dirty="0">
                <a:solidFill>
                  <a:schemeClr val="tx1"/>
                </a:solidFill>
              </a:rPr>
              <a:t>Important that 3GPP has C-V2X continuous work in Rel-17 and </a:t>
            </a:r>
            <a:r>
              <a:rPr lang="en-GB" sz="2000" dirty="0" smtClean="0">
                <a:solidFill>
                  <a:schemeClr val="tx1"/>
                </a:solidFill>
              </a:rPr>
              <a:t>beyond</a:t>
            </a:r>
          </a:p>
          <a:p>
            <a:pPr marL="358766" indent="-358766">
              <a:lnSpc>
                <a:spcPct val="95000"/>
              </a:lnSpc>
              <a:spcBef>
                <a:spcPts val="0"/>
              </a:spcBef>
              <a:buFont typeface="Wingdings" pitchFamily="2" charset="2"/>
              <a:buChar char="q"/>
            </a:pPr>
            <a:endParaRPr lang="en-GB" sz="2000" dirty="0">
              <a:solidFill>
                <a:schemeClr val="tx1"/>
              </a:solidFill>
            </a:endParaRPr>
          </a:p>
          <a:p>
            <a:pPr marL="358766" indent="-358766">
              <a:lnSpc>
                <a:spcPct val="95000"/>
              </a:lnSpc>
              <a:spcBef>
                <a:spcPts val="0"/>
              </a:spcBef>
              <a:buFont typeface="Wingdings" pitchFamily="2" charset="2"/>
              <a:buChar char="q"/>
            </a:pPr>
            <a:r>
              <a:rPr lang="en-US" sz="2000" dirty="0">
                <a:solidFill>
                  <a:schemeClr val="tx1"/>
                </a:solidFill>
              </a:rPr>
              <a:t>the detailed requirements will be communicated in a updated version of this contribution after approval by the 5GAA </a:t>
            </a:r>
            <a:r>
              <a:rPr lang="en-US" sz="2000">
                <a:solidFill>
                  <a:schemeClr val="tx1"/>
                </a:solidFill>
              </a:rPr>
              <a:t>board </a:t>
            </a:r>
            <a:r>
              <a:rPr lang="en-US" sz="2000" smtClean="0">
                <a:solidFill>
                  <a:schemeClr val="tx1"/>
                </a:solidFill>
              </a:rPr>
              <a:t>by May 31</a:t>
            </a:r>
            <a:r>
              <a:rPr lang="en-US" sz="2000" baseline="30000" smtClean="0">
                <a:solidFill>
                  <a:schemeClr val="tx1"/>
                </a:solidFill>
              </a:rPr>
              <a:t>st</a:t>
            </a:r>
            <a:r>
              <a:rPr lang="en-US" sz="2000" smtClean="0">
                <a:solidFill>
                  <a:schemeClr val="tx1"/>
                </a:solidFill>
              </a:rPr>
              <a:t> 2019 </a:t>
            </a:r>
            <a:r>
              <a:rPr lang="en-US" sz="2000" dirty="0">
                <a:solidFill>
                  <a:schemeClr val="tx1"/>
                </a:solidFill>
              </a:rPr>
              <a:t>for the 3GPP Rel-17 WS on June 4th</a:t>
            </a:r>
            <a:endParaRPr lang="en-GB" sz="2000" dirty="0">
              <a:solidFill>
                <a:schemeClr val="tx1"/>
              </a:solidFill>
            </a:endParaRPr>
          </a:p>
          <a:p>
            <a:pPr marL="0" indent="0">
              <a:lnSpc>
                <a:spcPct val="95000"/>
              </a:lnSpc>
              <a:spcBef>
                <a:spcPts val="0"/>
              </a:spcBef>
              <a:buNone/>
            </a:pPr>
            <a:endParaRPr lang="en-GB" sz="2000" dirty="0">
              <a:solidFill>
                <a:schemeClr val="tx1"/>
              </a:solidFill>
            </a:endParaRPr>
          </a:p>
          <a:p>
            <a:pPr marL="0" indent="0">
              <a:lnSpc>
                <a:spcPct val="95000"/>
              </a:lnSpc>
              <a:spcBef>
                <a:spcPts val="0"/>
              </a:spcBef>
              <a:buNone/>
            </a:pPr>
            <a:endParaRPr lang="en-GB" sz="2000" dirty="0" smtClean="0">
              <a:solidFill>
                <a:srgbClr val="000000"/>
              </a:solidFill>
            </a:endParaRPr>
          </a:p>
          <a:p>
            <a:pPr marL="0" indent="0">
              <a:lnSpc>
                <a:spcPct val="95000"/>
              </a:lnSpc>
              <a:spcBef>
                <a:spcPts val="0"/>
              </a:spcBef>
              <a:buNone/>
            </a:pPr>
            <a:endParaRPr lang="en-GB" sz="2000" dirty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0868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85550" y="666869"/>
            <a:ext cx="4220903" cy="131107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3090441"/>
            <a:ext cx="12192000" cy="3016211"/>
          </a:xfrm>
          <a:prstGeom prst="rect">
            <a:avLst/>
          </a:prstGeom>
          <a:noFill/>
        </p:spPr>
        <p:txBody>
          <a:bodyPr wrap="square" lIns="91440" tIns="45720" rIns="91440" bIns="45720" rtlCol="0">
            <a:noAutofit/>
          </a:bodyPr>
          <a:lstStyle/>
          <a:p>
            <a:pPr algn="ctr"/>
            <a:endParaRPr lang="en-US" altLang="en-US" sz="2400" dirty="0">
              <a:solidFill>
                <a:srgbClr val="00ADE6"/>
              </a:solidFill>
              <a:latin typeface="Open Sans" charset="0"/>
              <a:ea typeface="Open Sans" charset="0"/>
              <a:cs typeface="Open Sans" charset="0"/>
            </a:endParaRPr>
          </a:p>
          <a:p>
            <a:pPr algn="ctr"/>
            <a:r>
              <a:rPr lang="en-US" altLang="en-US" sz="4000" b="1" dirty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Thank you!</a:t>
            </a:r>
          </a:p>
          <a:p>
            <a:pPr algn="ctr"/>
            <a:endParaRPr lang="en-US" altLang="en-US" sz="2400" dirty="0">
              <a:solidFill>
                <a:srgbClr val="00ADE6"/>
              </a:solidFill>
              <a:latin typeface="Open Sans" charset="0"/>
              <a:ea typeface="Open Sans" charset="0"/>
              <a:cs typeface="Open Sans" charset="0"/>
            </a:endParaRPr>
          </a:p>
          <a:p>
            <a:pPr algn="ctr"/>
            <a:endParaRPr lang="en-US" altLang="en-US" sz="2400" dirty="0">
              <a:solidFill>
                <a:srgbClr val="00ADE6"/>
              </a:solidFill>
              <a:latin typeface="Open Sans" charset="0"/>
              <a:ea typeface="Open Sans" charset="0"/>
              <a:cs typeface="Open Sans" charset="0"/>
            </a:endParaRPr>
          </a:p>
          <a:p>
            <a:pPr algn="ctr"/>
            <a:r>
              <a:rPr lang="en-US" altLang="en-US" sz="2400" dirty="0">
                <a:solidFill>
                  <a:srgbClr val="00ADE6"/>
                </a:solidFill>
                <a:latin typeface="Open Sans" charset="0"/>
                <a:ea typeface="Open Sans" charset="0"/>
                <a:cs typeface="Open Sans" charset="0"/>
              </a:rPr>
              <a:t>For more information please contact:</a:t>
            </a:r>
          </a:p>
          <a:p>
            <a:pPr algn="ctr">
              <a:lnSpc>
                <a:spcPct val="150000"/>
              </a:lnSpc>
            </a:pPr>
            <a:r>
              <a:rPr lang="en-US" altLang="en-US" sz="2000" dirty="0" smtClean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5gaa-liaison@5gaa.org</a:t>
            </a:r>
          </a:p>
          <a:p>
            <a:pPr algn="ctr">
              <a:lnSpc>
                <a:spcPct val="150000"/>
              </a:lnSpc>
            </a:pPr>
            <a:r>
              <a:rPr lang="fr-FR" altLang="en-US" sz="2000" dirty="0" smtClean="0">
                <a:solidFill>
                  <a:schemeClr val="bg1"/>
                </a:solidFill>
                <a:latin typeface="Open Sans" charset="0"/>
                <a:ea typeface="Open Sans" charset="0"/>
                <a:cs typeface="Open Sans" charset="0"/>
              </a:rPr>
              <a:t>www.5gaa.org</a:t>
            </a:r>
            <a:endParaRPr lang="en-US" altLang="en-US" sz="2000" dirty="0">
              <a:solidFill>
                <a:schemeClr val="bg1"/>
              </a:solidFill>
              <a:latin typeface="Open Sans" charset="0"/>
              <a:ea typeface="Open Sans" charset="0"/>
              <a:cs typeface="Open Sans" charset="0"/>
            </a:endParaRPr>
          </a:p>
          <a:p>
            <a:pPr algn="ctr"/>
            <a:endParaRPr lang="en-US" altLang="en-US" sz="2267" dirty="0">
              <a:solidFill>
                <a:schemeClr val="bg1"/>
              </a:solidFill>
              <a:latin typeface="Open Sans" charset="0"/>
              <a:ea typeface="Open Sans" charset="0"/>
              <a:cs typeface="Open Sans" charset="0"/>
            </a:endParaRPr>
          </a:p>
          <a:p>
            <a:pPr algn="ctr"/>
            <a:endParaRPr lang="en-US" altLang="en-US" sz="2267" dirty="0">
              <a:solidFill>
                <a:schemeClr val="bg1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0146681"/>
      </p:ext>
    </p:extLst>
  </p:cSld>
  <p:clrMapOvr>
    <a:masterClrMapping/>
  </p:clrMapOvr>
</p:sld>
</file>

<file path=ppt/theme/theme1.xml><?xml version="1.0" encoding="utf-8"?>
<a:theme xmlns:a="http://schemas.openxmlformats.org/drawingml/2006/main" name="Content slide">
  <a:themeElements>
    <a:clrScheme name="5GAA colours">
      <a:dk1>
        <a:srgbClr val="373C00"/>
      </a:dk1>
      <a:lt1>
        <a:srgbClr val="FFFFFF"/>
      </a:lt1>
      <a:dk2>
        <a:srgbClr val="00ADE6"/>
      </a:dk2>
      <a:lt2>
        <a:srgbClr val="243A6D"/>
      </a:lt2>
      <a:accent1>
        <a:srgbClr val="F58220"/>
      </a:accent1>
      <a:accent2>
        <a:srgbClr val="DC2028"/>
      </a:accent2>
      <a:accent3>
        <a:srgbClr val="0091C7"/>
      </a:accent3>
      <a:accent4>
        <a:srgbClr val="70266E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229</Words>
  <Application>Microsoft Office PowerPoint</Application>
  <PresentationFormat>Widescreen</PresentationFormat>
  <Paragraphs>37</Paragraphs>
  <Slides>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Open Sans</vt:lpstr>
      <vt:lpstr>Univia Pro</vt:lpstr>
      <vt:lpstr>Arial</vt:lpstr>
      <vt:lpstr>Calibri</vt:lpstr>
      <vt:lpstr>Calibri Light</vt:lpstr>
      <vt:lpstr>Wingdings</vt:lpstr>
      <vt:lpstr>Content slide</vt:lpstr>
      <vt:lpstr>PowerPoint Presentation</vt:lpstr>
      <vt:lpstr>PowerPoint Presentation</vt:lpstr>
      <vt:lpstr>PowerPoint Presentation</vt:lpstr>
      <vt:lpstr>5GAA Rel-17 requirements 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5GAA Powerpoint Template</dc:title>
  <dc:creator>5GAA</dc:creator>
  <cp:keywords>CTPClassification=CTP_NT</cp:keywords>
  <cp:lastModifiedBy>HW20190516_1300</cp:lastModifiedBy>
  <cp:revision>199</cp:revision>
  <dcterms:created xsi:type="dcterms:W3CDTF">2017-09-06T09:34:45Z</dcterms:created>
  <dcterms:modified xsi:type="dcterms:W3CDTF">2019-05-27T14:33:11Z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828b8df2-d2cf-4135-9e99-18caabf1e0ec</vt:lpwstr>
  </property>
  <property fmtid="{D5CDD505-2E9C-101B-9397-08002B2CF9AE}" pid="3" name="CTP_TimeStamp">
    <vt:lpwstr>2019-05-23 06:14:36Z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