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6327" r:id="rId1"/>
  </p:sldMasterIdLst>
  <p:notesMasterIdLst>
    <p:notesMasterId r:id="rId7"/>
  </p:notesMasterIdLst>
  <p:sldIdLst>
    <p:sldId id="395" r:id="rId2"/>
    <p:sldId id="396" r:id="rId3"/>
    <p:sldId id="402" r:id="rId4"/>
    <p:sldId id="398" r:id="rId5"/>
    <p:sldId id="399" r:id="rId6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CCFF"/>
    <a:srgbClr val="FFFF00"/>
    <a:srgbClr val="7F7F7F"/>
    <a:srgbClr val="FF0000"/>
    <a:srgbClr val="00B050"/>
    <a:srgbClr val="00B0F0"/>
    <a:srgbClr val="F34F0D"/>
    <a:srgbClr val="FF0066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89" autoAdjust="0"/>
    <p:restoredTop sz="94240" autoAdjust="0"/>
  </p:normalViewPr>
  <p:slideViewPr>
    <p:cSldViewPr>
      <p:cViewPr varScale="1">
        <p:scale>
          <a:sx n="75" d="100"/>
          <a:sy n="75" d="100"/>
        </p:scale>
        <p:origin x="112" y="52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828" y="-84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8975188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632520" y="548680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0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소제목</a:t>
            </a:r>
            <a:endParaRPr lang="en-US" altLang="ko-KR" dirty="0" smtClean="0"/>
          </a:p>
        </p:txBody>
      </p:sp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632520" y="1196752"/>
            <a:ext cx="8640960" cy="5184576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600" b="1" u="none" baseline="0">
                <a:latin typeface="Arial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3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778112" y="6631468"/>
            <a:ext cx="349776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baseline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baseline="0" dirty="0" smtClean="0">
              <a:solidFill>
                <a:schemeClr val="tx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7" name="제목 7"/>
          <p:cNvSpPr>
            <a:spLocks noGrp="1"/>
          </p:cNvSpPr>
          <p:nvPr>
            <p:ph type="title" hasCustomPrompt="1"/>
          </p:nvPr>
        </p:nvSpPr>
        <p:spPr>
          <a:xfrm>
            <a:off x="254914" y="4620"/>
            <a:ext cx="8730533" cy="411344"/>
          </a:xfrm>
          <a:prstGeom prst="rect">
            <a:avLst/>
          </a:prstGeom>
        </p:spPr>
        <p:txBody>
          <a:bodyPr anchor="b"/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1700" b="1" i="0" baseline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HY중고딕" pitchFamily="18" charset="-127"/>
                <a:cs typeface="+mj-cs"/>
              </a:defRPr>
            </a:lvl1pPr>
          </a:lstStyle>
          <a:p>
            <a:r>
              <a:rPr lang="ko-KR" altLang="en-US" dirty="0" err="1" smtClean="0"/>
              <a:t>대제목</a:t>
            </a:r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13968" y="41542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-15552" y="6631468"/>
            <a:ext cx="3721262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1" lang="en-US" altLang="ko-KR" sz="1050" b="1" kern="1200" dirty="0" smtClean="0">
                <a:solidFill>
                  <a:schemeClr val="bg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Copyright 2019. LG Electronics Inc. All rights reserved.</a:t>
            </a:r>
            <a:endParaRPr lang="ko-KR" altLang="en-US" sz="1050" dirty="0">
              <a:solidFill>
                <a:schemeClr val="bg1">
                  <a:lumMod val="5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027172" y="6393863"/>
            <a:ext cx="819971" cy="4434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9"/>
          <p:cNvSpPr>
            <a:spLocks noGrp="1"/>
          </p:cNvSpPr>
          <p:nvPr>
            <p:ph sz="quarter" idx="16" hasCustomPrompt="1"/>
          </p:nvPr>
        </p:nvSpPr>
        <p:spPr>
          <a:xfrm>
            <a:off x="501204" y="1143670"/>
            <a:ext cx="4477943" cy="485165"/>
          </a:xfrm>
          <a:prstGeom prst="rect">
            <a:avLst/>
          </a:prstGeom>
        </p:spPr>
        <p:txBody>
          <a:bodyPr lIns="72000" anchor="b"/>
          <a:lstStyle>
            <a:lvl1pPr algn="l">
              <a:lnSpc>
                <a:spcPct val="150000"/>
              </a:lnSpc>
              <a:spcAft>
                <a:spcPts val="600"/>
              </a:spcAft>
              <a:buNone/>
              <a:defRPr sz="1700" b="1" u="sng" baseline="0">
                <a:latin typeface="Arial" pitchFamily="34" charset="0"/>
                <a:ea typeface="맑은 고딕" pitchFamily="50" charset="-127"/>
              </a:defRPr>
            </a:lvl1pPr>
            <a:lvl2pPr>
              <a:defRPr sz="1600" b="1"/>
            </a:lvl2pPr>
            <a:lvl3pPr>
              <a:defRPr sz="1600" b="1"/>
            </a:lvl3pPr>
            <a:lvl4pPr>
              <a:defRPr sz="1600" b="1"/>
            </a:lvl4pPr>
            <a:lvl5pPr>
              <a:defRPr sz="1600" b="1"/>
            </a:lvl5pPr>
          </a:lstStyle>
          <a:p>
            <a:pPr lvl="0"/>
            <a:r>
              <a:rPr lang="en-US" altLang="ko-KR" dirty="0" smtClean="0"/>
              <a:t>Xx(17)</a:t>
            </a:r>
            <a:endParaRPr lang="ko-KR" altLang="en-US" dirty="0" smtClean="0"/>
          </a:p>
        </p:txBody>
      </p:sp>
      <p:sp>
        <p:nvSpPr>
          <p:cNvPr id="15" name="내용 개체 틀 9"/>
          <p:cNvSpPr>
            <a:spLocks noGrp="1"/>
          </p:cNvSpPr>
          <p:nvPr>
            <p:ph sz="quarter" idx="17" hasCustomPrompt="1"/>
          </p:nvPr>
        </p:nvSpPr>
        <p:spPr>
          <a:xfrm>
            <a:off x="5010733" y="1143635"/>
            <a:ext cx="4394063" cy="485165"/>
          </a:xfrm>
          <a:prstGeom prst="rect">
            <a:avLst/>
          </a:prstGeom>
        </p:spPr>
        <p:txBody>
          <a:bodyPr lIns="72000" anchor="ctr"/>
          <a:lstStyle>
            <a:lvl1pPr algn="l">
              <a:lnSpc>
                <a:spcPct val="150000"/>
              </a:lnSpc>
              <a:spcAft>
                <a:spcPts val="600"/>
              </a:spcAft>
              <a:buNone/>
              <a:defRPr kumimoji="1" lang="ko-KR" altLang="en-US" sz="1700" b="1" u="sng" baseline="0" dirty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  <a:lvl2pPr>
              <a:defRPr sz="1600" b="1"/>
            </a:lvl2pPr>
            <a:lvl3pPr>
              <a:defRPr sz="1600" b="1"/>
            </a:lvl3pPr>
            <a:lvl4pPr>
              <a:defRPr sz="1600" b="1"/>
            </a:lvl4pPr>
            <a:lvl5pPr>
              <a:defRPr sz="1600" b="1"/>
            </a:lvl5pPr>
          </a:lstStyle>
          <a:p>
            <a:pPr marL="341313" lvl="0" indent="-341313" algn="l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None/>
            </a:pPr>
            <a:r>
              <a:rPr lang="en-US" altLang="ko-KR" dirty="0" smtClean="0"/>
              <a:t>Xx(17)</a:t>
            </a:r>
            <a:endParaRPr lang="ko-KR" altLang="en-US" dirty="0" smtClean="0"/>
          </a:p>
        </p:txBody>
      </p:sp>
      <p:sp>
        <p:nvSpPr>
          <p:cNvPr id="29" name="내용 개체 틀 10"/>
          <p:cNvSpPr>
            <a:spLocks noGrp="1"/>
          </p:cNvSpPr>
          <p:nvPr>
            <p:ph sz="quarter" idx="18"/>
          </p:nvPr>
        </p:nvSpPr>
        <p:spPr>
          <a:xfrm>
            <a:off x="513157" y="1642429"/>
            <a:ext cx="4477943" cy="4738709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kumimoji="1" lang="ko-KR" altLang="en-US" sz="1600" b="1" u="none" baseline="0" dirty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3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marL="268288" lvl="0" indent="-268288" algn="l" rtl="0" eaLnBrk="1" fontAlgn="base" latin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</a:pPr>
            <a:r>
              <a:rPr lang="ko-KR" altLang="en-US" smtClean="0"/>
              <a:t>마스터 텍스트 스타일을 편집합니다</a:t>
            </a:r>
          </a:p>
          <a:p>
            <a:pPr marL="268288" lvl="1" indent="-268288" algn="l" rtl="0" eaLnBrk="1" fontAlgn="base" latin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</a:pPr>
            <a:r>
              <a:rPr lang="ko-KR" altLang="en-US" smtClean="0"/>
              <a:t>둘째 수준</a:t>
            </a:r>
          </a:p>
          <a:p>
            <a:pPr marL="268288" lvl="2" indent="-268288" algn="l" rtl="0" eaLnBrk="1" fontAlgn="base" latin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</a:pPr>
            <a:r>
              <a:rPr lang="ko-KR" altLang="en-US" smtClean="0"/>
              <a:t>셋째 수준</a:t>
            </a:r>
          </a:p>
        </p:txBody>
      </p:sp>
      <p:sp>
        <p:nvSpPr>
          <p:cNvPr id="30" name="내용 개체 틀 10"/>
          <p:cNvSpPr>
            <a:spLocks noGrp="1"/>
          </p:cNvSpPr>
          <p:nvPr>
            <p:ph sz="quarter" idx="19"/>
          </p:nvPr>
        </p:nvSpPr>
        <p:spPr>
          <a:xfrm>
            <a:off x="5003331" y="1638277"/>
            <a:ext cx="4392989" cy="4743051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600" b="1" u="none" baseline="0">
                <a:latin typeface="Arial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3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11" name="제목 7"/>
          <p:cNvSpPr>
            <a:spLocks noGrp="1"/>
          </p:cNvSpPr>
          <p:nvPr>
            <p:ph type="title" hasCustomPrompt="1"/>
          </p:nvPr>
        </p:nvSpPr>
        <p:spPr>
          <a:xfrm>
            <a:off x="254914" y="4620"/>
            <a:ext cx="8730533" cy="411344"/>
          </a:xfrm>
          <a:prstGeom prst="rect">
            <a:avLst/>
          </a:prstGeom>
        </p:spPr>
        <p:txBody>
          <a:bodyPr anchor="b"/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1700" b="1" i="0" baseline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HY중고딕" pitchFamily="18" charset="-127"/>
                <a:cs typeface="+mj-cs"/>
              </a:defRPr>
            </a:lvl1pPr>
          </a:lstStyle>
          <a:p>
            <a:r>
              <a:rPr lang="en-US" altLang="ko-KR" dirty="0" smtClean="0"/>
              <a:t>Arial</a:t>
            </a:r>
            <a:r>
              <a:rPr lang="ko-KR" altLang="en-US" dirty="0" smtClean="0"/>
              <a:t> </a:t>
            </a:r>
            <a:r>
              <a:rPr lang="en-US" altLang="ko-KR" dirty="0" smtClean="0"/>
              <a:t>HY</a:t>
            </a:r>
            <a:r>
              <a:rPr lang="ko-KR" altLang="en-US" dirty="0" smtClean="0"/>
              <a:t>중고딕</a:t>
            </a:r>
            <a:r>
              <a:rPr lang="en-US" altLang="ko-KR" dirty="0" smtClean="0"/>
              <a:t>(17)</a:t>
            </a:r>
            <a:endParaRPr lang="ko-KR" altLang="en-US" dirty="0"/>
          </a:p>
        </p:txBody>
      </p:sp>
      <p:sp>
        <p:nvSpPr>
          <p:cNvPr id="13" name="Line 14"/>
          <p:cNvSpPr>
            <a:spLocks noChangeShapeType="1"/>
          </p:cNvSpPr>
          <p:nvPr userDrawn="1"/>
        </p:nvSpPr>
        <p:spPr bwMode="auto">
          <a:xfrm>
            <a:off x="13968" y="41542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488504" y="548680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0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맑은 고딕</a:t>
            </a:r>
            <a:r>
              <a:rPr lang="en-US" altLang="ko-KR" dirty="0" smtClean="0"/>
              <a:t>(20)</a:t>
            </a:r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4778112" y="6536377"/>
            <a:ext cx="349776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baseline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baseline="0" dirty="0" smtClean="0">
              <a:solidFill>
                <a:schemeClr val="tx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3096834" y="6615426"/>
            <a:ext cx="3721262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1" lang="en-US" altLang="ko-KR" sz="1050" b="1" kern="1200" dirty="0" smtClean="0">
                <a:solidFill>
                  <a:schemeClr val="bg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Copyright 2019. LG Electronics Inc. All rights reserved.</a:t>
            </a:r>
            <a:endParaRPr lang="ko-KR" altLang="en-US" sz="1050" dirty="0">
              <a:solidFill>
                <a:schemeClr val="bg1">
                  <a:lumMod val="5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027172" y="6393863"/>
            <a:ext cx="819971" cy="4434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488504" y="548680"/>
            <a:ext cx="892800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소제목</a:t>
            </a:r>
            <a:endParaRPr lang="en-US" altLang="ko-KR" dirty="0" smtClean="0"/>
          </a:p>
        </p:txBody>
      </p:sp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88504" y="1196752"/>
            <a:ext cx="4464496" cy="5179763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6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3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19" name="내용 개체 틀 10"/>
          <p:cNvSpPr>
            <a:spLocks noGrp="1"/>
          </p:cNvSpPr>
          <p:nvPr>
            <p:ph sz="quarter" idx="19"/>
          </p:nvPr>
        </p:nvSpPr>
        <p:spPr>
          <a:xfrm>
            <a:off x="4965838" y="1196818"/>
            <a:ext cx="4451657" cy="5184510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6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3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8" name="제목 7"/>
          <p:cNvSpPr>
            <a:spLocks noGrp="1"/>
          </p:cNvSpPr>
          <p:nvPr>
            <p:ph type="title" hasCustomPrompt="1"/>
          </p:nvPr>
        </p:nvSpPr>
        <p:spPr>
          <a:xfrm>
            <a:off x="254914" y="4620"/>
            <a:ext cx="8730533" cy="411344"/>
          </a:xfrm>
          <a:prstGeom prst="rect">
            <a:avLst/>
          </a:prstGeom>
        </p:spPr>
        <p:txBody>
          <a:bodyPr anchor="b"/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1700" b="1" i="0" baseline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HY중고딕" pitchFamily="18" charset="-127"/>
                <a:cs typeface="+mj-cs"/>
              </a:defRPr>
            </a:lvl1pPr>
          </a:lstStyle>
          <a:p>
            <a:r>
              <a:rPr lang="en-US" altLang="ko-KR" dirty="0" smtClean="0"/>
              <a:t>Arial</a:t>
            </a:r>
            <a:r>
              <a:rPr lang="ko-KR" altLang="en-US" dirty="0" smtClean="0"/>
              <a:t> </a:t>
            </a:r>
            <a:r>
              <a:rPr lang="en-US" altLang="ko-KR" dirty="0" smtClean="0"/>
              <a:t>HY</a:t>
            </a:r>
            <a:r>
              <a:rPr lang="ko-KR" altLang="en-US" dirty="0" smtClean="0"/>
              <a:t>중고딕</a:t>
            </a:r>
            <a:r>
              <a:rPr lang="en-US" altLang="ko-KR" dirty="0" smtClean="0"/>
              <a:t>(17)</a:t>
            </a:r>
            <a:endParaRPr lang="ko-KR" altLang="en-US" dirty="0"/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13968" y="41542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4778112" y="6536377"/>
            <a:ext cx="349776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baseline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baseline="0" dirty="0" smtClean="0">
              <a:solidFill>
                <a:schemeClr val="tx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3096834" y="6615426"/>
            <a:ext cx="3721262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1" lang="en-US" altLang="ko-KR" sz="1050" b="1" kern="1200" dirty="0" smtClean="0">
                <a:solidFill>
                  <a:schemeClr val="bg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Copyright 2019. LG Electronics Inc. All rights reserved.</a:t>
            </a:r>
            <a:endParaRPr lang="ko-KR" altLang="en-US" sz="1050" dirty="0">
              <a:solidFill>
                <a:schemeClr val="bg1">
                  <a:lumMod val="5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027172" y="6393863"/>
            <a:ext cx="819971" cy="4434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10"/>
          <p:cNvSpPr>
            <a:spLocks noGrp="1"/>
          </p:cNvSpPr>
          <p:nvPr>
            <p:ph sz="quarter" idx="18"/>
          </p:nvPr>
        </p:nvSpPr>
        <p:spPr>
          <a:xfrm>
            <a:off x="503206" y="1714488"/>
            <a:ext cx="3065494" cy="4666840"/>
          </a:xfrm>
          <a:prstGeom prst="rect">
            <a:avLst/>
          </a:prstGeom>
        </p:spPr>
        <p:txBody>
          <a:bodyPr/>
          <a:lstStyle>
            <a:lvl1pPr marL="182563" indent="-18256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  <a:defRPr sz="1600" b="1" u="none" baseline="0"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2pPr marL="268288" marR="0" indent="-93663" algn="l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kumimoji="1" lang="ko-KR" altLang="en-US" sz="11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Arial" pitchFamily="34" charset="0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6" name="제목 7"/>
          <p:cNvSpPr>
            <a:spLocks noGrp="1"/>
          </p:cNvSpPr>
          <p:nvPr>
            <p:ph type="title" hasCustomPrompt="1"/>
          </p:nvPr>
        </p:nvSpPr>
        <p:spPr>
          <a:xfrm>
            <a:off x="254914" y="4620"/>
            <a:ext cx="8730533" cy="411344"/>
          </a:xfrm>
          <a:prstGeom prst="rect">
            <a:avLst/>
          </a:prstGeom>
        </p:spPr>
        <p:txBody>
          <a:bodyPr anchor="b"/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1700" b="1" i="0" baseline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HY중고딕" pitchFamily="18" charset="-127"/>
                <a:cs typeface="+mj-cs"/>
              </a:defRPr>
            </a:lvl1pPr>
          </a:lstStyle>
          <a:p>
            <a:r>
              <a:rPr lang="en-US" altLang="ko-KR" dirty="0" smtClean="0"/>
              <a:t>Arial</a:t>
            </a:r>
            <a:r>
              <a:rPr lang="ko-KR" altLang="en-US" dirty="0" smtClean="0"/>
              <a:t> </a:t>
            </a:r>
            <a:r>
              <a:rPr lang="en-US" altLang="ko-KR" dirty="0" smtClean="0"/>
              <a:t>HY</a:t>
            </a:r>
            <a:r>
              <a:rPr lang="ko-KR" altLang="en-US" dirty="0" smtClean="0"/>
              <a:t>중고딕</a:t>
            </a:r>
            <a:r>
              <a:rPr lang="en-US" altLang="ko-KR" dirty="0" smtClean="0"/>
              <a:t>(17)</a:t>
            </a:r>
            <a:endParaRPr lang="ko-KR" altLang="en-US" dirty="0"/>
          </a:p>
        </p:txBody>
      </p:sp>
      <p:sp>
        <p:nvSpPr>
          <p:cNvPr id="7" name="Line 14"/>
          <p:cNvSpPr>
            <a:spLocks noChangeShapeType="1"/>
          </p:cNvSpPr>
          <p:nvPr userDrawn="1"/>
        </p:nvSpPr>
        <p:spPr bwMode="auto">
          <a:xfrm>
            <a:off x="13968" y="41542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내용 개체 틀 10"/>
          <p:cNvSpPr>
            <a:spLocks noGrp="1"/>
          </p:cNvSpPr>
          <p:nvPr>
            <p:ph sz="quarter" idx="19"/>
          </p:nvPr>
        </p:nvSpPr>
        <p:spPr>
          <a:xfrm>
            <a:off x="3644900" y="1714488"/>
            <a:ext cx="5788056" cy="4666840"/>
          </a:xfrm>
          <a:prstGeom prst="rect">
            <a:avLst/>
          </a:prstGeom>
        </p:spPr>
        <p:txBody>
          <a:bodyPr/>
          <a:lstStyle>
            <a:lvl1pPr marL="182563" indent="-18256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defRPr kumimoji="1" lang="ko-KR" altLang="en-US" sz="1600" b="1" u="none" baseline="0" dirty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2pPr marL="363538" marR="0" indent="-188913" algn="l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Calibri" pitchFamily="34" charset="0"/>
              <a:buChar char="–"/>
              <a:tabLst/>
              <a:defRPr kumimoji="1" lang="ko-KR" altLang="en-US" sz="11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Arial" pitchFamily="34" charset="0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marL="182563" lvl="0" indent="-182563" algn="l" rtl="0" eaLnBrk="1" fontAlgn="base" latin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ko-KR" altLang="en-US" smtClean="0"/>
              <a:t>마스터 텍스트 스타일을 편집합니다</a:t>
            </a:r>
          </a:p>
          <a:p>
            <a:pPr marL="182563" lvl="1" indent="-182563" algn="l" rtl="0" eaLnBrk="1" fontAlgn="base" latin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ko-KR" altLang="en-US" smtClean="0"/>
              <a:t>둘째 수준</a:t>
            </a:r>
          </a:p>
        </p:txBody>
      </p:sp>
      <p:sp>
        <p:nvSpPr>
          <p:cNvPr id="12" name="내용 개체 틀 10"/>
          <p:cNvSpPr>
            <a:spLocks noGrp="1"/>
          </p:cNvSpPr>
          <p:nvPr>
            <p:ph sz="quarter" idx="20" hasCustomPrompt="1"/>
          </p:nvPr>
        </p:nvSpPr>
        <p:spPr>
          <a:xfrm>
            <a:off x="503206" y="1196752"/>
            <a:ext cx="3065494" cy="463968"/>
          </a:xfrm>
          <a:prstGeom prst="rect">
            <a:avLst/>
          </a:prstGeom>
        </p:spPr>
        <p:txBody>
          <a:bodyPr anchor="b"/>
          <a:lstStyle>
            <a:lvl1pPr marL="268288" indent="-268288" algn="ctr">
              <a:spcBef>
                <a:spcPts val="600"/>
              </a:spcBef>
              <a:spcAft>
                <a:spcPts val="600"/>
              </a:spcAft>
              <a:buFontTx/>
              <a:buNone/>
              <a:defRPr sz="1700" b="1" u="sng" baseline="0"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2pPr marL="363538" marR="0" indent="-188913" algn="l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Calibri" pitchFamily="34" charset="0"/>
              <a:buChar char="–"/>
              <a:tabLst/>
              <a:defRPr kumimoji="1" lang="ko-KR" altLang="en-US" sz="1100" b="0" baseline="0" dirty="0" smtClean="0">
                <a:solidFill>
                  <a:schemeClr val="tx1"/>
                </a:solidFill>
                <a:latin typeface="돋움" pitchFamily="50" charset="-127"/>
                <a:ea typeface="돋움" pitchFamily="50" charset="-127"/>
                <a:cs typeface="Arial" pitchFamily="34" charset="0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세부 주제</a:t>
            </a:r>
          </a:p>
        </p:txBody>
      </p:sp>
      <p:sp>
        <p:nvSpPr>
          <p:cNvPr id="13" name="내용 개체 틀 10"/>
          <p:cNvSpPr>
            <a:spLocks noGrp="1"/>
          </p:cNvSpPr>
          <p:nvPr>
            <p:ph sz="quarter" idx="21" hasCustomPrompt="1"/>
          </p:nvPr>
        </p:nvSpPr>
        <p:spPr>
          <a:xfrm>
            <a:off x="3644900" y="1196752"/>
            <a:ext cx="5788056" cy="463968"/>
          </a:xfrm>
          <a:prstGeom prst="rect">
            <a:avLst/>
          </a:prstGeom>
        </p:spPr>
        <p:txBody>
          <a:bodyPr anchor="b"/>
          <a:lstStyle>
            <a:lvl1pPr marL="268288" indent="-268288" algn="ctr">
              <a:spcBef>
                <a:spcPts val="600"/>
              </a:spcBef>
              <a:spcAft>
                <a:spcPts val="600"/>
              </a:spcAft>
              <a:buFontTx/>
              <a:buNone/>
              <a:defRPr kumimoji="1" lang="ko-KR" altLang="en-US" sz="1700" b="1" u="sng" baseline="0" dirty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2pPr marL="363538" marR="0" indent="-188913" algn="l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Calibri" pitchFamily="34" charset="0"/>
              <a:buChar char="–"/>
              <a:tabLst/>
              <a:defRPr kumimoji="1" lang="ko-KR" altLang="en-US" sz="1100" b="0" baseline="0" dirty="0" smtClean="0">
                <a:solidFill>
                  <a:schemeClr val="tx1"/>
                </a:solidFill>
                <a:latin typeface="돋움" pitchFamily="50" charset="-127"/>
                <a:ea typeface="돋움" pitchFamily="50" charset="-127"/>
                <a:cs typeface="Arial" pitchFamily="34" charset="0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marL="268288" lvl="0" indent="-268288" algn="ctr" rtl="0" eaLnBrk="1" fontAlgn="base" latin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ko-KR" altLang="en-US" dirty="0" smtClean="0"/>
              <a:t>세부 주제</a:t>
            </a:r>
          </a:p>
        </p:txBody>
      </p:sp>
      <p:sp>
        <p:nvSpPr>
          <p:cNvPr id="15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508000" y="548680"/>
            <a:ext cx="8945594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000" b="1" baseline="0" dirty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맑은 고딕</a:t>
            </a:r>
            <a:r>
              <a:rPr lang="en-US" altLang="ko-KR" dirty="0" smtClean="0"/>
              <a:t>(20)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4778112" y="6536377"/>
            <a:ext cx="349776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baseline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baseline="0" dirty="0" smtClean="0">
              <a:solidFill>
                <a:schemeClr val="tx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3096834" y="6615426"/>
            <a:ext cx="3721262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1" lang="en-US" altLang="ko-KR" sz="1050" b="1" kern="1200" dirty="0" smtClean="0">
                <a:solidFill>
                  <a:schemeClr val="bg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Copyright 2019. LG Electronics Inc. All rights reserved.</a:t>
            </a:r>
            <a:endParaRPr lang="ko-KR" altLang="en-US" sz="1050" dirty="0">
              <a:solidFill>
                <a:schemeClr val="bg1">
                  <a:lumMod val="5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8" name="그림 1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027172" y="6393863"/>
            <a:ext cx="819971" cy="443417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 hasCustomPrompt="1"/>
          </p:nvPr>
        </p:nvSpPr>
        <p:spPr>
          <a:xfrm>
            <a:off x="254914" y="4620"/>
            <a:ext cx="8730533" cy="411344"/>
          </a:xfrm>
          <a:prstGeom prst="rect">
            <a:avLst/>
          </a:prstGeom>
        </p:spPr>
        <p:txBody>
          <a:bodyPr anchor="b"/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1700" b="1" i="0" baseline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HY중고딕" pitchFamily="18" charset="-127"/>
                <a:cs typeface="+mj-cs"/>
              </a:defRPr>
            </a:lvl1pPr>
          </a:lstStyle>
          <a:p>
            <a:r>
              <a:rPr lang="en-US" altLang="ko-KR" dirty="0" smtClean="0"/>
              <a:t>Arial</a:t>
            </a:r>
            <a:r>
              <a:rPr lang="ko-KR" altLang="en-US" dirty="0" smtClean="0"/>
              <a:t> </a:t>
            </a:r>
            <a:r>
              <a:rPr lang="en-US" altLang="ko-KR" dirty="0" smtClean="0"/>
              <a:t>HY</a:t>
            </a:r>
            <a:r>
              <a:rPr lang="ko-KR" altLang="en-US" dirty="0" smtClean="0"/>
              <a:t>중고딕</a:t>
            </a:r>
            <a:r>
              <a:rPr lang="en-US" altLang="ko-KR" dirty="0" smtClean="0"/>
              <a:t>(17)</a:t>
            </a:r>
            <a:endParaRPr lang="ko-KR" altLang="en-US" dirty="0"/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13968" y="41542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4778112" y="6536377"/>
            <a:ext cx="349776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baseline="0" smtClean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baseline="0" dirty="0" smtClean="0">
              <a:solidFill>
                <a:schemeClr val="tx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3096834" y="6615426"/>
            <a:ext cx="3721262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1" lang="en-US" altLang="ko-KR" sz="1050" b="1" kern="1200" dirty="0" smtClean="0">
                <a:solidFill>
                  <a:schemeClr val="bg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Copyright 2019. LG Electronics Inc. All rights reserved.</a:t>
            </a:r>
            <a:endParaRPr lang="ko-KR" altLang="en-US" sz="1050" dirty="0">
              <a:solidFill>
                <a:schemeClr val="bg1">
                  <a:lumMod val="5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027172" y="6393863"/>
            <a:ext cx="819971" cy="4434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2131199" y="1699755"/>
            <a:ext cx="5643602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3200" b="1" baseline="0">
                <a:latin typeface="Arial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15" name="내용 개체 틀 5"/>
          <p:cNvSpPr>
            <a:spLocks noGrp="1"/>
          </p:cNvSpPr>
          <p:nvPr>
            <p:ph sz="quarter" idx="12" hasCustomPrompt="1"/>
          </p:nvPr>
        </p:nvSpPr>
        <p:spPr>
          <a:xfrm>
            <a:off x="3702835" y="5929330"/>
            <a:ext cx="2500330" cy="357190"/>
          </a:xfrm>
          <a:prstGeom prst="rect">
            <a:avLst/>
          </a:prstGeom>
        </p:spPr>
        <p:txBody>
          <a:bodyPr anchor="ctr"/>
          <a:lstStyle>
            <a:lvl1pPr marL="268288" indent="-268288">
              <a:buFont typeface="+mj-lt"/>
              <a:buNone/>
              <a:defRPr sz="1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pPr lvl="0"/>
            <a:r>
              <a:rPr lang="ko-KR" altLang="en-US" dirty="0" smtClean="0"/>
              <a:t>발표자</a:t>
            </a:r>
            <a:r>
              <a:rPr lang="en-US" altLang="ko-KR" dirty="0" smtClean="0"/>
              <a:t>:</a:t>
            </a:r>
            <a:endParaRPr lang="ko-KR" altLang="en-US" dirty="0" smtClean="0"/>
          </a:p>
        </p:txBody>
      </p:sp>
      <p:sp>
        <p:nvSpPr>
          <p:cNvPr id="16" name="내용 개체 틀 5"/>
          <p:cNvSpPr>
            <a:spLocks noGrp="1"/>
          </p:cNvSpPr>
          <p:nvPr>
            <p:ph sz="quarter" idx="13" hasCustomPrompt="1"/>
          </p:nvPr>
        </p:nvSpPr>
        <p:spPr>
          <a:xfrm>
            <a:off x="3585000" y="3284169"/>
            <a:ext cx="2736000" cy="1224951"/>
          </a:xfrm>
          <a:prstGeom prst="rect">
            <a:avLst/>
          </a:prstGeom>
          <a:ln>
            <a:noFill/>
          </a:ln>
        </p:spPr>
        <p:txBody>
          <a:bodyPr anchor="t">
            <a:spAutoFit/>
          </a:bodyPr>
          <a:lstStyle>
            <a:lvl1pPr marL="342900" indent="-342900">
              <a:buFont typeface="+mj-lt"/>
              <a:buAutoNum type="arabicPeriod"/>
              <a:defRPr sz="1600" b="1" baseline="0">
                <a:latin typeface="Calibri" pitchFamily="34" charset="0"/>
                <a:ea typeface="돋움" pitchFamily="50" charset="-127"/>
              </a:defRPr>
            </a:lvl1pPr>
          </a:lstStyle>
          <a:p>
            <a:pPr lvl="0"/>
            <a:r>
              <a:rPr lang="en-US" altLang="ko-KR" dirty="0" smtClean="0"/>
              <a:t>A</a:t>
            </a:r>
          </a:p>
          <a:p>
            <a:pPr lvl="0"/>
            <a:r>
              <a:rPr lang="en-US" altLang="ko-KR" dirty="0" smtClean="0"/>
              <a:t>B</a:t>
            </a:r>
          </a:p>
          <a:p>
            <a:pPr lvl="0"/>
            <a:r>
              <a:rPr lang="en-US" altLang="ko-KR" dirty="0" smtClean="0"/>
              <a:t>C</a:t>
            </a:r>
          </a:p>
          <a:p>
            <a:pPr lvl="0"/>
            <a:endParaRPr lang="ko-KR" altLang="en-US" dirty="0" smtClean="0"/>
          </a:p>
        </p:txBody>
      </p:sp>
      <p:sp>
        <p:nvSpPr>
          <p:cNvPr id="7" name="직사각형 6"/>
          <p:cNvSpPr/>
          <p:nvPr userDrawn="1"/>
        </p:nvSpPr>
        <p:spPr>
          <a:xfrm>
            <a:off x="-121332" y="6525344"/>
            <a:ext cx="3024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800" b="1" dirty="0" smtClean="0">
                <a:solidFill>
                  <a:srgbClr val="ECA6C2"/>
                </a:solidFill>
                <a:effectLst/>
                <a:ea typeface="굴림" panose="020B0600000101010101" pitchFamily="50" charset="-127"/>
              </a:rPr>
              <a:t>Copyright 2019. LG Electronics Inc. All rights reserved. </a:t>
            </a:r>
            <a:endParaRPr lang="ko-KR" altLang="en-US" sz="800" dirty="0">
              <a:solidFill>
                <a:srgbClr val="ECA6C2"/>
              </a:solidFill>
            </a:endParaRPr>
          </a:p>
        </p:txBody>
      </p: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840" y="5661248"/>
            <a:ext cx="3024336" cy="665352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8750752" y="6197998"/>
            <a:ext cx="1080121" cy="57606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886322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332" r:id="rId1"/>
    <p:sldLayoutId id="2147486328" r:id="rId2"/>
    <p:sldLayoutId id="2147486331" r:id="rId3"/>
    <p:sldLayoutId id="2147486334" r:id="rId4"/>
    <p:sldLayoutId id="2147486333" r:id="rId5"/>
    <p:sldLayoutId id="2147486335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56456" y="25483"/>
            <a:ext cx="4953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spcAft>
                <a:spcPts val="0"/>
              </a:spcAft>
            </a:pPr>
            <a:r>
              <a:rPr lang="en-GB" altLang="ko-KR" dirty="0">
                <a:ea typeface="맑은 고딕" panose="020B0503020000020004" pitchFamily="50" charset="-127"/>
                <a:cs typeface="Arial" panose="020B0604020202020204" pitchFamily="34" charset="0"/>
              </a:rPr>
              <a:t>3GPP TSG RAN Meeting #84	</a:t>
            </a:r>
            <a:endParaRPr lang="en-GB" altLang="ko-KR" dirty="0" smtClean="0">
              <a:ea typeface="맑은 고딕" panose="020B0503020000020004" pitchFamily="50" charset="-127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en-GB" altLang="ko-KR" dirty="0" smtClean="0">
                <a:ea typeface="맑은 고딕" panose="020B0503020000020004" pitchFamily="50" charset="-127"/>
                <a:cs typeface="Arial" panose="020B0604020202020204" pitchFamily="34" charset="0"/>
              </a:rPr>
              <a:t>Newport </a:t>
            </a:r>
            <a:r>
              <a:rPr lang="en-GB" altLang="ko-KR" dirty="0">
                <a:ea typeface="맑은 고딕" panose="020B0503020000020004" pitchFamily="50" charset="-127"/>
                <a:cs typeface="Arial" panose="020B0604020202020204" pitchFamily="34" charset="0"/>
              </a:rPr>
              <a:t>Beach California, USA, June 3-6, 2019</a:t>
            </a:r>
            <a:endParaRPr lang="ko-KR" altLang="en-US">
              <a:cs typeface="Arial" panose="020B0604020202020204" pitchFamily="34" charset="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8629338" y="25483"/>
            <a:ext cx="12202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Aft>
                <a:spcPts val="0"/>
              </a:spcAft>
            </a:pPr>
            <a:r>
              <a:rPr lang="en-GB" altLang="ko-KR" dirty="0">
                <a:ea typeface="맑은 고딕" panose="020B0503020000020004" pitchFamily="50" charset="-127"/>
                <a:cs typeface="Arial" panose="020B0604020202020204" pitchFamily="34" charset="0"/>
              </a:rPr>
              <a:t>RP-191295</a:t>
            </a:r>
            <a:endParaRPr lang="ko-KR" altLang="ko-KR" sz="1100"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0" name="제목 9"/>
          <p:cNvSpPr>
            <a:spLocks noGrp="1"/>
          </p:cNvSpPr>
          <p:nvPr>
            <p:ph type="title"/>
          </p:nvPr>
        </p:nvSpPr>
        <p:spPr>
          <a:xfrm>
            <a:off x="633000" y="2345388"/>
            <a:ext cx="8640000" cy="1299636"/>
          </a:xfrm>
        </p:spPr>
        <p:txBody>
          <a:bodyPr/>
          <a:lstStyle/>
          <a:p>
            <a:r>
              <a:rPr lang="en-US" altLang="ko-KR" dirty="0" smtClean="0"/>
              <a:t>Motivation of </a:t>
            </a:r>
            <a:br>
              <a:rPr lang="en-US" altLang="ko-KR" dirty="0" smtClean="0"/>
            </a:br>
            <a:r>
              <a:rPr lang="en-US" altLang="ko-KR" dirty="0" smtClean="0"/>
              <a:t>flexible UL-DL Resource Allocation </a:t>
            </a:r>
            <a:br>
              <a:rPr lang="en-US" altLang="ko-KR" dirty="0" smtClean="0"/>
            </a:br>
            <a:r>
              <a:rPr lang="en-US" altLang="ko-KR" dirty="0" smtClean="0"/>
              <a:t>and Interference Mitigation</a:t>
            </a:r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56456" y="725795"/>
            <a:ext cx="93610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50010" indent="-1350010" algn="just" fontAlgn="auto" hangingPunct="1">
              <a:spcAft>
                <a:spcPts val="0"/>
              </a:spcAft>
              <a:tabLst>
                <a:tab pos="1350645" algn="l"/>
              </a:tabLst>
            </a:pPr>
            <a:r>
              <a:rPr lang="en-US" altLang="ko-KR" dirty="0" smtClean="0">
                <a:ea typeface="바탕" panose="02030600000101010101" pitchFamily="18" charset="-127"/>
                <a:cs typeface="Times New Roman" panose="02020603050405020304" pitchFamily="18" charset="0"/>
              </a:rPr>
              <a:t>Source:			LG </a:t>
            </a:r>
            <a:r>
              <a:rPr lang="en-US" altLang="ko-KR" dirty="0">
                <a:ea typeface="바탕" panose="02030600000101010101" pitchFamily="18" charset="-127"/>
                <a:cs typeface="Times New Roman" panose="02020603050405020304" pitchFamily="18" charset="0"/>
              </a:rPr>
              <a:t>Electronics</a:t>
            </a:r>
            <a:endParaRPr lang="ko-KR" altLang="ko-KR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1350010" indent="-1350010" algn="just" fontAlgn="auto" hangingPunct="1">
              <a:spcAft>
                <a:spcPts val="0"/>
              </a:spcAft>
              <a:tabLst>
                <a:tab pos="1350645" algn="l"/>
              </a:tabLst>
            </a:pPr>
            <a:r>
              <a:rPr lang="en-GB" altLang="ko-KR" dirty="0" smtClean="0">
                <a:ea typeface="바탕" panose="02030600000101010101" pitchFamily="18" charset="-127"/>
                <a:cs typeface="Times New Roman" panose="02020603050405020304" pitchFamily="18" charset="0"/>
              </a:rPr>
              <a:t>Document </a:t>
            </a:r>
            <a:r>
              <a:rPr lang="en-GB" altLang="ko-KR" dirty="0">
                <a:ea typeface="바탕" panose="02030600000101010101" pitchFamily="18" charset="-127"/>
                <a:cs typeface="Times New Roman" panose="02020603050405020304" pitchFamily="18" charset="0"/>
              </a:rPr>
              <a:t>for:	Discussion</a:t>
            </a:r>
            <a:endParaRPr lang="ko-KR" altLang="ko-KR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1350010" indent="-1350010" algn="just" fontAlgn="auto" hangingPunct="1">
              <a:spcAft>
                <a:spcPts val="0"/>
              </a:spcAft>
              <a:tabLst>
                <a:tab pos="1350645" algn="l"/>
              </a:tabLst>
            </a:pPr>
            <a:r>
              <a:rPr lang="en-GB" altLang="ko-KR" dirty="0">
                <a:ea typeface="바탕" panose="02030600000101010101" pitchFamily="18" charset="-127"/>
                <a:cs typeface="Times New Roman" panose="02020603050405020304" pitchFamily="18" charset="0"/>
              </a:rPr>
              <a:t>Agenda Item:	</a:t>
            </a:r>
            <a:r>
              <a:rPr lang="en-GB" altLang="ko-KR" dirty="0" smtClean="0">
                <a:ea typeface="바탕" panose="02030600000101010101" pitchFamily="18" charset="-127"/>
                <a:cs typeface="Times New Roman" panose="02020603050405020304" pitchFamily="18" charset="0"/>
              </a:rPr>
              <a:t>		8</a:t>
            </a:r>
            <a:endParaRPr lang="ko-KR" altLang="ko-KR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3078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620688"/>
            <a:ext cx="8640960" cy="5760640"/>
          </a:xfrm>
        </p:spPr>
        <p:txBody>
          <a:bodyPr/>
          <a:lstStyle/>
          <a:p>
            <a:r>
              <a:rPr lang="en-US" altLang="ko-KR" sz="1800" dirty="0" smtClean="0">
                <a:cs typeface="Arial" panose="020B0604020202020204" pitchFamily="34" charset="0"/>
              </a:rPr>
              <a:t>Motivations</a:t>
            </a:r>
          </a:p>
          <a:p>
            <a:pPr lvl="1"/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Better </a:t>
            </a:r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adaptability to the DL/UL resource allocation based on different DL/UL traffics 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situations</a:t>
            </a:r>
          </a:p>
          <a:p>
            <a:pPr lvl="2"/>
            <a:r>
              <a:rPr lang="en-GB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NR aims to support duplexing flexibility in both paired and unpaired spectrum.</a:t>
            </a:r>
            <a:endParaRPr lang="en-GB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Rel-16 NR CLI WI covers inter-cell UE-to-UE CLI in a semi-static manner via L3 CLI measurement/report</a:t>
            </a:r>
            <a:endParaRPr lang="en-GB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GB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In future releases, more dynamic/flexible resource adaptation between DL and UL is necessary, e.g., </a:t>
            </a:r>
          </a:p>
          <a:p>
            <a:pPr marL="778737" lvl="3" indent="-285750">
              <a:buFont typeface="Wingdings" panose="05000000000000000000" pitchFamily="2" charset="2"/>
              <a:buChar char="Ø"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allowing simultaneous transmission between DL and UL to minimize resource unavailability for URLLC </a:t>
            </a: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traffic</a:t>
            </a:r>
          </a:p>
          <a:p>
            <a:pPr marL="778737" lvl="3" indent="-285750">
              <a:buFont typeface="Wingdings" panose="05000000000000000000" pitchFamily="2" charset="2"/>
              <a:buChar char="Ø"/>
            </a:pP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supporting </a:t>
            </a: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different types of traffic demand (e.g., DL/UL-heavy traffic, sporadic data, URLLC traffic) for each UE in a </a:t>
            </a: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</a:p>
          <a:p>
            <a:pPr lvl="1"/>
            <a:endParaRPr lang="en-US" altLang="ko-KR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Better </a:t>
            </a:r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latency by relaxing DL-UL half-duplex constraints </a:t>
            </a:r>
          </a:p>
          <a:p>
            <a:pPr lvl="2"/>
            <a:r>
              <a:rPr lang="en-GB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In Rel-16, </a:t>
            </a:r>
            <a:r>
              <a:rPr lang="en-GB" altLang="ko-KR" sz="1400" dirty="0" err="1"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GB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 – IAB node – UE links are operated with half duplex constraints</a:t>
            </a:r>
          </a:p>
          <a:p>
            <a:pPr lvl="2"/>
            <a:r>
              <a:rPr lang="en-GB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To reduce the latency and relax the half-duplex constrains, more flexible resource allocation and simultaneous </a:t>
            </a:r>
            <a:r>
              <a:rPr lang="en-GB" altLang="ko-KR" sz="1400" dirty="0" err="1">
                <a:latin typeface="Arial" panose="020B0604020202020204" pitchFamily="34" charset="0"/>
                <a:cs typeface="Arial" panose="020B0604020202020204" pitchFamily="34" charset="0"/>
              </a:rPr>
              <a:t>Tx</a:t>
            </a:r>
            <a:r>
              <a:rPr lang="en-GB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/Rx at IAB node should be adopted </a:t>
            </a:r>
          </a:p>
          <a:p>
            <a:pPr lvl="1"/>
            <a:endParaRPr lang="en-US" altLang="ko-KR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Potential </a:t>
            </a:r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throughput enhancement by allowing in-band simultaneous TX-RX in a same carrier </a:t>
            </a:r>
            <a:endParaRPr lang="en-US" altLang="ko-KR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/>
            <a:endParaRPr lang="en-GB" altLang="ko-KR" sz="17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 General Motivation and Scenarios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0104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908720"/>
            <a:ext cx="8640960" cy="5472608"/>
          </a:xfrm>
        </p:spPr>
        <p:txBody>
          <a:bodyPr/>
          <a:lstStyle/>
          <a:p>
            <a:r>
              <a:rPr lang="en-US" altLang="ko-KR" sz="1800" dirty="0" smtClean="0">
                <a:cs typeface="Arial" panose="020B0604020202020204" pitchFamily="34" charset="0"/>
              </a:rPr>
              <a:t>Scenarios for potential enhancements</a:t>
            </a:r>
          </a:p>
          <a:p>
            <a:pPr lvl="1" hangingPunct="0"/>
            <a:r>
              <a:rPr lang="en-GB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Distributed RUs with RU-wise independent </a:t>
            </a:r>
            <a:r>
              <a:rPr lang="en-GB" altLang="ko-KR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Tx</a:t>
            </a:r>
            <a:r>
              <a:rPr lang="en-GB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/Rx</a:t>
            </a:r>
          </a:p>
          <a:p>
            <a:pPr lvl="1" hangingPunct="0"/>
            <a:r>
              <a:rPr lang="en-GB" altLang="ko-KR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GB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in-band inter-UE full duplex</a:t>
            </a:r>
            <a:endParaRPr lang="ko-KR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hangingPunct="0"/>
            <a:r>
              <a:rPr lang="en-GB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Half duplex based IAB node with </a:t>
            </a:r>
            <a:r>
              <a:rPr lang="en-GB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SDM/FDM</a:t>
            </a:r>
          </a:p>
          <a:p>
            <a:pPr lvl="1" hangingPunct="0"/>
            <a:r>
              <a:rPr lang="en-GB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Full </a:t>
            </a:r>
            <a:r>
              <a:rPr lang="en-GB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duplex based IAB </a:t>
            </a:r>
            <a:r>
              <a:rPr lang="en-GB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node</a:t>
            </a:r>
            <a:endParaRPr lang="ko-KR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 General Motivation and Scenarios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9580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476672"/>
            <a:ext cx="8640960" cy="5904656"/>
          </a:xfrm>
        </p:spPr>
        <p:txBody>
          <a:bodyPr/>
          <a:lstStyle/>
          <a:p>
            <a:r>
              <a:rPr lang="en-GB" altLang="ko-KR" dirty="0" err="1"/>
              <a:t>gNB</a:t>
            </a:r>
            <a:r>
              <a:rPr lang="en-GB" altLang="ko-KR" dirty="0"/>
              <a:t> in-band </a:t>
            </a:r>
            <a:r>
              <a:rPr lang="en-GB" altLang="ko-KR" dirty="0" smtClean="0"/>
              <a:t>full </a:t>
            </a:r>
            <a:r>
              <a:rPr lang="en-GB" altLang="ko-KR" dirty="0"/>
              <a:t>duplex</a:t>
            </a:r>
            <a:endParaRPr lang="en-GB" altLang="ko-KR" dirty="0" smtClean="0"/>
          </a:p>
          <a:p>
            <a:pPr lvl="1"/>
            <a:endParaRPr lang="en-US" altLang="ko-KR" b="0" dirty="0" smtClean="0"/>
          </a:p>
          <a:p>
            <a:pPr lvl="1"/>
            <a:endParaRPr lang="en-US" altLang="ko-KR" b="0" dirty="0"/>
          </a:p>
          <a:p>
            <a:endParaRPr lang="ko-KR" altLang="en-US" dirty="0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Scenarios for </a:t>
            </a:r>
            <a:r>
              <a:rPr lang="en-US" altLang="ko-KR" dirty="0"/>
              <a:t>P</a:t>
            </a:r>
            <a:r>
              <a:rPr lang="en-US" altLang="ko-KR" dirty="0" smtClean="0"/>
              <a:t>otential Enhancements</a:t>
            </a:r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60512" y="5487615"/>
            <a:ext cx="3600400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l"/>
            <a:r>
              <a:rPr lang="ko-KR" altLang="en-US" sz="1200" b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 </a:t>
            </a:r>
            <a:r>
              <a:rPr lang="en-US" altLang="ko-KR" sz="1200" b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Intra-cell TRP to TRP CLI </a:t>
            </a:r>
          </a:p>
          <a:p>
            <a:pPr algn="l"/>
            <a:r>
              <a:rPr lang="ko-KR" altLang="en-US" sz="1200" b="0" dirty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② </a:t>
            </a:r>
            <a:r>
              <a:rPr lang="en-US" altLang="ko-KR" sz="1200" b="0" dirty="0" smtClean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Intra-cell </a:t>
            </a:r>
            <a:r>
              <a:rPr lang="en-US" altLang="ko-KR" sz="1200" b="0" dirty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UE to UE CLI</a:t>
            </a:r>
            <a:endParaRPr lang="ko-KR" altLang="en-US" sz="1200" b="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0472" y="917960"/>
            <a:ext cx="5040000" cy="58477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altLang="ko-KR" u="sng" dirty="0"/>
              <a:t>Distributed RUs with RU-wise independent </a:t>
            </a:r>
            <a:r>
              <a:rPr lang="en-GB" altLang="ko-KR" u="sng" dirty="0" err="1"/>
              <a:t>Tx</a:t>
            </a:r>
            <a:r>
              <a:rPr lang="en-GB" altLang="ko-KR" u="sng" dirty="0"/>
              <a:t>/Rx</a:t>
            </a:r>
            <a:endParaRPr lang="ko-KR" altLang="en-US" u="sng" dirty="0" smtClean="0"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29064" y="930206"/>
            <a:ext cx="3816000" cy="338554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u="sng" dirty="0" err="1" smtClean="0">
                <a:ea typeface="맑은 고딕" panose="020B0503020000020004" pitchFamily="50" charset="-127"/>
                <a:cs typeface="Arial" panose="020B0604020202020204" pitchFamily="34" charset="0"/>
              </a:rPr>
              <a:t>FDMed</a:t>
            </a:r>
            <a:r>
              <a:rPr lang="en-US" altLang="ko-KR" u="sng" dirty="0" smtClean="0">
                <a:ea typeface="맑은 고딕" panose="020B0503020000020004" pitchFamily="50" charset="-127"/>
                <a:cs typeface="Arial" panose="020B0604020202020204" pitchFamily="34" charset="0"/>
              </a:rPr>
              <a:t> Flexible Duplex</a:t>
            </a:r>
            <a:endParaRPr lang="ko-KR" altLang="en-US" u="sng" dirty="0" smtClean="0"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29064" y="5487615"/>
            <a:ext cx="3600400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l"/>
            <a:r>
              <a:rPr lang="ko-KR" altLang="en-US" sz="1200" b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 </a:t>
            </a:r>
            <a:r>
              <a:rPr lang="en-US" altLang="ko-KR" sz="1200" b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In-band self interference in a </a:t>
            </a:r>
            <a:r>
              <a:rPr lang="en-US" altLang="ko-KR" sz="1200" b="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endParaRPr lang="en-US" altLang="ko-KR" sz="1200" b="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ko-KR" altLang="en-US" sz="1200" b="0" dirty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② </a:t>
            </a:r>
            <a:r>
              <a:rPr lang="en-US" altLang="ko-KR" sz="1200" b="0" dirty="0" smtClean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Intra-cell </a:t>
            </a:r>
            <a:r>
              <a:rPr lang="en-US" altLang="ko-KR" sz="1200" b="0" dirty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UE to UE CLI</a:t>
            </a:r>
            <a:endParaRPr lang="ko-KR" altLang="en-US" sz="1200" b="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249" y="1473200"/>
            <a:ext cx="3598679" cy="3911601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1072" y="1479550"/>
            <a:ext cx="3598679" cy="3898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050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476672"/>
            <a:ext cx="8640960" cy="5904656"/>
          </a:xfrm>
        </p:spPr>
        <p:txBody>
          <a:bodyPr/>
          <a:lstStyle/>
          <a:p>
            <a:r>
              <a:rPr lang="en-GB" altLang="ko-KR" dirty="0"/>
              <a:t>Half duplex based IAB node with SDM/FDM and/or Full duplex based IAB node</a:t>
            </a:r>
            <a:endParaRPr lang="en-GB" altLang="ko-KR" dirty="0" smtClean="0"/>
          </a:p>
          <a:p>
            <a:pPr lvl="1"/>
            <a:endParaRPr lang="en-US" altLang="ko-KR" b="0" dirty="0" smtClean="0"/>
          </a:p>
          <a:p>
            <a:pPr lvl="1"/>
            <a:endParaRPr lang="en-US" altLang="ko-KR" b="0" dirty="0"/>
          </a:p>
          <a:p>
            <a:endParaRPr lang="ko-KR" altLang="en-US" dirty="0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Scenarios for </a:t>
            </a:r>
            <a:r>
              <a:rPr lang="en-US" altLang="ko-KR" dirty="0"/>
              <a:t>P</a:t>
            </a:r>
            <a:r>
              <a:rPr lang="en-US" altLang="ko-KR" dirty="0" smtClean="0"/>
              <a:t>otential Enhancements</a:t>
            </a:r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60512" y="917960"/>
            <a:ext cx="3816000" cy="338554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u="sng" dirty="0" smtClean="0">
                <a:ea typeface="맑은 고딕" panose="020B0503020000020004" pitchFamily="50" charset="-127"/>
                <a:cs typeface="Arial" panose="020B0604020202020204" pitchFamily="34" charset="0"/>
              </a:rPr>
              <a:t>Half Duplex IAB with SDM/FDM</a:t>
            </a:r>
            <a:endParaRPr lang="ko-KR" altLang="en-US" u="sng" dirty="0" smtClean="0"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29064" y="930206"/>
            <a:ext cx="3816000" cy="338554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u="sng" dirty="0" smtClean="0">
                <a:ea typeface="맑은 고딕" panose="020B0503020000020004" pitchFamily="50" charset="-127"/>
                <a:cs typeface="Arial" panose="020B0604020202020204" pitchFamily="34" charset="0"/>
              </a:rPr>
              <a:t>Full Duplex IAB</a:t>
            </a:r>
            <a:endParaRPr lang="ko-KR" altLang="en-US" u="sng" dirty="0" smtClean="0"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4528" y="5085184"/>
            <a:ext cx="3600400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l"/>
            <a:endParaRPr lang="en-US" altLang="ko-KR" sz="1200" b="0" dirty="0" smtClean="0">
              <a:solidFill>
                <a:srgbClr val="FF0000"/>
              </a:solidFill>
              <a:latin typeface="Times New Roman" panose="02020603050405020304" pitchFamily="18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l"/>
            <a:r>
              <a:rPr lang="ko-KR" altLang="en-US" sz="1200" b="0" dirty="0" smtClean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③ </a:t>
            </a:r>
            <a:r>
              <a:rPr lang="en-US" altLang="ko-KR" sz="1200" b="0" dirty="0" smtClean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CLI on access and backhaul link</a:t>
            </a:r>
            <a:endParaRPr lang="ko-KR" altLang="en-US" sz="1200" b="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67990" y="5085184"/>
            <a:ext cx="3600400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l"/>
            <a:r>
              <a:rPr lang="ko-KR" altLang="en-US" sz="1200" b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 </a:t>
            </a:r>
            <a:r>
              <a:rPr lang="en-US" altLang="ko-KR" sz="1200" b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In-band self interference in a </a:t>
            </a:r>
            <a:r>
              <a:rPr lang="en-US" altLang="ko-KR" sz="1200" b="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endParaRPr lang="en-US" altLang="ko-KR" sz="1200" b="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ko-KR" altLang="en-US" sz="1200" b="0" dirty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③ </a:t>
            </a:r>
            <a:r>
              <a:rPr lang="en-US" altLang="ko-KR" sz="1200" b="0" dirty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CLI on access and backhaul </a:t>
            </a:r>
            <a:r>
              <a:rPr lang="en-US" altLang="ko-KR" sz="1200" b="0" dirty="0" smtClean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link</a:t>
            </a:r>
            <a:endParaRPr lang="ko-KR" altLang="en-US" sz="1200" b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175" y="1748790"/>
            <a:ext cx="3438737" cy="3360421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5088" y="1748790"/>
            <a:ext cx="3438737" cy="3360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947468"/>
      </p:ext>
    </p:extLst>
  </p:cSld>
  <p:clrMapOvr>
    <a:masterClrMapping/>
  </p:clrMapOvr>
</p:sld>
</file>

<file path=ppt/theme/theme1.xml><?xml version="1.0" encoding="utf-8"?>
<a:theme xmlns:a="http://schemas.openxmlformats.org/drawingml/2006/main" name="2014_WTS_PPT양식_Gamma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1_기본 디자인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2014_WTS_PPT양식_Gamma</Template>
  <TotalTime>12125</TotalTime>
  <Words>298</Words>
  <Application>Microsoft Office PowerPoint</Application>
  <PresentationFormat>A4 용지(210x297mm)</PresentationFormat>
  <Paragraphs>45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5" baseType="lpstr">
      <vt:lpstr>HY중고딕</vt:lpstr>
      <vt:lpstr>굴림</vt:lpstr>
      <vt:lpstr>돋움</vt:lpstr>
      <vt:lpstr>맑은 고딕</vt:lpstr>
      <vt:lpstr>바탕</vt:lpstr>
      <vt:lpstr>Arial</vt:lpstr>
      <vt:lpstr>Calibri</vt:lpstr>
      <vt:lpstr>Times New Roman</vt:lpstr>
      <vt:lpstr>Wingdings</vt:lpstr>
      <vt:lpstr>2014_WTS_PPT양식_Gamma</vt:lpstr>
      <vt:lpstr>Motivation of  flexible UL-DL Resource Allocation  and Interference Mitigation</vt:lpstr>
      <vt:lpstr>1. General Motivation and Scenarios</vt:lpstr>
      <vt:lpstr>1. General Motivation and Scenarios</vt:lpstr>
      <vt:lpstr>2. Scenarios for Potential Enhancements</vt:lpstr>
      <vt:lpstr>2. Scenarios for Potential Enhancements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of flexible UL-DL Resource Allocation and Interference Mitigation</dc:title>
  <dc:subject>3GPP RAN</dc:subject>
  <dc:creator>LGE</dc:creator>
  <cp:lastModifiedBy>고현수/책임연구원/차세대표준(연)ACS팀(hyunsoo.ko@lge.com)</cp:lastModifiedBy>
  <cp:revision>347</cp:revision>
  <dcterms:created xsi:type="dcterms:W3CDTF">2014-07-31T23:59:46Z</dcterms:created>
  <dcterms:modified xsi:type="dcterms:W3CDTF">2019-05-27T07:40:07Z</dcterms:modified>
</cp:coreProperties>
</file>