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745" r:id="rId4"/>
    <p:sldMasterId id="2147483758" r:id="rId5"/>
  </p:sldMasterIdLst>
  <p:notesMasterIdLst>
    <p:notesMasterId r:id="rId11"/>
  </p:notesMasterIdLst>
  <p:handoutMasterIdLst>
    <p:handoutMasterId r:id="rId12"/>
  </p:handoutMasterIdLst>
  <p:sldIdLst>
    <p:sldId id="2030" r:id="rId6"/>
    <p:sldId id="2031" r:id="rId7"/>
    <p:sldId id="2032" r:id="rId8"/>
    <p:sldId id="2035" r:id="rId9"/>
    <p:sldId id="2034" r:id="rId10"/>
  </p:sldIdLst>
  <p:sldSz cx="9144000" cy="5143500" type="screen16x9"/>
  <p:notesSz cx="7315200" cy="9601200"/>
  <p:defaultTextStyle>
    <a:defPPr>
      <a:defRPr lang="ko-KR"/>
    </a:defPPr>
    <a:lvl1pPr marL="0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121" userDrawn="1">
          <p15:clr>
            <a:srgbClr val="A4A3A4"/>
          </p15:clr>
        </p15:guide>
        <p15:guide id="4" pos="172" userDrawn="1">
          <p15:clr>
            <a:srgbClr val="A4A3A4"/>
          </p15:clr>
        </p15:guide>
        <p15:guide id="7" orient="horz" pos="4156">
          <p15:clr>
            <a:srgbClr val="A4A3A4"/>
          </p15:clr>
        </p15:guide>
        <p15:guide id="8" orient="horz" pos="1480">
          <p15:clr>
            <a:srgbClr val="A4A3A4"/>
          </p15:clr>
        </p15:guide>
        <p15:guide id="9" pos="6068">
          <p15:clr>
            <a:srgbClr val="A4A3A4"/>
          </p15:clr>
        </p15:guide>
        <p15:guide id="10" orient="horz" pos="4319">
          <p15:clr>
            <a:srgbClr val="A4A3A4"/>
          </p15:clr>
        </p15:guide>
        <p15:guide id="11" orient="horz" pos="838">
          <p15:clr>
            <a:srgbClr val="A4A3A4"/>
          </p15:clr>
        </p15:guide>
        <p15:guide id="12" orient="horz" pos="3117">
          <p15:clr>
            <a:srgbClr val="A4A3A4"/>
          </p15:clr>
        </p15:guide>
        <p15:guide id="14" orient="horz" pos="3239">
          <p15:clr>
            <a:srgbClr val="A4A3A4"/>
          </p15:clr>
        </p15:guide>
        <p15:guide id="15" pos="159">
          <p15:clr>
            <a:srgbClr val="A4A3A4"/>
          </p15:clr>
        </p15:guide>
        <p15:guide id="16" pos="5602">
          <p15:clr>
            <a:srgbClr val="A4A3A4"/>
          </p15:clr>
        </p15:guide>
        <p15:guide id="17" orient="horz" pos="849">
          <p15:clr>
            <a:srgbClr val="A4A3A4"/>
          </p15:clr>
        </p15:guide>
        <p15:guide id="18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4" clrIdx="0"/>
  <p:cmAuthor id="1" name="엄재훈" initials="jh.uhm" lastIdx="48" clrIdx="1"/>
  <p:cmAuthor id="2" name="Eko Onggosanusi" initials="EO" lastIdx="10" clrIdx="2">
    <p:extLst/>
  </p:cmAuthor>
  <p:cmAuthor id="3" name="Li Guo" initials="LG" lastIdx="8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3333FF"/>
    <a:srgbClr val="003399"/>
    <a:srgbClr val="D9E6FF"/>
    <a:srgbClr val="000099"/>
    <a:srgbClr val="EDF2F9"/>
    <a:srgbClr val="FFFFCC"/>
    <a:srgbClr val="FFFFFF"/>
    <a:srgbClr val="C5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5332" autoAdjust="0"/>
  </p:normalViewPr>
  <p:slideViewPr>
    <p:cSldViewPr>
      <p:cViewPr varScale="1">
        <p:scale>
          <a:sx n="129" d="100"/>
          <a:sy n="129" d="100"/>
        </p:scale>
        <p:origin x="126" y="144"/>
      </p:cViewPr>
      <p:guideLst>
        <p:guide orient="horz" pos="1121"/>
        <p:guide pos="172"/>
        <p:guide orient="horz" pos="4156"/>
        <p:guide orient="horz" pos="1480"/>
        <p:guide pos="6068"/>
        <p:guide orient="horz" pos="4319"/>
        <p:guide orient="horz" pos="838"/>
        <p:guide orient="horz" pos="3117"/>
        <p:guide orient="horz" pos="3239"/>
        <p:guide pos="159"/>
        <p:guide pos="5602"/>
        <p:guide orient="horz" pos="849"/>
        <p:guide pos="158"/>
      </p:guideLst>
    </p:cSldViewPr>
  </p:slideViewPr>
  <p:outlineViewPr>
    <p:cViewPr>
      <p:scale>
        <a:sx n="33" d="100"/>
        <a:sy n="33" d="100"/>
      </p:scale>
      <p:origin x="0" y="-154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2" y="-7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C0B9-AC36-44BF-9F5E-5EE2B9246CAA}" type="datetimeFigureOut">
              <a:rPr lang="ko-KR" altLang="en-US" smtClean="0"/>
              <a:t>2019-05-26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B72B3-93E0-482E-B064-92E5F9BDE8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99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28499-AAB5-4EBD-A5D0-5DAC6C1F3CEF}" type="datetimeFigureOut">
              <a:rPr lang="ko-KR" altLang="en-US" smtClean="0"/>
              <a:pPr/>
              <a:t>2019-05-26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2A2DD-10BF-4141-AC21-457AF57C66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24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629" y="191671"/>
            <a:ext cx="837155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011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0868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-1" y="1"/>
            <a:ext cx="9144001" cy="5150168"/>
          </a:xfrm>
          <a:prstGeom prst="rect">
            <a:avLst/>
          </a:prstGeom>
          <a:gradFill flip="none" rotWithShape="1">
            <a:gsLst>
              <a:gs pos="8400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58" tIns="34278" rIns="68558" bIns="34278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5559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  <p:sldLayoutId id="2147483749" r:id="rId3"/>
    <p:sldLayoutId id="2147483751" r:id="rId4"/>
  </p:sldLayoutIdLst>
  <p:hf hdr="0" ftr="0" dt="0"/>
  <p:txStyles>
    <p:titleStyle>
      <a:lvl1pPr algn="ctr" defTabSz="843987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95" indent="-316495" algn="l" defTabSz="843987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9" indent="-263746" algn="l" defTabSz="843987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98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977" indent="-210997" algn="l" defTabSz="843987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70" indent="-210997" algn="l" defTabSz="843987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964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6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950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94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94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98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98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97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96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6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95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94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hdr="0" ftr="0" dt="0"/>
  <p:txStyles>
    <p:titleStyle>
      <a:lvl1pPr algn="ctr" defTabSz="843815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30" indent="-316430" algn="l" defTabSz="843815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9" indent="-263690" algn="l" defTabSz="843815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76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673" indent="-210954" algn="l" defTabSz="843815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580" indent="-210954" algn="l" defTabSz="843815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488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3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301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20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06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81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72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628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53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41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349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491630"/>
            <a:ext cx="6912768" cy="1944216"/>
          </a:xfrm>
        </p:spPr>
        <p:txBody>
          <a:bodyPr/>
          <a:lstStyle/>
          <a:p>
            <a:pPr algn="l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	: 9.4.1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Source	: Samsung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		: Discussion on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NR_eMIMO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Work Item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Document for	: Discussion and Decision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32033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tabLst>
                <a:tab pos="360045" algn="l"/>
              </a:tabLst>
            </a:pPr>
            <a:r>
              <a:rPr lang="en-GB" b="1" dirty="0">
                <a:latin typeface="Arial" panose="020B0604020202020204" pitchFamily="34" charset="0"/>
                <a:ea typeface="MS Mincho"/>
              </a:rPr>
              <a:t>3GPP TSG RAN meeting #84								</a:t>
            </a:r>
            <a:r>
              <a:rPr lang="en-GB" b="1" dirty="0" smtClean="0">
                <a:latin typeface="Arial" panose="020B0604020202020204" pitchFamily="34" charset="0"/>
                <a:ea typeface="MS Mincho"/>
              </a:rPr>
              <a:t>RP-191188</a:t>
            </a:r>
            <a:endParaRPr lang="en-US" sz="1050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b="1" dirty="0">
                <a:latin typeface="Arial" panose="020B0604020202020204" pitchFamily="34" charset="0"/>
                <a:ea typeface="MS Mincho"/>
              </a:rPr>
              <a:t>Newport Beach, USA, June 3-7,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678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Planned vs. current status: 10% lag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107042"/>
              </p:ext>
            </p:extLst>
          </p:nvPr>
        </p:nvGraphicFramePr>
        <p:xfrm>
          <a:off x="179512" y="670724"/>
          <a:ext cx="8064896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5174744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042677016"/>
                    </a:ext>
                  </a:extLst>
                </a:gridCol>
                <a:gridCol w="668304">
                  <a:extLst>
                    <a:ext uri="{9D8B030D-6E8A-4147-A177-3AD203B41FA5}">
                      <a16:colId xmlns:a16="http://schemas.microsoft.com/office/drawing/2014/main" val="126850151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190734458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3228969780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354878626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803949322"/>
                    </a:ext>
                  </a:extLst>
                </a:gridCol>
                <a:gridCol w="817680">
                  <a:extLst>
                    <a:ext uri="{9D8B030D-6E8A-4147-A177-3AD203B41FA5}">
                      <a16:colId xmlns:a16="http://schemas.microsoft.com/office/drawing/2014/main" val="243694742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409218626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698164444"/>
                    </a:ext>
                  </a:extLst>
                </a:gridCol>
              </a:tblGrid>
              <a:tr h="153622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2018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2019</a:t>
                      </a:r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38248"/>
                  </a:ext>
                </a:extLst>
              </a:tr>
              <a:tr h="153622"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smtClean="0"/>
                        <a:t>Month</a:t>
                      </a:r>
                      <a:endParaRPr lang="en-US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</a:t>
                      </a:r>
                      <a:r>
                        <a:rPr lang="en-US" sz="1000" baseline="0" dirty="0" smtClean="0"/>
                        <a:t> (</a:t>
                      </a:r>
                      <a:r>
                        <a:rPr lang="en-US" sz="1000" dirty="0" smtClean="0"/>
                        <a:t>94B)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11 (95)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1 (AH)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 (96)</a:t>
                      </a:r>
                      <a:endParaRPr lang="en-US" sz="1000" dirty="0"/>
                    </a:p>
                  </a:txBody>
                  <a:tcPr>
                    <a:solidFill>
                      <a:schemeClr val="accen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 </a:t>
                      </a:r>
                      <a:r>
                        <a:rPr lang="en-US" sz="1000" smtClean="0"/>
                        <a:t>(96B</a:t>
                      </a:r>
                      <a:r>
                        <a:rPr lang="en-US" sz="1000" dirty="0" smtClean="0"/>
                        <a:t>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 (97)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 (98)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 (98B)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11 (99)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019061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smtClean="0"/>
                        <a:t># TUs</a:t>
                      </a:r>
                      <a:endParaRPr lang="en-US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[3]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>
                    <a:solidFill>
                      <a:schemeClr val="accen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09312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smtClean="0"/>
                        <a:t>Cumulative #TUs</a:t>
                      </a:r>
                      <a:endParaRPr lang="en-US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en-US" sz="1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24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9720736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259632" y="1743855"/>
            <a:ext cx="720080" cy="179823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000" b="1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5221" y="1707654"/>
            <a:ext cx="2616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/>
              <a:t>A</a:t>
            </a:r>
            <a:endParaRPr lang="en-US" sz="1000" b="1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909197"/>
              </p:ext>
            </p:extLst>
          </p:nvPr>
        </p:nvGraphicFramePr>
        <p:xfrm>
          <a:off x="179512" y="2055470"/>
          <a:ext cx="8712968" cy="18966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92263036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24768297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339107345"/>
                    </a:ext>
                  </a:extLst>
                </a:gridCol>
                <a:gridCol w="5112568">
                  <a:extLst>
                    <a:ext uri="{9D8B030D-6E8A-4147-A177-3AD203B41FA5}">
                      <a16:colId xmlns:a16="http://schemas.microsoft.com/office/drawing/2014/main" val="3927296510"/>
                    </a:ext>
                  </a:extLst>
                </a:gridCol>
              </a:tblGrid>
              <a:tr h="188985"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Sub-item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Status (03/19)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Phase A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Phase B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052103"/>
                  </a:ext>
                </a:extLst>
              </a:tr>
              <a:tr h="307101"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MU-MIMO (</a:t>
                      </a:r>
                      <a:r>
                        <a:rPr lang="en-US" altLang="ko-KR" sz="10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MU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On track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Evaluation methodology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(1) Type II overhead reduction;</a:t>
                      </a:r>
                      <a:r>
                        <a:rPr lang="en-US" altLang="ko-KR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(2) 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Type II extension to rank &gt;</a:t>
                      </a:r>
                      <a:r>
                        <a:rPr lang="ko-KR" altLang="en-US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ko-KR" altLang="en-US" sz="10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538978"/>
                  </a:ext>
                </a:extLst>
              </a:tr>
              <a:tr h="307101"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Multi-TRP (</a:t>
                      </a:r>
                      <a:r>
                        <a:rPr lang="en-US" altLang="ko-KR" sz="10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MTRP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On track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(1) DL control for NC-JT;</a:t>
                      </a:r>
                      <a:r>
                        <a:rPr lang="en-US" altLang="ko-KR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(2) 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 control and/or RS for NC-JT</a:t>
                      </a:r>
                      <a:endParaRPr lang="ko-KR" altLang="en-US" sz="10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525320"/>
                  </a:ext>
                </a:extLst>
              </a:tr>
              <a:tr h="307101"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Multi-beam 1</a:t>
                      </a:r>
                      <a:r>
                        <a:rPr lang="en-US" altLang="ko-KR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altLang="ko-KR" sz="10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MB1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Behind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(1) UL beam selection for multi-panel;</a:t>
                      </a:r>
                      <a:r>
                        <a:rPr lang="en-US" altLang="ko-KR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(2) 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UL/DL</a:t>
                      </a:r>
                      <a:r>
                        <a:rPr lang="en-US" altLang="ko-KR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beam selection with lower latency &amp; overhead</a:t>
                      </a:r>
                      <a:endParaRPr lang="ko-KR" altLang="en-US" sz="10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331300"/>
                  </a:ext>
                </a:extLst>
              </a:tr>
              <a:tr h="143225"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Multi-beam 2</a:t>
                      </a:r>
                      <a:r>
                        <a:rPr lang="en-US" altLang="ko-KR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altLang="ko-KR" sz="10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MB2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On track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(1) BFR for </a:t>
                      </a:r>
                      <a:r>
                        <a:rPr lang="en-US" altLang="ko-KR" sz="10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SCell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;</a:t>
                      </a:r>
                      <a:r>
                        <a:rPr lang="en-US" altLang="ko-KR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(2) 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L1-RSRQ/SINR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9085471"/>
                  </a:ext>
                </a:extLst>
              </a:tr>
              <a:tr h="188985"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 TX (</a:t>
                      </a:r>
                      <a:r>
                        <a:rPr lang="en-US" altLang="ko-KR" sz="10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UL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Behind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 WI task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Maintenance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624704"/>
                  </a:ext>
                </a:extLst>
              </a:tr>
              <a:tr h="188985"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Low PAPR RS (</a:t>
                      </a:r>
                      <a:r>
                        <a:rPr lang="en-US" altLang="ko-KR" sz="10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RS</a:t>
                      </a: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 WI task</a:t>
                      </a:r>
                      <a:endParaRPr lang="ko-KR" altLang="en-US" sz="10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Maintenance</a:t>
                      </a:r>
                      <a:endParaRPr lang="ko-KR" altLang="en-US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72222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979712" y="1749748"/>
            <a:ext cx="6264696" cy="1739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000" b="1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9712" y="1739013"/>
            <a:ext cx="648072" cy="184665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000" b="1" dirty="0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19990" y="1707654"/>
            <a:ext cx="2568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6555" y="4155926"/>
            <a:ext cx="8568952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 smtClean="0"/>
              <a:t>TU usage (per 06/19): 15/24 </a:t>
            </a:r>
            <a:r>
              <a:rPr lang="en-US" sz="1600" dirty="0" smtClean="0">
                <a:sym typeface="Wingdings" panose="05000000000000000000" pitchFamily="2" charset="2"/>
              </a:rPr>
              <a:t> ~</a:t>
            </a:r>
            <a:r>
              <a:rPr lang="en-US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65%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sym typeface="Wingdings" panose="05000000000000000000" pitchFamily="2" charset="2"/>
              </a:rPr>
              <a:t>Completion level ~</a:t>
            </a:r>
            <a:r>
              <a:rPr lang="en-US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55% (see next slide)  lagging by </a:t>
            </a:r>
            <a:r>
              <a:rPr lang="en-US" sz="1600" b="1" dirty="0">
                <a:solidFill>
                  <a:srgbClr val="FF0000"/>
                </a:solidFill>
                <a:sym typeface="Wingdings" panose="05000000000000000000" pitchFamily="2" charset="2"/>
              </a:rPr>
              <a:t>~</a:t>
            </a:r>
            <a:r>
              <a:rPr lang="en-US" sz="1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10%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5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413" y="3867894"/>
            <a:ext cx="8710951" cy="111152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600" dirty="0" smtClean="0"/>
              <a:t>Overall, online and offline sessions have been amply and strategically allocated </a:t>
            </a:r>
          </a:p>
          <a:p>
            <a:pPr lvl="1">
              <a:spcBef>
                <a:spcPts val="0"/>
              </a:spcBef>
            </a:pPr>
            <a:r>
              <a:rPr lang="en-US" sz="1400" dirty="0" smtClean="0"/>
              <a:t>5 out of 6 sub-items are currently progressing well</a:t>
            </a:r>
          </a:p>
          <a:p>
            <a:pPr lvl="1">
              <a:spcBef>
                <a:spcPts val="0"/>
              </a:spcBef>
            </a:pPr>
            <a:r>
              <a:rPr lang="en-US" sz="1400" dirty="0" smtClean="0"/>
              <a:t>3 sub-items were initially progress-challenged in 03/19 (MTRP, MB2, UL) but have caught up after</a:t>
            </a:r>
          </a:p>
          <a:p>
            <a:pPr lvl="1">
              <a:spcBef>
                <a:spcPts val="0"/>
              </a:spcBef>
            </a:pPr>
            <a:r>
              <a:rPr lang="en-US" sz="1400" dirty="0" smtClean="0"/>
              <a:t>Off-the-track issue seems to be specific to MB1</a:t>
            </a:r>
            <a:endParaRPr lang="en-US" sz="10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440014"/>
              </p:ext>
            </p:extLst>
          </p:nvPr>
        </p:nvGraphicFramePr>
        <p:xfrm>
          <a:off x="179512" y="736838"/>
          <a:ext cx="8712970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327044599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10671701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96398101"/>
                    </a:ext>
                  </a:extLst>
                </a:gridCol>
                <a:gridCol w="5184578">
                  <a:extLst>
                    <a:ext uri="{9D8B030D-6E8A-4147-A177-3AD203B41FA5}">
                      <a16:colId xmlns:a16="http://schemas.microsoft.com/office/drawing/2014/main" val="3335828512"/>
                    </a:ext>
                  </a:extLst>
                </a:gridCol>
              </a:tblGrid>
              <a:tr h="188985"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Sub-item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Approximate % completion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Expected % completion per 06/19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Issues/impediment</a:t>
                      </a:r>
                      <a:r>
                        <a:rPr lang="en-US" altLang="ko-KR" sz="11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in progressing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668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MU-MIMO (</a:t>
                      </a:r>
                      <a:r>
                        <a:rPr lang="en-US" altLang="ko-KR" sz="11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MU</a:t>
                      </a:r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65% (on track)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65%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8139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Multi-TRP (</a:t>
                      </a:r>
                      <a:r>
                        <a:rPr lang="en-US" altLang="ko-KR" sz="11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MTRP</a:t>
                      </a:r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65% (on track)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맑은 고딕"/>
                          <a:cs typeface="+mn-cs"/>
                        </a:rPr>
                        <a:t>65%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맑은 고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  <a:r>
                        <a:rPr lang="en-US" altLang="ko-KR" sz="11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. Enhancements for UL channels may not be worked on “naturally” (time limitation)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960206"/>
                  </a:ext>
                </a:extLst>
              </a:tr>
              <a:tr h="132576">
                <a:tc>
                  <a:txBody>
                    <a:bodyPr/>
                    <a:lstStyle/>
                    <a:p>
                      <a:r>
                        <a:rPr lang="en-US" altLang="ko-KR" sz="1100" i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Multi-beam 1</a:t>
                      </a:r>
                      <a:r>
                        <a:rPr lang="en-US" altLang="ko-KR" sz="1100" i="1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100" i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altLang="ko-KR" sz="1100" i="1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MB1</a:t>
                      </a:r>
                      <a:r>
                        <a:rPr lang="en-US" altLang="ko-KR" sz="1100" i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100" i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i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25</a:t>
                      </a:r>
                      <a:r>
                        <a:rPr lang="en-US" altLang="ko-KR" sz="1100" i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% (</a:t>
                      </a:r>
                      <a:r>
                        <a:rPr lang="en-US" altLang="ko-KR" sz="1100" b="1" i="1" noProof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behind</a:t>
                      </a:r>
                      <a:r>
                        <a:rPr lang="en-US" altLang="ko-KR" sz="1100" i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100" i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맑은 고딕"/>
                          <a:cs typeface="+mn-cs"/>
                        </a:rPr>
                        <a:t>65%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맑은 고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R"/>
                      </a:pPr>
                      <a:r>
                        <a:rPr lang="en-US" altLang="ko-KR" sz="1100" b="1" i="1" noProof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Enhanced</a:t>
                      </a:r>
                      <a:r>
                        <a:rPr lang="en-US" altLang="ko-KR" sz="1100" b="1" i="1" baseline="0" noProof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 support for </a:t>
                      </a:r>
                      <a:r>
                        <a:rPr lang="en-US" altLang="ko-KR" sz="1100" b="1" i="1" noProof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UL</a:t>
                      </a:r>
                      <a:r>
                        <a:rPr lang="en-US" altLang="ko-KR" sz="1100" b="1" i="1" baseline="0" noProof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 multi-panel: even if UE assumption was agreed, it is unclear if the necessary scheme can be completed in time (“Alt2” UL TCI vs. “Alt3” amalgamation/union of 3-5 different schemes), and other issues (e.g. panel de/activation, UL PC, TC, panel ID definition)</a:t>
                      </a:r>
                    </a:p>
                    <a:p>
                      <a:pPr marL="228600" indent="-228600">
                        <a:buAutoNum type="arabicParenR"/>
                      </a:pPr>
                      <a:r>
                        <a:rPr lang="en-US" altLang="ko-KR" sz="1100" b="1" i="1" noProof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Beam</a:t>
                      </a:r>
                      <a:r>
                        <a:rPr lang="en-US" altLang="ko-KR" sz="1100" b="1" i="1" baseline="0" noProof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 indication for reduced overhead/latency: new topics unrelated to the existing ones keep being added/accommodated</a:t>
                      </a:r>
                      <a:endParaRPr lang="ko-KR" altLang="en-US" sz="1100" b="1" i="1" noProof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4809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i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Multi-beam 2</a:t>
                      </a:r>
                      <a:r>
                        <a:rPr lang="en-US" altLang="ko-KR" sz="1100" i="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100" i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altLang="ko-KR" sz="1100" i="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MB2</a:t>
                      </a:r>
                      <a:r>
                        <a:rPr lang="en-US" altLang="ko-KR" sz="1100" i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i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65%</a:t>
                      </a:r>
                      <a:r>
                        <a:rPr lang="en-US" altLang="ko-KR" sz="1100" i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</a:t>
                      </a:r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on track</a:t>
                      </a:r>
                      <a:r>
                        <a:rPr lang="en-US" altLang="ko-KR" sz="1100" i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맑은 고딕"/>
                          <a:cs typeface="+mn-cs"/>
                        </a:rPr>
                        <a:t>65%</a:t>
                      </a:r>
                      <a:endParaRPr kumimoji="0" lang="ko-KR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맑은 고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None. A decision in RAN1#97 resolves the</a:t>
                      </a:r>
                      <a:r>
                        <a:rPr lang="en-US" altLang="ko-KR" sz="11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key </a:t>
                      </a:r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bottle neck</a:t>
                      </a:r>
                      <a:endParaRPr lang="en-US" altLang="ko-KR" sz="1100" i="1" noProof="0" dirty="0" smtClean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7338"/>
                  </a:ext>
                </a:extLst>
              </a:tr>
              <a:tr h="188985"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 TX (</a:t>
                      </a:r>
                      <a:r>
                        <a:rPr lang="en-US" altLang="ko-KR" sz="11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UL</a:t>
                      </a:r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65% (</a:t>
                      </a:r>
                      <a:r>
                        <a:rPr lang="en-US" altLang="ko-KR" sz="1100" b="1" noProof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behind</a:t>
                      </a:r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None. Two key bottle</a:t>
                      </a:r>
                      <a:r>
                        <a:rPr lang="en-US" altLang="ko-KR" sz="11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necks were resolved, expecting progress to accelerate 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145918"/>
                  </a:ext>
                </a:extLst>
              </a:tr>
              <a:tr h="188985"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Low PAPR RS (</a:t>
                      </a:r>
                      <a:r>
                        <a:rPr lang="en-US" altLang="ko-KR" sz="11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RS</a:t>
                      </a:r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 (on track)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1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  <a:endParaRPr lang="ko-KR" altLang="en-US" sz="11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8118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0783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Probable issues with MB1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843558"/>
            <a:ext cx="8640067" cy="3960440"/>
          </a:xfrm>
        </p:spPr>
        <p:txBody>
          <a:bodyPr/>
          <a:lstStyle/>
          <a:p>
            <a:r>
              <a:rPr lang="en-US" altLang="ko-KR" sz="1800" dirty="0" smtClean="0"/>
              <a:t>The scope of MB1 may be too large for the given TU allocation</a:t>
            </a:r>
          </a:p>
          <a:p>
            <a:pPr lvl="1"/>
            <a:r>
              <a:rPr lang="en-US" altLang="ko-KR" sz="1600" dirty="0" smtClean="0"/>
              <a:t>UL multi-panel: companies are just starting to recognize use cases but still diverge in </a:t>
            </a:r>
          </a:p>
          <a:p>
            <a:pPr lvl="2"/>
            <a:r>
              <a:rPr lang="en-US" altLang="ko-KR" sz="1400" dirty="0"/>
              <a:t>M</a:t>
            </a:r>
            <a:r>
              <a:rPr lang="en-US" altLang="ko-KR" sz="1400" dirty="0" smtClean="0"/>
              <a:t>ethodology to approach the issue</a:t>
            </a:r>
          </a:p>
          <a:p>
            <a:pPr lvl="2"/>
            <a:r>
              <a:rPr lang="en-US" altLang="ko-KR" sz="1400" dirty="0" smtClean="0"/>
              <a:t>The type of enhancement needed on top of Rel.15 (UL multi-panel is already accommodated) </a:t>
            </a:r>
          </a:p>
          <a:p>
            <a:pPr lvl="2"/>
            <a:r>
              <a:rPr lang="en-US" altLang="ko-KR" sz="1400" dirty="0" smtClean="0"/>
              <a:t>The need for versatile and forward-compatible framework</a:t>
            </a:r>
          </a:p>
          <a:p>
            <a:pPr lvl="1"/>
            <a:r>
              <a:rPr lang="en-US" altLang="ko-KR" sz="1600" dirty="0" smtClean="0"/>
              <a:t>Beam indication with reduced overhead/latency:</a:t>
            </a:r>
          </a:p>
          <a:p>
            <a:pPr lvl="2"/>
            <a:r>
              <a:rPr lang="en-US" altLang="ko-KR" sz="1400" dirty="0" smtClean="0"/>
              <a:t>Problems can be clearly identified from the lacking of Rel.15 multi-beam support</a:t>
            </a:r>
          </a:p>
          <a:p>
            <a:pPr lvl="2"/>
            <a:r>
              <a:rPr lang="en-US" altLang="ko-KR" sz="1400" dirty="0" smtClean="0"/>
              <a:t>Solutions to problems are limited hence easy to identify (progress is good)</a:t>
            </a:r>
          </a:p>
          <a:p>
            <a:pPr lvl="2"/>
            <a:r>
              <a:rPr lang="en-US" altLang="ko-KR" sz="1400" dirty="0" smtClean="0"/>
              <a:t>Yet newly proposed problems (”study”) keep being entertained/accommodated before the existing problems are fully resolved</a:t>
            </a:r>
          </a:p>
          <a:p>
            <a:pPr lvl="2"/>
            <a:endParaRPr lang="en-US" altLang="ko-KR" sz="1400" dirty="0" smtClean="0"/>
          </a:p>
          <a:p>
            <a:r>
              <a:rPr lang="en-US" altLang="ko-KR" sz="1800" dirty="0" smtClean="0"/>
              <a:t>Note: The other four sub-items still require time and resource to be completed</a:t>
            </a:r>
          </a:p>
          <a:p>
            <a:pPr lvl="1"/>
            <a:r>
              <a:rPr lang="en-US" altLang="ko-KR" sz="1600" dirty="0" smtClean="0"/>
              <a:t>Equal time allocation is still normative for all (five) remaining sub-items</a:t>
            </a:r>
          </a:p>
        </p:txBody>
      </p:sp>
    </p:spTree>
    <p:extLst>
      <p:ext uri="{BB962C8B-B14F-4D97-AF65-F5344CB8AC3E}">
        <p14:creationId xmlns:p14="http://schemas.microsoft.com/office/powerpoint/2010/main" val="1151580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2413" y="125628"/>
            <a:ext cx="8784083" cy="447635"/>
          </a:xfrm>
        </p:spPr>
        <p:txBody>
          <a:bodyPr/>
          <a:lstStyle/>
          <a:p>
            <a:r>
              <a:rPr lang="en-US" altLang="ko-KR" dirty="0" smtClean="0"/>
              <a:t>Possible RAN-level solutions to resolve the MB1 issue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843558"/>
            <a:ext cx="8640067" cy="4032448"/>
          </a:xfrm>
        </p:spPr>
        <p:txBody>
          <a:bodyPr/>
          <a:lstStyle/>
          <a:p>
            <a:r>
              <a:rPr lang="en-US" altLang="ko-KR" dirty="0" smtClean="0"/>
              <a:t>Opt 1. Increase TU allocation to accommodate MB1</a:t>
            </a:r>
          </a:p>
          <a:p>
            <a:pPr lvl="1"/>
            <a:r>
              <a:rPr lang="en-US" altLang="ko-KR" dirty="0" smtClean="0"/>
              <a:t>For example, to accommodate at least 2x online session time for MB1</a:t>
            </a:r>
          </a:p>
          <a:p>
            <a:pPr marL="227282" lvl="1" indent="0">
              <a:buNone/>
            </a:pPr>
            <a:endParaRPr lang="en-US" altLang="ko-KR" dirty="0"/>
          </a:p>
          <a:p>
            <a:r>
              <a:rPr lang="en-US" altLang="ko-KR" dirty="0" smtClean="0"/>
              <a:t>Opt 2. Down scope MB1 and postpone the less mature part to future release(s)</a:t>
            </a:r>
          </a:p>
          <a:p>
            <a:pPr lvl="1"/>
            <a:r>
              <a:rPr lang="en-US" altLang="ko-KR" dirty="0" smtClean="0"/>
              <a:t>Postpone </a:t>
            </a:r>
            <a:r>
              <a:rPr lang="en-US" altLang="ko-KR" dirty="0"/>
              <a:t>enhanced support for UL multi-panel </a:t>
            </a:r>
            <a:r>
              <a:rPr lang="en-US" altLang="ko-KR" dirty="0" smtClean="0"/>
              <a:t>to Rel.17 </a:t>
            </a:r>
          </a:p>
        </p:txBody>
      </p:sp>
    </p:spTree>
    <p:extLst>
      <p:ext uri="{BB962C8B-B14F-4D97-AF65-F5344CB8AC3E}">
        <p14:creationId xmlns:p14="http://schemas.microsoft.com/office/powerpoint/2010/main" val="443629150"/>
      </p:ext>
    </p:extLst>
  </p:cSld>
  <p:clrMapOvr>
    <a:masterClrMapping/>
  </p:clrMapOvr>
</p:sld>
</file>

<file path=ppt/theme/theme1.xml><?xml version="1.0" encoding="utf-8"?>
<a:theme xmlns:a="http://schemas.openxmlformats.org/drawingml/2006/main" name="6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7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50532033943874A96EB894C7A17BBB0" ma:contentTypeVersion="0" ma:contentTypeDescription="새 문서를 만듭니다." ma:contentTypeScope="" ma:versionID="8976b4e93194d5a9bafb481efcf51a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7B32BE-F0EA-4FEF-8CFF-1B0292B7A8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A01601-D01E-4595-BFDF-2EAEB4DD64E5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EA5808B-C448-4025-B92D-A1FDC2D8F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108542</TotalTime>
  <Words>678</Words>
  <Application>Microsoft Office PowerPoint</Application>
  <PresentationFormat>On-screen Show (16:9)</PresentationFormat>
  <Paragraphs>118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맑은 고딕</vt:lpstr>
      <vt:lpstr>Arial</vt:lpstr>
      <vt:lpstr>Calibri</vt:lpstr>
      <vt:lpstr>MS Mincho</vt:lpstr>
      <vt:lpstr>Times New Roman</vt:lpstr>
      <vt:lpstr>Wingdings</vt:lpstr>
      <vt:lpstr>6_간지_마스터</vt:lpstr>
      <vt:lpstr>7_간지_마스터</vt:lpstr>
      <vt:lpstr>Agenda Item : 9.4.1 Source : Samsung Title  : Discussion on NR_eMIMO Work Item Document for : Discussion and Decision</vt:lpstr>
      <vt:lpstr>Planned vs. current status: 10% lag</vt:lpstr>
      <vt:lpstr>Assessment</vt:lpstr>
      <vt:lpstr>Probable issues with MB1</vt:lpstr>
      <vt:lpstr>Possible RAN-level solutions to resolve the MB1 issue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Younsun Kim</dc:creator>
  <cp:lastModifiedBy>Eko Onggosanusi</cp:lastModifiedBy>
  <cp:revision>4533</cp:revision>
  <cp:lastPrinted>2019-03-21T13:05:44Z</cp:lastPrinted>
  <dcterms:created xsi:type="dcterms:W3CDTF">2011-03-23T06:47:33Z</dcterms:created>
  <dcterms:modified xsi:type="dcterms:W3CDTF">2019-05-27T04:21:19Z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0x010100E50532033943874A96EB894C7A17BBB0</vt:lpwstr>
  </property>
  <property fmtid="{D5CDD505-2E9C-101B-9397-08002B2CF9AE}" pid="3" name="IsMyDocuments">
    <vt:bool>true</vt:bool>
  </property>
  <property fmtid="{D5CDD505-2E9C-101B-9397-08002B2CF9AE}" pid="4" name="NSCPROP_SA">
    <vt:lpwstr>D:\2017\공유폴더\(1128) Samsung Research 워크샵\(1130) 발표 자료 양식\2. 2017_SW센터_중장기전략_SW Platform팀.pptx</vt:lpwstr>
  </property>
  <property fmtid="{5C58129F-E5B8-477A-9B38-B3E54BFA04C8}" pid="2">
    <vt:lpwstr>1FAA8994B682C09ED011F662213DDBDF6135FFE06BD2FDF86BA7A7542E080C75</vt:lpwstr>
  </property>
</Properties>
</file>