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howSpecialPlsOnTitleSld="0" saveSubsetFonts="1" bookmarkIdSeed="4">
  <p:sldMasterIdLst>
    <p:sldMasterId id="2147483745" r:id="rId4"/>
    <p:sldMasterId id="2147483758" r:id="rId5"/>
  </p:sldMasterIdLst>
  <p:notesMasterIdLst>
    <p:notesMasterId r:id="rId16"/>
  </p:notesMasterIdLst>
  <p:handoutMasterIdLst>
    <p:handoutMasterId r:id="rId17"/>
  </p:handoutMasterIdLst>
  <p:sldIdLst>
    <p:sldId id="2030" r:id="rId6"/>
    <p:sldId id="2044" r:id="rId7"/>
    <p:sldId id="2042" r:id="rId8"/>
    <p:sldId id="2036" r:id="rId9"/>
    <p:sldId id="2043" r:id="rId10"/>
    <p:sldId id="2037" r:id="rId11"/>
    <p:sldId id="2038" r:id="rId12"/>
    <p:sldId id="2039" r:id="rId13"/>
    <p:sldId id="2040" r:id="rId14"/>
    <p:sldId id="2041" r:id="rId15"/>
  </p:sldIdLst>
  <p:sldSz cx="9144000" cy="5143500" type="screen16x9"/>
  <p:notesSz cx="7315200" cy="9601200"/>
  <p:defaultTextStyle>
    <a:defPPr>
      <a:defRPr lang="ko-KR"/>
    </a:defPPr>
    <a:lvl1pPr marL="0" algn="l" defTabSz="685722" rtl="0" eaLnBrk="1" latinLnBrk="1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861" algn="l" defTabSz="685722" rtl="0" eaLnBrk="1" latinLnBrk="1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722" algn="l" defTabSz="685722" rtl="0" eaLnBrk="1" latinLnBrk="1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583" algn="l" defTabSz="685722" rtl="0" eaLnBrk="1" latinLnBrk="1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444" algn="l" defTabSz="685722" rtl="0" eaLnBrk="1" latinLnBrk="1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305" algn="l" defTabSz="685722" rtl="0" eaLnBrk="1" latinLnBrk="1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166" algn="l" defTabSz="685722" rtl="0" eaLnBrk="1" latinLnBrk="1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027" algn="l" defTabSz="685722" rtl="0" eaLnBrk="1" latinLnBrk="1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2888" algn="l" defTabSz="685722" rtl="0" eaLnBrk="1" latinLnBrk="1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3" orient="horz" pos="1121" userDrawn="1">
          <p15:clr>
            <a:srgbClr val="A4A3A4"/>
          </p15:clr>
        </p15:guide>
        <p15:guide id="4" pos="172" userDrawn="1">
          <p15:clr>
            <a:srgbClr val="A4A3A4"/>
          </p15:clr>
        </p15:guide>
        <p15:guide id="7" orient="horz" pos="4156">
          <p15:clr>
            <a:srgbClr val="A4A3A4"/>
          </p15:clr>
        </p15:guide>
        <p15:guide id="8" orient="horz" pos="1480">
          <p15:clr>
            <a:srgbClr val="A4A3A4"/>
          </p15:clr>
        </p15:guide>
        <p15:guide id="9" pos="6068">
          <p15:clr>
            <a:srgbClr val="A4A3A4"/>
          </p15:clr>
        </p15:guide>
        <p15:guide id="10" orient="horz" pos="4319">
          <p15:clr>
            <a:srgbClr val="A4A3A4"/>
          </p15:clr>
        </p15:guide>
        <p15:guide id="11" orient="horz" pos="838">
          <p15:clr>
            <a:srgbClr val="A4A3A4"/>
          </p15:clr>
        </p15:guide>
        <p15:guide id="12" orient="horz" pos="3117">
          <p15:clr>
            <a:srgbClr val="A4A3A4"/>
          </p15:clr>
        </p15:guide>
        <p15:guide id="14" orient="horz" pos="3239">
          <p15:clr>
            <a:srgbClr val="A4A3A4"/>
          </p15:clr>
        </p15:guide>
        <p15:guide id="15" pos="159">
          <p15:clr>
            <a:srgbClr val="A4A3A4"/>
          </p15:clr>
        </p15:guide>
        <p15:guide id="16" pos="5602">
          <p15:clr>
            <a:srgbClr val="A4A3A4"/>
          </p15:clr>
        </p15:guide>
        <p15:guide id="17" orient="horz" pos="849">
          <p15:clr>
            <a:srgbClr val="A4A3A4"/>
          </p15:clr>
        </p15:guide>
        <p15:guide id="18" pos="15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024" userDrawn="1">
          <p15:clr>
            <a:srgbClr val="A4A3A4"/>
          </p15:clr>
        </p15:guide>
        <p15:guide id="2" pos="2304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Windows 사용자" initials="W사" lastIdx="14" clrIdx="0"/>
  <p:cmAuthor id="1" name="엄재훈" initials="jh.uhm" lastIdx="48" clrIdx="1"/>
  <p:cmAuthor id="2" name="Eko Onggosanusi" initials="EO" lastIdx="10" clrIdx="2">
    <p:extLst/>
  </p:cmAuthor>
  <p:cmAuthor id="3" name="Li Guo" initials="LG" lastIdx="8" clrIdx="3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8000"/>
    <a:srgbClr val="3333FF"/>
    <a:srgbClr val="003399"/>
    <a:srgbClr val="D9E6FF"/>
    <a:srgbClr val="000099"/>
    <a:srgbClr val="EDF2F9"/>
    <a:srgbClr val="FFFFCC"/>
    <a:srgbClr val="FFFFFF"/>
    <a:srgbClr val="C5DA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보통 스타일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6E25E649-3F16-4E02-A733-19D2CDBF48F0}" styleName="보통 스타일 3 - 강조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D113A9D2-9D6B-4929-AA2D-F23B5EE8CBE7}" styleName="테마 스타일 2 - 강조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084" autoAdjust="0"/>
    <p:restoredTop sz="95332" autoAdjust="0"/>
  </p:normalViewPr>
  <p:slideViewPr>
    <p:cSldViewPr>
      <p:cViewPr varScale="1">
        <p:scale>
          <a:sx n="129" d="100"/>
          <a:sy n="129" d="100"/>
        </p:scale>
        <p:origin x="126" y="144"/>
      </p:cViewPr>
      <p:guideLst>
        <p:guide orient="horz" pos="1121"/>
        <p:guide pos="172"/>
        <p:guide orient="horz" pos="4156"/>
        <p:guide orient="horz" pos="1480"/>
        <p:guide pos="6068"/>
        <p:guide orient="horz" pos="4319"/>
        <p:guide orient="horz" pos="838"/>
        <p:guide orient="horz" pos="3117"/>
        <p:guide orient="horz" pos="3239"/>
        <p:guide pos="159"/>
        <p:guide pos="5602"/>
        <p:guide orient="horz" pos="849"/>
        <p:guide pos="158"/>
      </p:guideLst>
    </p:cSldViewPr>
  </p:slideViewPr>
  <p:outlineViewPr>
    <p:cViewPr>
      <p:scale>
        <a:sx n="33" d="100"/>
        <a:sy n="33" d="100"/>
      </p:scale>
      <p:origin x="0" y="-15442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2" d="100"/>
          <a:sy n="82" d="100"/>
        </p:scale>
        <p:origin x="-3942" y="-78"/>
      </p:cViewPr>
      <p:guideLst>
        <p:guide orient="horz" pos="3024"/>
        <p:guide pos="2304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commentAuthors" Target="commentAuthors.xml"/><Relationship Id="rId3" Type="http://schemas.openxmlformats.org/officeDocument/2006/relationships/customXml" Target="../customXml/item3.xml"/><Relationship Id="rId21" Type="http://schemas.openxmlformats.org/officeDocument/2006/relationships/theme" Target="theme/theme1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10" Type="http://schemas.openxmlformats.org/officeDocument/2006/relationships/slide" Target="slides/slide5.xml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050" b="1" i="0" u="none" strike="noStrike" kern="1200" cap="none" spc="0" normalizeH="0" baseline="0">
                <a:solidFill>
                  <a:schemeClr val="dk1">
                    <a:lumMod val="50000"/>
                    <a:lumOff val="50000"/>
                  </a:schemeClr>
                </a:solidFill>
                <a:latin typeface="+mj-lt"/>
                <a:ea typeface="+mj-ea"/>
                <a:cs typeface="+mj-cs"/>
              </a:defRPr>
            </a:pPr>
            <a:r>
              <a:rPr lang="en-US" sz="1050" dirty="0" smtClean="0"/>
              <a:t>4Tx</a:t>
            </a:r>
            <a:r>
              <a:rPr lang="en-US" sz="1050" baseline="0" dirty="0" smtClean="0"/>
              <a:t> UL CB</a:t>
            </a:r>
            <a:endParaRPr lang="en-US" sz="1050" dirty="0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50" b="1" i="0" u="none" strike="noStrike" kern="1200" cap="none" spc="0" normalizeH="0" baseline="0">
              <a:solidFill>
                <a:schemeClr val="dk1">
                  <a:lumMod val="50000"/>
                  <a:lumOff val="50000"/>
                </a:schemeClr>
              </a:solidFill>
              <a:latin typeface="+mj-lt"/>
              <a:ea typeface="+mj-ea"/>
              <a:cs typeface="+mj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8.1819304261648462E-2"/>
          <c:y val="0.2754568608599916"/>
          <c:w val="0.85591720018898954"/>
          <c:h val="0.55456550729581788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N = 1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dLbls>
            <c:numFmt formatCode="0%" sourceLinked="0"/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dk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Avg. UPT</c:v>
                </c:pt>
                <c:pt idx="1">
                  <c:v>5% UPT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1</c:v>
                </c:pt>
                <c:pt idx="1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395-46A9-9FC8-F2AF0212677A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N = 2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Lbls>
            <c:numFmt formatCode="0%" sourceLinked="0"/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dk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Avg. UPT</c:v>
                </c:pt>
                <c:pt idx="1">
                  <c:v>5% UPT</c:v>
                </c:pt>
              </c:strCache>
            </c:strRef>
          </c:cat>
          <c:val>
            <c:numRef>
              <c:f>Sheet1!$C$2:$C$3</c:f>
              <c:numCache>
                <c:formatCode>General</c:formatCode>
                <c:ptCount val="2"/>
                <c:pt idx="0">
                  <c:v>1.0202964152734175</c:v>
                </c:pt>
                <c:pt idx="1">
                  <c:v>1.0198198198198196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0395-46A9-9FC8-F2AF0212677A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N = 4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dLbls>
            <c:numFmt formatCode="0%" sourceLinked="0"/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dk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Avg. UPT</c:v>
                </c:pt>
                <c:pt idx="1">
                  <c:v>5% UPT</c:v>
                </c:pt>
              </c:strCache>
            </c:strRef>
          </c:cat>
          <c:val>
            <c:numRef>
              <c:f>Sheet1!$D$2:$D$3</c:f>
              <c:numCache>
                <c:formatCode>General</c:formatCode>
                <c:ptCount val="2"/>
                <c:pt idx="0">
                  <c:v>1.1024311893115282</c:v>
                </c:pt>
                <c:pt idx="1">
                  <c:v>1.3261261261261259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0395-46A9-9FC8-F2AF0212677A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N = 6</c:v>
                </c:pt>
              </c:strCache>
            </c:strRef>
          </c:tx>
          <c:spPr>
            <a:solidFill>
              <a:schemeClr val="accent6">
                <a:lumMod val="60000"/>
              </a:schemeClr>
            </a:solidFill>
            <a:ln>
              <a:noFill/>
            </a:ln>
            <a:effectLst/>
          </c:spPr>
          <c:invertIfNegative val="0"/>
          <c:dLbls>
            <c:numFmt formatCode="0%" sourceLinked="0"/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dk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Avg. UPT</c:v>
                </c:pt>
                <c:pt idx="1">
                  <c:v>5% UPT</c:v>
                </c:pt>
              </c:strCache>
            </c:strRef>
          </c:cat>
          <c:val>
            <c:numRef>
              <c:f>Sheet1!$E$2:$E$3</c:f>
              <c:numCache>
                <c:formatCode>General</c:formatCode>
                <c:ptCount val="2"/>
                <c:pt idx="0">
                  <c:v>1.1715704168796088</c:v>
                </c:pt>
                <c:pt idx="1">
                  <c:v>1.4738738738738737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0395-46A9-9FC8-F2AF0212677A}"/>
            </c:ext>
          </c:extLst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N = 8</c:v>
                </c:pt>
              </c:strCache>
            </c:strRef>
          </c:tx>
          <c:spPr>
            <a:solidFill>
              <a:schemeClr val="accent5">
                <a:lumMod val="60000"/>
              </a:schemeClr>
            </a:solidFill>
            <a:ln>
              <a:noFill/>
            </a:ln>
            <a:effectLst/>
          </c:spPr>
          <c:invertIfNegative val="0"/>
          <c:dLbls>
            <c:numFmt formatCode="0%" sourceLinked="0"/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dk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Avg. UPT</c:v>
                </c:pt>
                <c:pt idx="1">
                  <c:v>5% UPT</c:v>
                </c:pt>
              </c:strCache>
            </c:strRef>
          </c:cat>
          <c:val>
            <c:numRef>
              <c:f>Sheet1!$F$2:$F$3</c:f>
              <c:numCache>
                <c:formatCode>General</c:formatCode>
                <c:ptCount val="2"/>
                <c:pt idx="0">
                  <c:v>1.2165072643644594</c:v>
                </c:pt>
                <c:pt idx="1">
                  <c:v>1.7279279279279278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0395-46A9-9FC8-F2AF0212677A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67"/>
        <c:overlap val="-43"/>
        <c:axId val="505173536"/>
        <c:axId val="505176672"/>
      </c:barChart>
      <c:catAx>
        <c:axId val="505173536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dk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dk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cap="none" spc="0" normalizeH="0" baseline="0">
                <a:solidFill>
                  <a:schemeClr val="dk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05176672"/>
        <c:crosses val="autoZero"/>
        <c:auto val="1"/>
        <c:lblAlgn val="ctr"/>
        <c:lblOffset val="100"/>
        <c:noMultiLvlLbl val="0"/>
      </c:catAx>
      <c:valAx>
        <c:axId val="505176672"/>
        <c:scaling>
          <c:orientation val="minMax"/>
          <c:max val="2.2000000000000002"/>
          <c:min val="0.9"/>
        </c:scaling>
        <c:delete val="1"/>
        <c:axPos val="l"/>
        <c:majorGridlines>
          <c:spPr>
            <a:ln w="9525" cap="flat" cmpd="sng" algn="ctr">
              <a:solidFill>
                <a:schemeClr val="dk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0"/>
        <c:majorTickMark val="none"/>
        <c:minorTickMark val="none"/>
        <c:tickLblPos val="nextTo"/>
        <c:crossAx val="505173536"/>
        <c:crosses val="autoZero"/>
        <c:crossBetween val="between"/>
      </c:valAx>
      <c:spPr>
        <a:pattFill prst="ltDnDiag">
          <a:fgClr>
            <a:schemeClr val="dk1">
              <a:lumMod val="15000"/>
              <a:lumOff val="85000"/>
            </a:schemeClr>
          </a:fgClr>
          <a:bgClr>
            <a:schemeClr val="lt1"/>
          </a:bgClr>
        </a:pattFill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dk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solidFill>
      <a:schemeClr val="lt1"/>
    </a:solidFill>
    <a:ln w="9525" cap="flat" cmpd="sng" algn="ctr">
      <a:solidFill>
        <a:schemeClr val="dk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000" b="1" i="0" u="none" strike="noStrike" kern="1200" cap="none" spc="0" normalizeH="0" baseline="0">
                <a:solidFill>
                  <a:schemeClr val="dk1">
                    <a:lumMod val="50000"/>
                    <a:lumOff val="50000"/>
                  </a:schemeClr>
                </a:solidFill>
                <a:latin typeface="+mj-lt"/>
                <a:ea typeface="+mj-ea"/>
                <a:cs typeface="+mj-cs"/>
              </a:defRPr>
            </a:pPr>
            <a:r>
              <a:rPr lang="en-US" sz="1000" dirty="0" smtClean="0"/>
              <a:t>4Tx UL CB</a:t>
            </a:r>
            <a:endParaRPr lang="en-US" sz="1000" dirty="0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1" i="0" u="none" strike="noStrike" kern="1200" cap="none" spc="0" normalizeH="0" baseline="0">
              <a:solidFill>
                <a:schemeClr val="dk1">
                  <a:lumMod val="50000"/>
                  <a:lumOff val="50000"/>
                </a:schemeClr>
              </a:solidFill>
              <a:latin typeface="+mj-lt"/>
              <a:ea typeface="+mj-ea"/>
              <a:cs typeface="+mj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7.9578029143065623E-2"/>
          <c:y val="0.27545669291338581"/>
          <c:w val="0.7931949630070122"/>
          <c:h val="0.55456550729581788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N = 1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dLbls>
            <c:numFmt formatCode="#,##0" sourceLinked="0"/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dk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Payload</c:v>
                </c:pt>
              </c:strCache>
            </c:strRef>
          </c:cat>
          <c:val>
            <c:numRef>
              <c:f>Sheet1!$B$2</c:f>
              <c:numCache>
                <c:formatCode>General</c:formatCode>
                <c:ptCount val="1"/>
                <c:pt idx="0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8C3-4E95-A25E-ED47926FBE6D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N = 2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Lbls>
            <c:numFmt formatCode="#,##0" sourceLinked="0"/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dk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Payload</c:v>
                </c:pt>
              </c:strCache>
            </c:strRef>
          </c:cat>
          <c:val>
            <c:numRef>
              <c:f>Sheet1!$C$2</c:f>
              <c:numCache>
                <c:formatCode>General</c:formatCode>
                <c:ptCount val="1"/>
                <c:pt idx="0">
                  <c:v>10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8C3-4E95-A25E-ED47926FBE6D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N = 4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dLbls>
            <c:numFmt formatCode="#,##0" sourceLinked="0"/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dk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Payload</c:v>
                </c:pt>
              </c:strCache>
            </c:strRef>
          </c:cat>
          <c:val>
            <c:numRef>
              <c:f>Sheet1!$D$2</c:f>
              <c:numCache>
                <c:formatCode>General</c:formatCode>
                <c:ptCount val="1"/>
                <c:pt idx="0">
                  <c:v>20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F8C3-4E95-A25E-ED47926FBE6D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N = 6</c:v>
                </c:pt>
              </c:strCache>
            </c:strRef>
          </c:tx>
          <c:spPr>
            <a:solidFill>
              <a:schemeClr val="accent6">
                <a:lumMod val="60000"/>
              </a:schemeClr>
            </a:solidFill>
            <a:ln>
              <a:noFill/>
            </a:ln>
            <a:effectLst/>
          </c:spPr>
          <c:invertIfNegative val="0"/>
          <c:dLbls>
            <c:numFmt formatCode="#,##0" sourceLinked="0"/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dk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Payload</c:v>
                </c:pt>
              </c:strCache>
            </c:strRef>
          </c:cat>
          <c:val>
            <c:numRef>
              <c:f>Sheet1!$E$2</c:f>
              <c:numCache>
                <c:formatCode>General</c:formatCode>
                <c:ptCount val="1"/>
                <c:pt idx="0">
                  <c:v>30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F8C3-4E95-A25E-ED47926FBE6D}"/>
            </c:ext>
          </c:extLst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N = 8</c:v>
                </c:pt>
              </c:strCache>
            </c:strRef>
          </c:tx>
          <c:spPr>
            <a:solidFill>
              <a:schemeClr val="accent5">
                <a:lumMod val="60000"/>
              </a:schemeClr>
            </a:solidFill>
            <a:ln>
              <a:noFill/>
            </a:ln>
            <a:effectLst/>
          </c:spPr>
          <c:invertIfNegative val="0"/>
          <c:dLbls>
            <c:numFmt formatCode="#,##0" sourceLinked="0"/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dk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Payload</c:v>
                </c:pt>
              </c:strCache>
            </c:strRef>
          </c:cat>
          <c:val>
            <c:numRef>
              <c:f>Sheet1!$F$2</c:f>
              <c:numCache>
                <c:formatCode>General</c:formatCode>
                <c:ptCount val="1"/>
                <c:pt idx="0">
                  <c:v>40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F8C3-4E95-A25E-ED47926FBE6D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67"/>
        <c:overlap val="-43"/>
        <c:axId val="505172360"/>
        <c:axId val="274614032"/>
      </c:barChart>
      <c:catAx>
        <c:axId val="505172360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dk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dk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cap="none" spc="0" normalizeH="0" baseline="0">
                <a:solidFill>
                  <a:schemeClr val="dk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74614032"/>
        <c:crosses val="autoZero"/>
        <c:auto val="1"/>
        <c:lblAlgn val="ctr"/>
        <c:lblOffset val="100"/>
        <c:noMultiLvlLbl val="0"/>
      </c:catAx>
      <c:valAx>
        <c:axId val="274614032"/>
        <c:scaling>
          <c:orientation val="minMax"/>
          <c:max val="50"/>
          <c:min val="0"/>
        </c:scaling>
        <c:delete val="1"/>
        <c:axPos val="l"/>
        <c:majorGridlines>
          <c:spPr>
            <a:ln w="9525" cap="flat" cmpd="sng" algn="ctr">
              <a:solidFill>
                <a:schemeClr val="dk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,##0" sourceLinked="0"/>
        <c:majorTickMark val="none"/>
        <c:minorTickMark val="none"/>
        <c:tickLblPos val="nextTo"/>
        <c:crossAx val="505172360"/>
        <c:crosses val="autoZero"/>
        <c:crossBetween val="between"/>
      </c:valAx>
      <c:spPr>
        <a:pattFill prst="ltDnDiag">
          <a:fgClr>
            <a:schemeClr val="dk1">
              <a:lumMod val="15000"/>
              <a:lumOff val="85000"/>
            </a:schemeClr>
          </a:fgClr>
          <a:bgClr>
            <a:schemeClr val="lt1"/>
          </a:bgClr>
        </a:pattFill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dk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solidFill>
      <a:schemeClr val="lt1"/>
    </a:solidFill>
    <a:ln w="9525" cap="flat" cmpd="sng" algn="ctr">
      <a:solidFill>
        <a:schemeClr val="dk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000" b="1" i="0" u="none" strike="noStrike" kern="1200" cap="none" spc="0" normalizeH="0" baseline="0">
                <a:solidFill>
                  <a:schemeClr val="dk1">
                    <a:lumMod val="50000"/>
                    <a:lumOff val="50000"/>
                  </a:schemeClr>
                </a:solidFill>
                <a:latin typeface="+mj-lt"/>
                <a:ea typeface="+mj-ea"/>
                <a:cs typeface="+mj-cs"/>
              </a:defRPr>
            </a:pPr>
            <a:r>
              <a:rPr lang="en-US" sz="1000"/>
              <a:t>NR Type I 4Tx CB, L = 1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1" i="0" u="none" strike="noStrike" kern="1200" cap="none" spc="0" normalizeH="0" baseline="0">
              <a:solidFill>
                <a:schemeClr val="dk1">
                  <a:lumMod val="50000"/>
                  <a:lumOff val="50000"/>
                </a:schemeClr>
              </a:solidFill>
              <a:latin typeface="+mj-lt"/>
              <a:ea typeface="+mj-ea"/>
              <a:cs typeface="+mj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8.6000780322698006E-2"/>
          <c:y val="0.2754568608599916"/>
          <c:w val="0.85173572412793996"/>
          <c:h val="0.55456550729581788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N = 1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dLbls>
            <c:numFmt formatCode="0%" sourceLinked="0"/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dk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Avg. UPT</c:v>
                </c:pt>
                <c:pt idx="1">
                  <c:v>5% UPT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1</c:v>
                </c:pt>
                <c:pt idx="1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360-4631-83A0-B8874EA2083D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N = 2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Lbls>
            <c:numFmt formatCode="0%" sourceLinked="0"/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dk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Avg. UPT</c:v>
                </c:pt>
                <c:pt idx="1">
                  <c:v>5% UPT</c:v>
                </c:pt>
              </c:strCache>
            </c:strRef>
          </c:cat>
          <c:val>
            <c:numRef>
              <c:f>Sheet1!$C$2:$C$3</c:f>
              <c:numCache>
                <c:formatCode>0.0%</c:formatCode>
                <c:ptCount val="2"/>
                <c:pt idx="0">
                  <c:v>1.0064030858244937</c:v>
                </c:pt>
                <c:pt idx="1">
                  <c:v>1.0414078674948239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A360-4631-83A0-B8874EA2083D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N = 4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dLbls>
            <c:numFmt formatCode="0%" sourceLinked="0"/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dk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Avg. UPT</c:v>
                </c:pt>
                <c:pt idx="1">
                  <c:v>5% UPT</c:v>
                </c:pt>
              </c:strCache>
            </c:strRef>
          </c:cat>
          <c:val>
            <c:numRef>
              <c:f>Sheet1!$D$2:$D$3</c:f>
              <c:numCache>
                <c:formatCode>0.0%</c:formatCode>
                <c:ptCount val="2"/>
                <c:pt idx="0">
                  <c:v>1.0908775313404049</c:v>
                </c:pt>
                <c:pt idx="1">
                  <c:v>1.2318840579710144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A360-4631-83A0-B8874EA2083D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N = 6</c:v>
                </c:pt>
              </c:strCache>
            </c:strRef>
          </c:tx>
          <c:spPr>
            <a:solidFill>
              <a:schemeClr val="accent6">
                <a:lumMod val="60000"/>
              </a:schemeClr>
            </a:solidFill>
            <a:ln>
              <a:noFill/>
            </a:ln>
            <a:effectLst/>
          </c:spPr>
          <c:invertIfNegative val="0"/>
          <c:dLbls>
            <c:numFmt formatCode="0%" sourceLinked="0"/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dk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Avg. UPT</c:v>
                </c:pt>
                <c:pt idx="1">
                  <c:v>5% UPT</c:v>
                </c:pt>
              </c:strCache>
            </c:strRef>
          </c:cat>
          <c:val>
            <c:numRef>
              <c:f>Sheet1!$E$2:$E$3</c:f>
              <c:numCache>
                <c:formatCode>0.0%</c:formatCode>
                <c:ptCount val="2"/>
                <c:pt idx="0">
                  <c:v>1.159228543876567</c:v>
                </c:pt>
                <c:pt idx="1">
                  <c:v>1.5300207039337475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A360-4631-83A0-B8874EA2083D}"/>
            </c:ext>
          </c:extLst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N = 8</c:v>
                </c:pt>
              </c:strCache>
            </c:strRef>
          </c:tx>
          <c:spPr>
            <a:solidFill>
              <a:schemeClr val="accent5">
                <a:lumMod val="60000"/>
              </a:schemeClr>
            </a:solidFill>
            <a:ln>
              <a:noFill/>
            </a:ln>
            <a:effectLst/>
          </c:spPr>
          <c:invertIfNegative val="0"/>
          <c:dLbls>
            <c:numFmt formatCode="0%" sourceLinked="0"/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dk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Avg. UPT</c:v>
                </c:pt>
                <c:pt idx="1">
                  <c:v>5% UPT</c:v>
                </c:pt>
              </c:strCache>
            </c:strRef>
          </c:cat>
          <c:val>
            <c:numRef>
              <c:f>Sheet1!$F$2:$F$3</c:f>
              <c:numCache>
                <c:formatCode>0.0%</c:formatCode>
                <c:ptCount val="2"/>
                <c:pt idx="0">
                  <c:v>1.2046287367405979</c:v>
                </c:pt>
                <c:pt idx="1">
                  <c:v>1.8964803312629401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A360-4631-83A0-B8874EA2083D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67"/>
        <c:overlap val="-43"/>
        <c:axId val="501587608"/>
        <c:axId val="501588000"/>
      </c:barChart>
      <c:catAx>
        <c:axId val="501587608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dk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dk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cap="none" spc="0" normalizeH="0" baseline="0">
                <a:solidFill>
                  <a:schemeClr val="dk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01588000"/>
        <c:crosses val="autoZero"/>
        <c:auto val="1"/>
        <c:lblAlgn val="ctr"/>
        <c:lblOffset val="100"/>
        <c:noMultiLvlLbl val="0"/>
      </c:catAx>
      <c:valAx>
        <c:axId val="501588000"/>
        <c:scaling>
          <c:orientation val="minMax"/>
          <c:max val="2.2000000000000002"/>
          <c:min val="0.9"/>
        </c:scaling>
        <c:delete val="1"/>
        <c:axPos val="l"/>
        <c:majorGridlines>
          <c:spPr>
            <a:ln w="9525" cap="flat" cmpd="sng" algn="ctr">
              <a:solidFill>
                <a:schemeClr val="dk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0"/>
        <c:majorTickMark val="none"/>
        <c:minorTickMark val="none"/>
        <c:tickLblPos val="nextTo"/>
        <c:crossAx val="501587608"/>
        <c:crosses val="autoZero"/>
        <c:crossBetween val="between"/>
      </c:valAx>
      <c:spPr>
        <a:pattFill prst="ltDnDiag">
          <a:fgClr>
            <a:schemeClr val="dk1">
              <a:lumMod val="15000"/>
              <a:lumOff val="85000"/>
            </a:schemeClr>
          </a:fgClr>
          <a:bgClr>
            <a:schemeClr val="lt1"/>
          </a:bgClr>
        </a:pattFill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dk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solidFill>
      <a:schemeClr val="lt1"/>
    </a:solidFill>
    <a:ln w="9525" cap="flat" cmpd="sng" algn="ctr">
      <a:solidFill>
        <a:schemeClr val="dk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000" b="1" i="0" u="none" strike="noStrike" kern="1200" cap="none" spc="0" normalizeH="0" baseline="0">
                <a:solidFill>
                  <a:schemeClr val="dk1">
                    <a:lumMod val="50000"/>
                    <a:lumOff val="50000"/>
                  </a:schemeClr>
                </a:solidFill>
                <a:latin typeface="+mj-lt"/>
                <a:ea typeface="+mj-ea"/>
                <a:cs typeface="+mj-cs"/>
              </a:defRPr>
            </a:pPr>
            <a:r>
              <a:rPr lang="en-US" sz="1000"/>
              <a:t>NR Type I 4Tx CB, L = 1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1" i="0" u="none" strike="noStrike" kern="1200" cap="none" spc="0" normalizeH="0" baseline="0">
              <a:solidFill>
                <a:schemeClr val="dk1">
                  <a:lumMod val="50000"/>
                  <a:lumOff val="50000"/>
                </a:schemeClr>
              </a:solidFill>
              <a:latin typeface="+mj-lt"/>
              <a:ea typeface="+mj-ea"/>
              <a:cs typeface="+mj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7.0916270806123241E-2"/>
          <c:y val="0.2754568608599916"/>
          <c:w val="0.86682000934378656"/>
          <c:h val="0.55456550729581788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N = 1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dLbls>
            <c:numFmt formatCode="#,##0" sourceLinked="0"/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dk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Payload</c:v>
                </c:pt>
              </c:strCache>
            </c:strRef>
          </c:cat>
          <c:val>
            <c:numRef>
              <c:f>Sheet1!$B$2</c:f>
              <c:numCache>
                <c:formatCode>General</c:formatCode>
                <c:ptCount val="1"/>
                <c:pt idx="0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CA4-4FF4-A401-DEFCECFC1DA3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N = 2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Lbls>
            <c:numFmt formatCode="#,##0" sourceLinked="0"/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dk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Payload</c:v>
                </c:pt>
              </c:strCache>
            </c:strRef>
          </c:cat>
          <c:val>
            <c:numRef>
              <c:f>Sheet1!$C$2</c:f>
              <c:numCache>
                <c:formatCode>General</c:formatCode>
                <c:ptCount val="1"/>
                <c:pt idx="0">
                  <c:v>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2CA4-4FF4-A401-DEFCECFC1DA3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N = 4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dLbls>
            <c:numFmt formatCode="#,##0" sourceLinked="0"/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dk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Payload</c:v>
                </c:pt>
              </c:strCache>
            </c:strRef>
          </c:cat>
          <c:val>
            <c:numRef>
              <c:f>Sheet1!$D$2</c:f>
              <c:numCache>
                <c:formatCode>General</c:formatCode>
                <c:ptCount val="1"/>
                <c:pt idx="0">
                  <c:v>11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2CA4-4FF4-A401-DEFCECFC1DA3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N = 6</c:v>
                </c:pt>
              </c:strCache>
            </c:strRef>
          </c:tx>
          <c:spPr>
            <a:solidFill>
              <a:schemeClr val="accent6">
                <a:lumMod val="60000"/>
              </a:schemeClr>
            </a:solidFill>
            <a:ln>
              <a:noFill/>
            </a:ln>
            <a:effectLst/>
          </c:spPr>
          <c:invertIfNegative val="0"/>
          <c:dLbls>
            <c:numFmt formatCode="#,##0" sourceLinked="0"/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dk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Payload</c:v>
                </c:pt>
              </c:strCache>
            </c:strRef>
          </c:cat>
          <c:val>
            <c:numRef>
              <c:f>Sheet1!$E$2</c:f>
              <c:numCache>
                <c:formatCode>General</c:formatCode>
                <c:ptCount val="1"/>
                <c:pt idx="0">
                  <c:v>15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2CA4-4FF4-A401-DEFCECFC1DA3}"/>
            </c:ext>
          </c:extLst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N = 8</c:v>
                </c:pt>
              </c:strCache>
            </c:strRef>
          </c:tx>
          <c:spPr>
            <a:solidFill>
              <a:schemeClr val="accent5">
                <a:lumMod val="60000"/>
              </a:schemeClr>
            </a:solidFill>
            <a:ln>
              <a:noFill/>
            </a:ln>
            <a:effectLst/>
          </c:spPr>
          <c:invertIfNegative val="0"/>
          <c:dLbls>
            <c:numFmt formatCode="#,##0" sourceLinked="0"/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dk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Payload</c:v>
                </c:pt>
              </c:strCache>
            </c:strRef>
          </c:cat>
          <c:val>
            <c:numRef>
              <c:f>Sheet1!$F$2</c:f>
              <c:numCache>
                <c:formatCode>General</c:formatCode>
                <c:ptCount val="1"/>
                <c:pt idx="0">
                  <c:v>19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2CA4-4FF4-A401-DEFCECFC1DA3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67"/>
        <c:overlap val="-43"/>
        <c:axId val="501588784"/>
        <c:axId val="501589176"/>
      </c:barChart>
      <c:catAx>
        <c:axId val="501588784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dk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dk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cap="none" spc="0" normalizeH="0" baseline="0">
                <a:solidFill>
                  <a:schemeClr val="dk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01589176"/>
        <c:crosses val="autoZero"/>
        <c:auto val="1"/>
        <c:lblAlgn val="ctr"/>
        <c:lblOffset val="100"/>
        <c:noMultiLvlLbl val="0"/>
      </c:catAx>
      <c:valAx>
        <c:axId val="501589176"/>
        <c:scaling>
          <c:orientation val="minMax"/>
          <c:max val="50"/>
          <c:min val="0"/>
        </c:scaling>
        <c:delete val="1"/>
        <c:axPos val="l"/>
        <c:majorGridlines>
          <c:spPr>
            <a:ln w="9525" cap="flat" cmpd="sng" algn="ctr">
              <a:solidFill>
                <a:schemeClr val="dk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,##0" sourceLinked="0"/>
        <c:majorTickMark val="none"/>
        <c:minorTickMark val="none"/>
        <c:tickLblPos val="nextTo"/>
        <c:crossAx val="501588784"/>
        <c:crosses val="autoZero"/>
        <c:crossBetween val="between"/>
      </c:valAx>
      <c:spPr>
        <a:pattFill prst="ltDnDiag">
          <a:fgClr>
            <a:schemeClr val="dk1">
              <a:lumMod val="15000"/>
              <a:lumOff val="85000"/>
            </a:schemeClr>
          </a:fgClr>
          <a:bgClr>
            <a:schemeClr val="lt1"/>
          </a:bgClr>
        </a:pattFill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dk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solidFill>
      <a:schemeClr val="lt1"/>
    </a:solidFill>
    <a:ln w="9525" cap="flat" cmpd="sng" algn="ctr">
      <a:solidFill>
        <a:schemeClr val="dk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7.6888015847913313E-2"/>
          <c:y val="0.2754568608599916"/>
          <c:w val="0.8608483294767858"/>
          <c:h val="0.55456550729581788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4Tx UL CB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dLbls>
            <c:numFmt formatCode="0%" sourceLinked="0"/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dk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Avg. UPT</c:v>
                </c:pt>
                <c:pt idx="1">
                  <c:v>50% UPT</c:v>
                </c:pt>
                <c:pt idx="2">
                  <c:v>5% UPT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1</c:v>
                </c:pt>
                <c:pt idx="1">
                  <c:v>1</c:v>
                </c:pt>
                <c:pt idx="2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2CF-4E35-90ED-DFF05837B797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4Tx dual-stage CB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Lbls>
            <c:numFmt formatCode="0%" sourceLinked="0"/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dk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Avg. UPT</c:v>
                </c:pt>
                <c:pt idx="1">
                  <c:v>50% UPT</c:v>
                </c:pt>
                <c:pt idx="2">
                  <c:v>5% UPT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1.0563164847389279</c:v>
                </c:pt>
                <c:pt idx="1">
                  <c:v>1.0648758236188547</c:v>
                </c:pt>
                <c:pt idx="2">
                  <c:v>1.3780068728522339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82CF-4E35-90ED-DFF05837B797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W1+LC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dLbls>
            <c:numFmt formatCode="0%" sourceLinked="0"/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dk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Avg. UPT</c:v>
                </c:pt>
                <c:pt idx="1">
                  <c:v>50% UPT</c:v>
                </c:pt>
                <c:pt idx="2">
                  <c:v>5% UPT</c:v>
                </c:pt>
              </c:strCache>
            </c:strRef>
          </c:cat>
          <c:val>
            <c:numRef>
              <c:f>Sheet1!$D$2:$D$4</c:f>
              <c:numCache>
                <c:formatCode>General</c:formatCode>
                <c:ptCount val="3"/>
                <c:pt idx="0">
                  <c:v>1.2684419105888898</c:v>
                </c:pt>
                <c:pt idx="1">
                  <c:v>1.4342794390944416</c:v>
                </c:pt>
                <c:pt idx="2">
                  <c:v>4.8384879725085908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82CF-4E35-90ED-DFF05837B797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67"/>
        <c:overlap val="-43"/>
        <c:axId val="501593488"/>
        <c:axId val="501593880"/>
      </c:barChart>
      <c:catAx>
        <c:axId val="501593488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dk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dk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cap="none" spc="0" normalizeH="0" baseline="0">
                <a:solidFill>
                  <a:schemeClr val="dk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01593880"/>
        <c:crosses val="autoZero"/>
        <c:auto val="1"/>
        <c:lblAlgn val="ctr"/>
        <c:lblOffset val="100"/>
        <c:noMultiLvlLbl val="0"/>
      </c:catAx>
      <c:valAx>
        <c:axId val="501593880"/>
        <c:scaling>
          <c:orientation val="minMax"/>
          <c:max val="5"/>
          <c:min val="0.60000000000000009"/>
        </c:scaling>
        <c:delete val="1"/>
        <c:axPos val="l"/>
        <c:majorGridlines>
          <c:spPr>
            <a:ln w="9525" cap="flat" cmpd="sng" algn="ctr">
              <a:solidFill>
                <a:schemeClr val="dk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0"/>
        <c:majorTickMark val="none"/>
        <c:minorTickMark val="none"/>
        <c:tickLblPos val="nextTo"/>
        <c:crossAx val="501593488"/>
        <c:crosses val="autoZero"/>
        <c:crossBetween val="between"/>
      </c:valAx>
      <c:spPr>
        <a:pattFill prst="ltDnDiag">
          <a:fgClr>
            <a:schemeClr val="dk1">
              <a:lumMod val="15000"/>
              <a:lumOff val="85000"/>
            </a:schemeClr>
          </a:fgClr>
          <a:bgClr>
            <a:schemeClr val="lt1"/>
          </a:bgClr>
        </a:pattFill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dk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solidFill>
      <a:schemeClr val="lt1"/>
    </a:solidFill>
    <a:ln w="9525" cap="flat" cmpd="sng" algn="ctr">
      <a:solidFill>
        <a:schemeClr val="dk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7.2811389082693787E-2"/>
          <c:y val="0.2754568608599916"/>
          <c:w val="0.86492508056746076"/>
          <c:h val="0.55456550729581788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8Tx dual-stage CB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dLbls>
            <c:numFmt formatCode="0%" sourceLinked="0"/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dk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Avg. UPT</c:v>
                </c:pt>
                <c:pt idx="1">
                  <c:v>50% UPT</c:v>
                </c:pt>
                <c:pt idx="2">
                  <c:v>5% UPT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1</c:v>
                </c:pt>
                <c:pt idx="1">
                  <c:v>1</c:v>
                </c:pt>
                <c:pt idx="2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959-46D0-8B6C-3D11F3E5C840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W1+LC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Lbls>
            <c:numFmt formatCode="0%" sourceLinked="0"/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dk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Avg. UPT</c:v>
                </c:pt>
                <c:pt idx="1">
                  <c:v>50% UPT</c:v>
                </c:pt>
                <c:pt idx="2">
                  <c:v>5% UPT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1.2323019221753397</c:v>
                </c:pt>
                <c:pt idx="1">
                  <c:v>1.3259098672973328</c:v>
                </c:pt>
                <c:pt idx="2">
                  <c:v>3.9399999999999995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0959-46D0-8B6C-3D11F3E5C840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67"/>
        <c:overlap val="-43"/>
        <c:axId val="501595840"/>
        <c:axId val="501596232"/>
      </c:barChart>
      <c:catAx>
        <c:axId val="501595840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dk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dk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cap="none" spc="0" normalizeH="0" baseline="0">
                <a:solidFill>
                  <a:schemeClr val="dk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01596232"/>
        <c:crosses val="autoZero"/>
        <c:auto val="1"/>
        <c:lblAlgn val="ctr"/>
        <c:lblOffset val="100"/>
        <c:noMultiLvlLbl val="0"/>
      </c:catAx>
      <c:valAx>
        <c:axId val="501596232"/>
        <c:scaling>
          <c:orientation val="minMax"/>
          <c:max val="5"/>
          <c:min val="0.60000000000000009"/>
        </c:scaling>
        <c:delete val="1"/>
        <c:axPos val="l"/>
        <c:majorGridlines>
          <c:spPr>
            <a:ln w="9525" cap="flat" cmpd="sng" algn="ctr">
              <a:solidFill>
                <a:schemeClr val="dk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0"/>
        <c:majorTickMark val="none"/>
        <c:minorTickMark val="none"/>
        <c:tickLblPos val="nextTo"/>
        <c:crossAx val="501595840"/>
        <c:crosses val="autoZero"/>
        <c:crossBetween val="between"/>
      </c:valAx>
      <c:spPr>
        <a:pattFill prst="ltDnDiag">
          <a:fgClr>
            <a:schemeClr val="dk1">
              <a:lumMod val="15000"/>
              <a:lumOff val="85000"/>
            </a:schemeClr>
          </a:fgClr>
          <a:bgClr>
            <a:schemeClr val="lt1"/>
          </a:bgClr>
        </a:pattFill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dk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solidFill>
      <a:schemeClr val="lt1"/>
    </a:solidFill>
    <a:ln w="9525" cap="flat" cmpd="sng" algn="ctr">
      <a:solidFill>
        <a:schemeClr val="dk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3">
  <a:schemeClr val="accent6"/>
  <a:schemeClr val="accent5"/>
  <a:schemeClr val="accent4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3">
  <a:schemeClr val="accent6"/>
  <a:schemeClr val="accent5"/>
  <a:schemeClr val="accent4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3">
  <a:schemeClr val="accent6"/>
  <a:schemeClr val="accent5"/>
  <a:schemeClr val="accent4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3">
  <a:schemeClr val="accent6"/>
  <a:schemeClr val="accent5"/>
  <a:schemeClr val="accent4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3">
  <a:schemeClr val="accent6"/>
  <a:schemeClr val="accent5"/>
  <a:schemeClr val="accent4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3">
  <a:schemeClr val="accent6"/>
  <a:schemeClr val="accent5"/>
  <a:schemeClr val="accent4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8">
  <cs:axisTitle>
    <cs:lnRef idx="0"/>
    <cs:fillRef idx="0"/>
    <cs:effectRef idx="0"/>
    <cs:fontRef idx="minor">
      <a:schemeClr val="dk1">
        <a:lumMod val="65000"/>
        <a:lumOff val="35000"/>
      </a:schemeClr>
    </cs:fontRef>
    <cs:defRPr sz="900" b="1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900" kern="1200" cap="none" spc="0" normalizeH="0" baseline="0"/>
  </cs:categoryAxis>
  <cs:chartArea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dk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lt1"/>
      </a:solidFill>
      <a:ln w="1587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8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downBar>
  <cs:drop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  <cs:spPr>
      <a:pattFill prst="ltDnDiag">
        <a:fgClr>
          <a:schemeClr val="dk1">
            <a:lumMod val="15000"/>
            <a:lumOff val="85000"/>
          </a:schemeClr>
        </a:fgClr>
        <a:bgClr>
          <a:schemeClr val="lt1"/>
        </a:bgClr>
      </a:pattFill>
    </cs:spPr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legend>
  <cs:plotArea>
    <cs:lnRef idx="0"/>
    <cs:fillRef idx="0"/>
    <cs:effectRef idx="0"/>
    <cs:fontRef idx="minor">
      <a:schemeClr val="dk1"/>
    </cs:fontRef>
    <cs:spPr>
      <a:pattFill prst="ltDnDiag">
        <a:fgClr>
          <a:schemeClr val="dk1">
            <a:lumMod val="15000"/>
            <a:lumOff val="85000"/>
          </a:schemeClr>
        </a:fgClr>
        <a:bgClr>
          <a:schemeClr val="lt1"/>
        </a:bgClr>
      </a:pattFill>
    </cs:spPr>
  </cs:plotArea>
  <cs:plotArea3D>
    <cs:lnRef idx="0"/>
    <cs:fillRef idx="0"/>
    <cs:effectRef idx="0"/>
    <cs:fontRef idx="minor">
      <a:schemeClr val="dk1"/>
    </cs:fontRef>
    <cs:spPr>
      <a:solidFill>
        <a:schemeClr val="lt1"/>
      </a:solidFill>
    </cs:spPr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ajor">
      <a:schemeClr val="dk1">
        <a:lumMod val="50000"/>
        <a:lumOff val="50000"/>
      </a:schemeClr>
    </cs:fontRef>
    <cs:defRPr sz="1600" b="1" kern="1200" cap="none" spc="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dk1"/>
    </cs:fontRef>
    <cs:spPr>
      <a:pattFill prst="ltDnDiag">
        <a:fgClr>
          <a:schemeClr val="dk1">
            <a:lumMod val="15000"/>
            <a:lumOff val="85000"/>
          </a:schemeClr>
        </a:fgClr>
        <a:bgClr>
          <a:schemeClr val="lt1"/>
        </a:bgClr>
      </a:pattFill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8">
  <cs:axisTitle>
    <cs:lnRef idx="0"/>
    <cs:fillRef idx="0"/>
    <cs:effectRef idx="0"/>
    <cs:fontRef idx="minor">
      <a:schemeClr val="dk1">
        <a:lumMod val="65000"/>
        <a:lumOff val="35000"/>
      </a:schemeClr>
    </cs:fontRef>
    <cs:defRPr sz="900" b="1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900" kern="1200" cap="none" spc="0" normalizeH="0" baseline="0"/>
  </cs:categoryAxis>
  <cs:chartArea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dk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lt1"/>
      </a:solidFill>
      <a:ln w="1587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8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downBar>
  <cs:drop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  <cs:spPr>
      <a:pattFill prst="ltDnDiag">
        <a:fgClr>
          <a:schemeClr val="dk1">
            <a:lumMod val="15000"/>
            <a:lumOff val="85000"/>
          </a:schemeClr>
        </a:fgClr>
        <a:bgClr>
          <a:schemeClr val="lt1"/>
        </a:bgClr>
      </a:pattFill>
    </cs:spPr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legend>
  <cs:plotArea>
    <cs:lnRef idx="0"/>
    <cs:fillRef idx="0"/>
    <cs:effectRef idx="0"/>
    <cs:fontRef idx="minor">
      <a:schemeClr val="dk1"/>
    </cs:fontRef>
    <cs:spPr>
      <a:pattFill prst="ltDnDiag">
        <a:fgClr>
          <a:schemeClr val="dk1">
            <a:lumMod val="15000"/>
            <a:lumOff val="85000"/>
          </a:schemeClr>
        </a:fgClr>
        <a:bgClr>
          <a:schemeClr val="lt1"/>
        </a:bgClr>
      </a:pattFill>
    </cs:spPr>
  </cs:plotArea>
  <cs:plotArea3D>
    <cs:lnRef idx="0"/>
    <cs:fillRef idx="0"/>
    <cs:effectRef idx="0"/>
    <cs:fontRef idx="minor">
      <a:schemeClr val="dk1"/>
    </cs:fontRef>
    <cs:spPr>
      <a:solidFill>
        <a:schemeClr val="lt1"/>
      </a:solidFill>
    </cs:spPr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ajor">
      <a:schemeClr val="dk1">
        <a:lumMod val="50000"/>
        <a:lumOff val="50000"/>
      </a:schemeClr>
    </cs:fontRef>
    <cs:defRPr sz="1600" b="1" kern="1200" cap="none" spc="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dk1"/>
    </cs:fontRef>
    <cs:spPr>
      <a:pattFill prst="ltDnDiag">
        <a:fgClr>
          <a:schemeClr val="dk1">
            <a:lumMod val="15000"/>
            <a:lumOff val="85000"/>
          </a:schemeClr>
        </a:fgClr>
        <a:bgClr>
          <a:schemeClr val="lt1"/>
        </a:bgClr>
      </a:pattFill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8">
  <cs:axisTitle>
    <cs:lnRef idx="0"/>
    <cs:fillRef idx="0"/>
    <cs:effectRef idx="0"/>
    <cs:fontRef idx="minor">
      <a:schemeClr val="dk1">
        <a:lumMod val="65000"/>
        <a:lumOff val="35000"/>
      </a:schemeClr>
    </cs:fontRef>
    <cs:defRPr sz="900" b="1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900" kern="1200" cap="none" spc="0" normalizeH="0" baseline="0"/>
  </cs:categoryAxis>
  <cs:chartArea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dk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lt1"/>
      </a:solidFill>
      <a:ln w="1587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8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downBar>
  <cs:drop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  <cs:spPr>
      <a:pattFill prst="ltDnDiag">
        <a:fgClr>
          <a:schemeClr val="dk1">
            <a:lumMod val="15000"/>
            <a:lumOff val="85000"/>
          </a:schemeClr>
        </a:fgClr>
        <a:bgClr>
          <a:schemeClr val="lt1"/>
        </a:bgClr>
      </a:pattFill>
    </cs:spPr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legend>
  <cs:plotArea>
    <cs:lnRef idx="0"/>
    <cs:fillRef idx="0"/>
    <cs:effectRef idx="0"/>
    <cs:fontRef idx="minor">
      <a:schemeClr val="dk1"/>
    </cs:fontRef>
    <cs:spPr>
      <a:pattFill prst="ltDnDiag">
        <a:fgClr>
          <a:schemeClr val="dk1">
            <a:lumMod val="15000"/>
            <a:lumOff val="85000"/>
          </a:schemeClr>
        </a:fgClr>
        <a:bgClr>
          <a:schemeClr val="lt1"/>
        </a:bgClr>
      </a:pattFill>
    </cs:spPr>
  </cs:plotArea>
  <cs:plotArea3D>
    <cs:lnRef idx="0"/>
    <cs:fillRef idx="0"/>
    <cs:effectRef idx="0"/>
    <cs:fontRef idx="minor">
      <a:schemeClr val="dk1"/>
    </cs:fontRef>
    <cs:spPr>
      <a:solidFill>
        <a:schemeClr val="lt1"/>
      </a:solidFill>
    </cs:spPr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ajor">
      <a:schemeClr val="dk1">
        <a:lumMod val="50000"/>
        <a:lumOff val="50000"/>
      </a:schemeClr>
    </cs:fontRef>
    <cs:defRPr sz="1600" b="1" kern="1200" cap="none" spc="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dk1"/>
    </cs:fontRef>
    <cs:spPr>
      <a:pattFill prst="ltDnDiag">
        <a:fgClr>
          <a:schemeClr val="dk1">
            <a:lumMod val="15000"/>
            <a:lumOff val="85000"/>
          </a:schemeClr>
        </a:fgClr>
        <a:bgClr>
          <a:schemeClr val="lt1"/>
        </a:bgClr>
      </a:pattFill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8">
  <cs:axisTitle>
    <cs:lnRef idx="0"/>
    <cs:fillRef idx="0"/>
    <cs:effectRef idx="0"/>
    <cs:fontRef idx="minor">
      <a:schemeClr val="dk1">
        <a:lumMod val="65000"/>
        <a:lumOff val="35000"/>
      </a:schemeClr>
    </cs:fontRef>
    <cs:defRPr sz="900" b="1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900" kern="1200" cap="none" spc="0" normalizeH="0" baseline="0"/>
  </cs:categoryAxis>
  <cs:chartArea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dk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lt1"/>
      </a:solidFill>
      <a:ln w="1587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8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downBar>
  <cs:drop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  <cs:spPr>
      <a:pattFill prst="ltDnDiag">
        <a:fgClr>
          <a:schemeClr val="dk1">
            <a:lumMod val="15000"/>
            <a:lumOff val="85000"/>
          </a:schemeClr>
        </a:fgClr>
        <a:bgClr>
          <a:schemeClr val="lt1"/>
        </a:bgClr>
      </a:pattFill>
    </cs:spPr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legend>
  <cs:plotArea>
    <cs:lnRef idx="0"/>
    <cs:fillRef idx="0"/>
    <cs:effectRef idx="0"/>
    <cs:fontRef idx="minor">
      <a:schemeClr val="dk1"/>
    </cs:fontRef>
    <cs:spPr>
      <a:pattFill prst="ltDnDiag">
        <a:fgClr>
          <a:schemeClr val="dk1">
            <a:lumMod val="15000"/>
            <a:lumOff val="85000"/>
          </a:schemeClr>
        </a:fgClr>
        <a:bgClr>
          <a:schemeClr val="lt1"/>
        </a:bgClr>
      </a:pattFill>
    </cs:spPr>
  </cs:plotArea>
  <cs:plotArea3D>
    <cs:lnRef idx="0"/>
    <cs:fillRef idx="0"/>
    <cs:effectRef idx="0"/>
    <cs:fontRef idx="minor">
      <a:schemeClr val="dk1"/>
    </cs:fontRef>
    <cs:spPr>
      <a:solidFill>
        <a:schemeClr val="lt1"/>
      </a:solidFill>
    </cs:spPr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ajor">
      <a:schemeClr val="dk1">
        <a:lumMod val="50000"/>
        <a:lumOff val="50000"/>
      </a:schemeClr>
    </cs:fontRef>
    <cs:defRPr sz="1600" b="1" kern="1200" cap="none" spc="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dk1"/>
    </cs:fontRef>
    <cs:spPr>
      <a:pattFill prst="ltDnDiag">
        <a:fgClr>
          <a:schemeClr val="dk1">
            <a:lumMod val="15000"/>
            <a:lumOff val="85000"/>
          </a:schemeClr>
        </a:fgClr>
        <a:bgClr>
          <a:schemeClr val="lt1"/>
        </a:bgClr>
      </a:pattFill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08">
  <cs:axisTitle>
    <cs:lnRef idx="0"/>
    <cs:fillRef idx="0"/>
    <cs:effectRef idx="0"/>
    <cs:fontRef idx="minor">
      <a:schemeClr val="dk1">
        <a:lumMod val="65000"/>
        <a:lumOff val="35000"/>
      </a:schemeClr>
    </cs:fontRef>
    <cs:defRPr sz="900" b="1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900" kern="1200" cap="none" spc="0" normalizeH="0" baseline="0"/>
  </cs:categoryAxis>
  <cs:chartArea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dk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lt1"/>
      </a:solidFill>
      <a:ln w="1587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8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downBar>
  <cs:drop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  <cs:spPr>
      <a:pattFill prst="ltDnDiag">
        <a:fgClr>
          <a:schemeClr val="dk1">
            <a:lumMod val="15000"/>
            <a:lumOff val="85000"/>
          </a:schemeClr>
        </a:fgClr>
        <a:bgClr>
          <a:schemeClr val="lt1"/>
        </a:bgClr>
      </a:pattFill>
    </cs:spPr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legend>
  <cs:plotArea>
    <cs:lnRef idx="0"/>
    <cs:fillRef idx="0"/>
    <cs:effectRef idx="0"/>
    <cs:fontRef idx="minor">
      <a:schemeClr val="dk1"/>
    </cs:fontRef>
    <cs:spPr>
      <a:pattFill prst="ltDnDiag">
        <a:fgClr>
          <a:schemeClr val="dk1">
            <a:lumMod val="15000"/>
            <a:lumOff val="85000"/>
          </a:schemeClr>
        </a:fgClr>
        <a:bgClr>
          <a:schemeClr val="lt1"/>
        </a:bgClr>
      </a:pattFill>
    </cs:spPr>
  </cs:plotArea>
  <cs:plotArea3D>
    <cs:lnRef idx="0"/>
    <cs:fillRef idx="0"/>
    <cs:effectRef idx="0"/>
    <cs:fontRef idx="minor">
      <a:schemeClr val="dk1"/>
    </cs:fontRef>
    <cs:spPr>
      <a:solidFill>
        <a:schemeClr val="lt1"/>
      </a:solidFill>
    </cs:spPr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ajor">
      <a:schemeClr val="dk1">
        <a:lumMod val="50000"/>
        <a:lumOff val="50000"/>
      </a:schemeClr>
    </cs:fontRef>
    <cs:defRPr sz="1600" b="1" kern="1200" cap="none" spc="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dk1"/>
    </cs:fontRef>
    <cs:spPr>
      <a:pattFill prst="ltDnDiag">
        <a:fgClr>
          <a:schemeClr val="dk1">
            <a:lumMod val="15000"/>
            <a:lumOff val="85000"/>
          </a:schemeClr>
        </a:fgClr>
        <a:bgClr>
          <a:schemeClr val="lt1"/>
        </a:bgClr>
      </a:pattFill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08">
  <cs:axisTitle>
    <cs:lnRef idx="0"/>
    <cs:fillRef idx="0"/>
    <cs:effectRef idx="0"/>
    <cs:fontRef idx="minor">
      <a:schemeClr val="dk1">
        <a:lumMod val="65000"/>
        <a:lumOff val="35000"/>
      </a:schemeClr>
    </cs:fontRef>
    <cs:defRPr sz="900" b="1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900" kern="1200" cap="none" spc="0" normalizeH="0" baseline="0"/>
  </cs:categoryAxis>
  <cs:chartArea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dk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lt1"/>
      </a:solidFill>
      <a:ln w="1587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8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downBar>
  <cs:drop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  <cs:spPr>
      <a:pattFill prst="ltDnDiag">
        <a:fgClr>
          <a:schemeClr val="dk1">
            <a:lumMod val="15000"/>
            <a:lumOff val="85000"/>
          </a:schemeClr>
        </a:fgClr>
        <a:bgClr>
          <a:schemeClr val="lt1"/>
        </a:bgClr>
      </a:pattFill>
    </cs:spPr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legend>
  <cs:plotArea>
    <cs:lnRef idx="0"/>
    <cs:fillRef idx="0"/>
    <cs:effectRef idx="0"/>
    <cs:fontRef idx="minor">
      <a:schemeClr val="dk1"/>
    </cs:fontRef>
    <cs:spPr>
      <a:pattFill prst="ltDnDiag">
        <a:fgClr>
          <a:schemeClr val="dk1">
            <a:lumMod val="15000"/>
            <a:lumOff val="85000"/>
          </a:schemeClr>
        </a:fgClr>
        <a:bgClr>
          <a:schemeClr val="lt1"/>
        </a:bgClr>
      </a:pattFill>
    </cs:spPr>
  </cs:plotArea>
  <cs:plotArea3D>
    <cs:lnRef idx="0"/>
    <cs:fillRef idx="0"/>
    <cs:effectRef idx="0"/>
    <cs:fontRef idx="minor">
      <a:schemeClr val="dk1"/>
    </cs:fontRef>
    <cs:spPr>
      <a:solidFill>
        <a:schemeClr val="lt1"/>
      </a:solidFill>
    </cs:spPr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ajor">
      <a:schemeClr val="dk1">
        <a:lumMod val="50000"/>
        <a:lumOff val="50000"/>
      </a:schemeClr>
    </cs:fontRef>
    <cs:defRPr sz="1600" b="1" kern="1200" cap="none" spc="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dk1"/>
    </cs:fontRef>
    <cs:spPr>
      <a:pattFill prst="ltDnDiag">
        <a:fgClr>
          <a:schemeClr val="dk1">
            <a:lumMod val="15000"/>
            <a:lumOff val="85000"/>
          </a:schemeClr>
        </a:fgClr>
        <a:bgClr>
          <a:schemeClr val="lt1"/>
        </a:bgClr>
      </a:pattFill>
    </cs:spPr>
  </cs:wall>
</cs:chartStyl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70717" cy="48059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4142775" y="0"/>
            <a:ext cx="3170717" cy="48059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1E1C0B9-AC36-44BF-9F5E-5EE2B9246CAA}" type="datetimeFigureOut">
              <a:rPr lang="ko-KR" altLang="en-US" smtClean="0"/>
              <a:t>2019-05-26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9119068"/>
            <a:ext cx="3170717" cy="48059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4142775" y="9119068"/>
            <a:ext cx="3170717" cy="48059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B1B72B3-93E0-482E-B064-92E5F9BDE8D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899519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69920" cy="48006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4143588" y="0"/>
            <a:ext cx="3169920" cy="48006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BF28499-AAB5-4EBD-A5D0-5DAC6C1F3CEF}" type="datetimeFigureOut">
              <a:rPr lang="ko-KR" altLang="en-US" smtClean="0"/>
              <a:pPr/>
              <a:t>2019-05-26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457200" y="720725"/>
            <a:ext cx="6400800" cy="3600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731521" y="4560570"/>
            <a:ext cx="5852160" cy="43205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9119473"/>
            <a:ext cx="3169920" cy="48006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4143588" y="9119473"/>
            <a:ext cx="3169920" cy="48006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482A2DD-10BF-4141-AC21-457AF57C66C2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2624792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85722" rtl="0" eaLnBrk="1" latinLnBrk="1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861" algn="l" defTabSz="685722" rtl="0" eaLnBrk="1" latinLnBrk="1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722" algn="l" defTabSz="685722" rtl="0" eaLnBrk="1" latinLnBrk="1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583" algn="l" defTabSz="685722" rtl="0" eaLnBrk="1" latinLnBrk="1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444" algn="l" defTabSz="685722" rtl="0" eaLnBrk="1" latinLnBrk="1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305" algn="l" defTabSz="685722" rtl="0" eaLnBrk="1" latinLnBrk="1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166" algn="l" defTabSz="685722" rtl="0" eaLnBrk="1" latinLnBrk="1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027" algn="l" defTabSz="685722" rtl="0" eaLnBrk="1" latinLnBrk="1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2888" algn="l" defTabSz="685722" rtl="0" eaLnBrk="1" latinLnBrk="1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기본_본문_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제목 1"/>
          <p:cNvSpPr>
            <a:spLocks noGrp="1"/>
          </p:cNvSpPr>
          <p:nvPr>
            <p:ph type="title" hasCustomPrompt="1"/>
          </p:nvPr>
        </p:nvSpPr>
        <p:spPr>
          <a:xfrm>
            <a:off x="252413" y="125628"/>
            <a:ext cx="7847979" cy="447635"/>
          </a:xfrm>
          <a:prstGeom prst="rect">
            <a:avLst/>
          </a:prstGeom>
        </p:spPr>
        <p:txBody>
          <a:bodyPr lIns="68572" tIns="34286" rIns="68572" bIns="34286" anchor="ctr" anchorCtr="0">
            <a:noAutofit/>
          </a:bodyPr>
          <a:lstStyle>
            <a:lvl1pPr algn="l">
              <a:defRPr sz="2800" b="1" spc="43" baseline="0">
                <a:solidFill>
                  <a:schemeClr val="tx1">
                    <a:alpha val="99000"/>
                  </a:schemeClr>
                </a:solidFill>
                <a:latin typeface="Calibri" panose="020F0502020204030204" pitchFamily="34" charset="0"/>
                <a:ea typeface="맑은 고딕" pitchFamily="50" charset="-127"/>
              </a:defRPr>
            </a:lvl1pPr>
          </a:lstStyle>
          <a:p>
            <a:r>
              <a:rPr lang="en-US" altLang="ko-KR" dirty="0" smtClean="0"/>
              <a:t>Heading…</a:t>
            </a:r>
            <a:endParaRPr lang="ko-KR" altLang="en-US" dirty="0"/>
          </a:p>
        </p:txBody>
      </p:sp>
      <p:sp>
        <p:nvSpPr>
          <p:cNvPr id="7" name="내용 개체 틀 2"/>
          <p:cNvSpPr>
            <a:spLocks noGrp="1"/>
          </p:cNvSpPr>
          <p:nvPr>
            <p:ph idx="1" hasCustomPrompt="1"/>
          </p:nvPr>
        </p:nvSpPr>
        <p:spPr>
          <a:xfrm>
            <a:off x="252413" y="779436"/>
            <a:ext cx="8710951" cy="892122"/>
          </a:xfrm>
          <a:prstGeom prst="rect">
            <a:avLst/>
          </a:prstGeom>
        </p:spPr>
        <p:txBody>
          <a:bodyPr lIns="77925" tIns="0" rIns="77925" bIns="38963">
            <a:noAutofit/>
          </a:bodyPr>
          <a:lstStyle>
            <a:lvl1pPr marL="227282" marR="0" indent="-227282" algn="l" defTabSz="779252" rtl="0" eaLnBrk="0" fontAlgn="auto" latinLnBrk="0" hangingPunc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002060"/>
              </a:buClr>
              <a:buSzPct val="100000"/>
              <a:buFont typeface="Wingdings" pitchFamily="2" charset="2"/>
              <a:buChar char="§"/>
              <a:tabLst>
                <a:tab pos="308454" algn="l"/>
              </a:tabLst>
              <a:defRPr lang="en-US" altLang="ko-KR" sz="2000" b="0" kern="1200" baseline="0" dirty="0">
                <a:solidFill>
                  <a:srgbClr val="000000">
                    <a:alpha val="99000"/>
                  </a:srgbClr>
                </a:solidFill>
                <a:latin typeface="+mn-lt"/>
                <a:ea typeface="맑은 고딕" pitchFamily="50" charset="-127"/>
                <a:cs typeface="+mn-cs"/>
                <a:sym typeface="Wingdings" pitchFamily="2" charset="2"/>
              </a:defRPr>
            </a:lvl1pPr>
            <a:lvl2pPr marL="378803" indent="-151521" latinLnBrk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Font typeface="맑은 고딕" pitchFamily="50" charset="-127"/>
              <a:buChar char="-"/>
              <a:defRPr sz="1800" b="0" baseline="0">
                <a:solidFill>
                  <a:srgbClr val="000000">
                    <a:alpha val="99000"/>
                  </a:srgbClr>
                </a:solidFill>
                <a:latin typeface="Calibri" panose="020F0502020204030204" pitchFamily="34" charset="0"/>
                <a:ea typeface="맑은 고딕" pitchFamily="50" charset="-127"/>
              </a:defRPr>
            </a:lvl2pPr>
            <a:lvl3pPr marL="530324" indent="-151521" latinLnBrk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defRPr sz="1600" baseline="0">
                <a:solidFill>
                  <a:srgbClr val="000000">
                    <a:alpha val="99000"/>
                  </a:srgbClr>
                </a:solidFill>
                <a:latin typeface="Calibri" panose="020F0502020204030204" pitchFamily="34" charset="0"/>
                <a:ea typeface="맑은 고딕" pitchFamily="50" charset="-127"/>
              </a:defRPr>
            </a:lvl3pPr>
            <a:lvl4pPr marL="608790" indent="-129875" latinLnBrk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Font typeface="맑은 고딕" pitchFamily="50" charset="-127"/>
              <a:buChar char="-"/>
              <a:defRPr sz="1400" baseline="0">
                <a:solidFill>
                  <a:srgbClr val="000000">
                    <a:alpha val="99000"/>
                  </a:srgbClr>
                </a:solidFill>
                <a:latin typeface="Calibri" panose="020F0502020204030204" pitchFamily="34" charset="0"/>
                <a:ea typeface="맑은 고딕" pitchFamily="50" charset="-127"/>
              </a:defRPr>
            </a:lvl4pPr>
            <a:lvl5pPr marL="765723" indent="-123111" latinLnBrk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defRPr sz="1200" baseline="0">
                <a:solidFill>
                  <a:srgbClr val="000000">
                    <a:alpha val="99000"/>
                  </a:srgbClr>
                </a:solidFill>
                <a:latin typeface="Calibri" panose="020F0502020204030204" pitchFamily="34" charset="0"/>
                <a:ea typeface="맑은 고딕" pitchFamily="50" charset="-127"/>
              </a:defRPr>
            </a:lvl5pPr>
          </a:lstStyle>
          <a:p>
            <a:pPr marL="266700" indent="-266700" eaLnBrk="0" latinLnBrk="0" hangingPunct="0">
              <a:lnSpc>
                <a:spcPct val="140000"/>
              </a:lnSpc>
              <a:buSzPct val="100000"/>
              <a:buBlip>
                <a:blip r:embed="rId2"/>
              </a:buBlip>
              <a:defRPr/>
            </a:pPr>
            <a:r>
              <a:rPr lang="en-US" altLang="ko-KR" b="1" kern="0" dirty="0" smtClean="0">
                <a:solidFill>
                  <a:srgbClr val="000000"/>
                </a:solidFill>
                <a:latin typeface="+mn-ea"/>
                <a:sym typeface="Wingdings" pitchFamily="2" charset="2"/>
              </a:rPr>
              <a:t>Bullet 1</a:t>
            </a:r>
            <a:endParaRPr lang="en-US" altLang="ko-KR" b="1" kern="0" dirty="0">
              <a:solidFill>
                <a:srgbClr val="000000"/>
              </a:solidFill>
              <a:latin typeface="+mn-ea"/>
              <a:sym typeface="Wingdings" pitchFamily="2" charset="2"/>
            </a:endParaRPr>
          </a:p>
          <a:p>
            <a:pPr lvl="1"/>
            <a:r>
              <a:rPr lang="en-US" altLang="ko-KR" dirty="0" smtClean="0"/>
              <a:t>Bullet 2</a:t>
            </a:r>
            <a:endParaRPr lang="ko-KR" altLang="en-US" dirty="0"/>
          </a:p>
          <a:p>
            <a:pPr lvl="2"/>
            <a:r>
              <a:rPr lang="en-US" altLang="ko-KR" dirty="0" smtClean="0"/>
              <a:t>Bullet 3</a:t>
            </a:r>
            <a:endParaRPr lang="ko-KR" altLang="en-US" dirty="0"/>
          </a:p>
          <a:p>
            <a:pPr lvl="3"/>
            <a:r>
              <a:rPr lang="en-US" altLang="ko-KR" dirty="0" smtClean="0"/>
              <a:t>Bullet 4</a:t>
            </a:r>
            <a:endParaRPr lang="ko-KR" altLang="en-US" dirty="0"/>
          </a:p>
          <a:p>
            <a:pPr lvl="4"/>
            <a:r>
              <a:rPr lang="en-US" altLang="ko-KR" dirty="0" smtClean="0"/>
              <a:t>Bullet 5</a:t>
            </a:r>
            <a:endParaRPr lang="ko-KR" altLang="en-US" dirty="0"/>
          </a:p>
        </p:txBody>
      </p:sp>
      <p:sp>
        <p:nvSpPr>
          <p:cNvPr id="10" name="Text Box 5"/>
          <p:cNvSpPr txBox="1">
            <a:spLocks noChangeArrowheads="1"/>
          </p:cNvSpPr>
          <p:nvPr/>
        </p:nvSpPr>
        <p:spPr bwMode="auto">
          <a:xfrm>
            <a:off x="8759512" y="4943610"/>
            <a:ext cx="337892" cy="2012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0" tIns="31080" rIns="0" bIns="31080">
            <a:spAutoFit/>
          </a:bodyPr>
          <a:lstStyle>
            <a:lvl1pPr defTabSz="957263" eaLnBrk="0" hangingPunct="0">
              <a:defRPr kumimoji="1">
                <a:solidFill>
                  <a:schemeClr val="tx1"/>
                </a:solidFill>
                <a:latin typeface="Arial" charset="0"/>
                <a:ea typeface="굴림" pitchFamily="50" charset="-127"/>
              </a:defRPr>
            </a:lvl1pPr>
            <a:lvl2pPr marL="742950" indent="-285750" defTabSz="957263" eaLnBrk="0" hangingPunct="0">
              <a:defRPr kumimoji="1">
                <a:solidFill>
                  <a:schemeClr val="tx1"/>
                </a:solidFill>
                <a:latin typeface="Arial" charset="0"/>
                <a:ea typeface="굴림" pitchFamily="50" charset="-127"/>
              </a:defRPr>
            </a:lvl2pPr>
            <a:lvl3pPr marL="1143000" indent="-228600" defTabSz="957263" eaLnBrk="0" hangingPunct="0">
              <a:defRPr kumimoji="1">
                <a:solidFill>
                  <a:schemeClr val="tx1"/>
                </a:solidFill>
                <a:latin typeface="Arial" charset="0"/>
                <a:ea typeface="굴림" pitchFamily="50" charset="-127"/>
              </a:defRPr>
            </a:lvl3pPr>
            <a:lvl4pPr marL="1600200" indent="-228600" defTabSz="957263" eaLnBrk="0" hangingPunct="0">
              <a:defRPr kumimoji="1">
                <a:solidFill>
                  <a:schemeClr val="tx1"/>
                </a:solidFill>
                <a:latin typeface="Arial" charset="0"/>
                <a:ea typeface="굴림" pitchFamily="50" charset="-127"/>
              </a:defRPr>
            </a:lvl4pPr>
            <a:lvl5pPr marL="2057400" indent="-228600" defTabSz="957263" eaLnBrk="0" hangingPunct="0">
              <a:defRPr kumimoji="1">
                <a:solidFill>
                  <a:schemeClr val="tx1"/>
                </a:solidFill>
                <a:latin typeface="Arial" charset="0"/>
                <a:ea typeface="굴림" pitchFamily="50" charset="-127"/>
              </a:defRPr>
            </a:lvl5pPr>
            <a:lvl6pPr marL="2514600" indent="-228600" defTabSz="9572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굴림" pitchFamily="50" charset="-127"/>
              </a:defRPr>
            </a:lvl6pPr>
            <a:lvl7pPr marL="2971800" indent="-228600" defTabSz="9572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굴림" pitchFamily="50" charset="-127"/>
              </a:defRPr>
            </a:lvl7pPr>
            <a:lvl8pPr marL="3429000" indent="-228600" defTabSz="9572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굴림" pitchFamily="50" charset="-127"/>
              </a:defRPr>
            </a:lvl8pPr>
            <a:lvl9pPr marL="3886200" indent="-228600" defTabSz="9572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굴림" pitchFamily="50" charset="-127"/>
              </a:defRPr>
            </a:lvl9pPr>
          </a:lstStyle>
          <a:p>
            <a:pPr algn="r" eaLnBrk="1" hangingPunct="1">
              <a:defRPr/>
            </a:pPr>
            <a:fld id="{2E963571-07F4-403C-B728-654AA7503A0C}" type="slidenum">
              <a:rPr lang="ko-KR" altLang="en-US" sz="900" baseline="0" smtClean="0">
                <a:solidFill>
                  <a:schemeClr val="tx1">
                    <a:lumMod val="65000"/>
                    <a:lumOff val="35000"/>
                    <a:alpha val="99000"/>
                  </a:schemeClr>
                </a:solidFill>
                <a:latin typeface="맑은 고딕" pitchFamily="50" charset="-127"/>
                <a:ea typeface="맑은 고딕" pitchFamily="50" charset="-127"/>
              </a:rPr>
              <a:pPr algn="r" eaLnBrk="1" hangingPunct="1">
                <a:defRPr/>
              </a:pPr>
              <a:t>‹#›</a:t>
            </a:fld>
            <a:endParaRPr lang="en-US" altLang="ko-KR" sz="900" baseline="0" dirty="0">
              <a:solidFill>
                <a:schemeClr val="tx1">
                  <a:lumMod val="65000"/>
                  <a:lumOff val="35000"/>
                  <a:alpha val="99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cxnSp>
        <p:nvCxnSpPr>
          <p:cNvPr id="6" name="직선 연결선 74"/>
          <p:cNvCxnSpPr/>
          <p:nvPr userDrawn="1"/>
        </p:nvCxnSpPr>
        <p:spPr bwMode="auto">
          <a:xfrm>
            <a:off x="0" y="596268"/>
            <a:ext cx="9144000" cy="0"/>
          </a:xfrm>
          <a:prstGeom prst="line">
            <a:avLst/>
          </a:prstGeom>
          <a:solidFill>
            <a:srgbClr val="0066FF"/>
          </a:solidFill>
          <a:ln w="19050" cap="flat" cmpd="sng" algn="ctr">
            <a:gradFill>
              <a:gsLst>
                <a:gs pos="50000">
                  <a:srgbClr val="7F7F7F"/>
                </a:gs>
                <a:gs pos="0">
                  <a:schemeClr val="bg1">
                    <a:lumMod val="85000"/>
                  </a:schemeClr>
                </a:gs>
                <a:gs pos="30000">
                  <a:schemeClr val="bg1">
                    <a:lumMod val="65000"/>
                  </a:schemeClr>
                </a:gs>
                <a:gs pos="70000">
                  <a:schemeClr val="bg1">
                    <a:lumMod val="6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10800000" scaled="0"/>
            </a:gradFill>
            <a:prstDash val="solid"/>
            <a:round/>
            <a:headEnd type="none" w="med" len="med"/>
            <a:tailEnd type="none" w="med" len="med"/>
          </a:ln>
          <a:effectLst/>
        </p:spPr>
      </p:cxnSp>
      <p:pic>
        <p:nvPicPr>
          <p:cNvPr id="9" name="Picture 2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87629" y="191671"/>
            <a:ext cx="837155" cy="25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91464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기본_본문_이미지_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제목 1"/>
          <p:cNvSpPr>
            <a:spLocks noGrp="1"/>
          </p:cNvSpPr>
          <p:nvPr>
            <p:ph type="title" hasCustomPrompt="1"/>
          </p:nvPr>
        </p:nvSpPr>
        <p:spPr>
          <a:xfrm>
            <a:off x="252413" y="125628"/>
            <a:ext cx="7847979" cy="447635"/>
          </a:xfrm>
          <a:prstGeom prst="rect">
            <a:avLst/>
          </a:prstGeom>
        </p:spPr>
        <p:txBody>
          <a:bodyPr lIns="68572" tIns="34286" rIns="68572" bIns="34286" anchor="ctr" anchorCtr="0">
            <a:noAutofit/>
          </a:bodyPr>
          <a:lstStyle>
            <a:lvl1pPr algn="l">
              <a:defRPr sz="2800" b="1" spc="43" baseline="0">
                <a:solidFill>
                  <a:schemeClr val="tx1">
                    <a:alpha val="99000"/>
                  </a:schemeClr>
                </a:solidFill>
                <a:latin typeface="Calibri" panose="020F0502020204030204" pitchFamily="34" charset="0"/>
                <a:ea typeface="맑은 고딕" pitchFamily="50" charset="-127"/>
              </a:defRPr>
            </a:lvl1pPr>
          </a:lstStyle>
          <a:p>
            <a:r>
              <a:rPr lang="en-US" altLang="ko-KR" dirty="0" smtClean="0"/>
              <a:t>Heading…</a:t>
            </a:r>
            <a:endParaRPr lang="ko-KR" altLang="en-US" dirty="0"/>
          </a:p>
        </p:txBody>
      </p:sp>
      <p:sp>
        <p:nvSpPr>
          <p:cNvPr id="9" name="내용 개체 틀 2"/>
          <p:cNvSpPr>
            <a:spLocks noGrp="1"/>
          </p:cNvSpPr>
          <p:nvPr>
            <p:ph idx="1" hasCustomPrompt="1"/>
          </p:nvPr>
        </p:nvSpPr>
        <p:spPr>
          <a:xfrm>
            <a:off x="252413" y="779436"/>
            <a:ext cx="8710951" cy="892122"/>
          </a:xfrm>
          <a:prstGeom prst="rect">
            <a:avLst/>
          </a:prstGeom>
        </p:spPr>
        <p:txBody>
          <a:bodyPr lIns="77925" tIns="0" rIns="77925" bIns="38963">
            <a:noAutofit/>
          </a:bodyPr>
          <a:lstStyle>
            <a:lvl1pPr marL="227282" marR="0" indent="-227282" algn="l" defTabSz="779252" rtl="0" eaLnBrk="0" fontAlgn="auto" latinLnBrk="0" hangingPunc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002060"/>
              </a:buClr>
              <a:buSzPct val="100000"/>
              <a:buFont typeface="Wingdings" pitchFamily="2" charset="2"/>
              <a:buChar char="§"/>
              <a:tabLst>
                <a:tab pos="308454" algn="l"/>
              </a:tabLst>
              <a:defRPr lang="en-US" altLang="ko-KR" sz="2000" b="0" kern="1200" baseline="0" dirty="0">
                <a:solidFill>
                  <a:srgbClr val="000000">
                    <a:alpha val="99000"/>
                  </a:srgbClr>
                </a:solidFill>
                <a:latin typeface="+mn-lt"/>
                <a:ea typeface="맑은 고딕" pitchFamily="50" charset="-127"/>
                <a:cs typeface="+mn-cs"/>
                <a:sym typeface="Wingdings" pitchFamily="2" charset="2"/>
              </a:defRPr>
            </a:lvl1pPr>
            <a:lvl2pPr marL="378803" indent="-151521" latinLnBrk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Font typeface="맑은 고딕" pitchFamily="50" charset="-127"/>
              <a:buChar char="-"/>
              <a:defRPr sz="1800" b="0" baseline="0">
                <a:solidFill>
                  <a:srgbClr val="000000">
                    <a:alpha val="99000"/>
                  </a:srgbClr>
                </a:solidFill>
                <a:latin typeface="Calibri" panose="020F0502020204030204" pitchFamily="34" charset="0"/>
                <a:ea typeface="맑은 고딕" pitchFamily="50" charset="-127"/>
              </a:defRPr>
            </a:lvl2pPr>
            <a:lvl3pPr marL="530324" indent="-151521" latinLnBrk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defRPr sz="1600" baseline="0">
                <a:solidFill>
                  <a:srgbClr val="000000">
                    <a:alpha val="99000"/>
                  </a:srgbClr>
                </a:solidFill>
                <a:latin typeface="Calibri" panose="020F0502020204030204" pitchFamily="34" charset="0"/>
                <a:ea typeface="맑은 고딕" pitchFamily="50" charset="-127"/>
              </a:defRPr>
            </a:lvl3pPr>
            <a:lvl4pPr marL="608790" indent="-129875" latinLnBrk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Font typeface="맑은 고딕" pitchFamily="50" charset="-127"/>
              <a:buChar char="-"/>
              <a:defRPr sz="1400" baseline="0">
                <a:solidFill>
                  <a:srgbClr val="000000">
                    <a:alpha val="99000"/>
                  </a:srgbClr>
                </a:solidFill>
                <a:latin typeface="Calibri" panose="020F0502020204030204" pitchFamily="34" charset="0"/>
                <a:ea typeface="맑은 고딕" pitchFamily="50" charset="-127"/>
              </a:defRPr>
            </a:lvl4pPr>
            <a:lvl5pPr marL="765723" indent="-123111" latinLnBrk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defRPr sz="1200" baseline="0">
                <a:solidFill>
                  <a:srgbClr val="000000">
                    <a:alpha val="99000"/>
                  </a:srgbClr>
                </a:solidFill>
                <a:latin typeface="Calibri" panose="020F0502020204030204" pitchFamily="34" charset="0"/>
                <a:ea typeface="맑은 고딕" pitchFamily="50" charset="-127"/>
              </a:defRPr>
            </a:lvl5pPr>
          </a:lstStyle>
          <a:p>
            <a:pPr marL="266700" indent="-266700" eaLnBrk="0" latinLnBrk="0" hangingPunct="0">
              <a:lnSpc>
                <a:spcPct val="140000"/>
              </a:lnSpc>
              <a:buSzPct val="100000"/>
              <a:buBlip>
                <a:blip r:embed="rId2"/>
              </a:buBlip>
              <a:defRPr/>
            </a:pPr>
            <a:r>
              <a:rPr lang="en-US" altLang="ko-KR" b="1" kern="0" dirty="0" smtClean="0">
                <a:solidFill>
                  <a:srgbClr val="000000"/>
                </a:solidFill>
                <a:latin typeface="+mn-ea"/>
                <a:sym typeface="Wingdings" pitchFamily="2" charset="2"/>
              </a:rPr>
              <a:t>Bullet 1</a:t>
            </a:r>
            <a:endParaRPr lang="en-US" altLang="ko-KR" b="1" kern="0" dirty="0">
              <a:solidFill>
                <a:srgbClr val="000000"/>
              </a:solidFill>
              <a:latin typeface="+mn-ea"/>
              <a:sym typeface="Wingdings" pitchFamily="2" charset="2"/>
            </a:endParaRPr>
          </a:p>
          <a:p>
            <a:pPr lvl="1"/>
            <a:r>
              <a:rPr lang="en-US" altLang="ko-KR" dirty="0" smtClean="0"/>
              <a:t>Bullet 2</a:t>
            </a:r>
            <a:endParaRPr lang="ko-KR" altLang="en-US" dirty="0"/>
          </a:p>
          <a:p>
            <a:pPr lvl="2"/>
            <a:r>
              <a:rPr lang="en-US" altLang="ko-KR" dirty="0" smtClean="0"/>
              <a:t>Bullet 3</a:t>
            </a:r>
            <a:endParaRPr lang="ko-KR" altLang="en-US" dirty="0"/>
          </a:p>
          <a:p>
            <a:pPr lvl="3"/>
            <a:r>
              <a:rPr lang="en-US" altLang="ko-KR" dirty="0" smtClean="0"/>
              <a:t>Bullet 4</a:t>
            </a:r>
            <a:endParaRPr lang="ko-KR" altLang="en-US" dirty="0"/>
          </a:p>
          <a:p>
            <a:pPr lvl="4"/>
            <a:r>
              <a:rPr lang="en-US" altLang="ko-KR" dirty="0" smtClean="0"/>
              <a:t>Bullet 5</a:t>
            </a:r>
            <a:endParaRPr lang="ko-KR" altLang="en-US" dirty="0"/>
          </a:p>
        </p:txBody>
      </p:sp>
      <p:sp>
        <p:nvSpPr>
          <p:cNvPr id="11" name="Text Box 5"/>
          <p:cNvSpPr txBox="1">
            <a:spLocks noChangeArrowheads="1"/>
          </p:cNvSpPr>
          <p:nvPr userDrawn="1"/>
        </p:nvSpPr>
        <p:spPr bwMode="auto">
          <a:xfrm>
            <a:off x="8759512" y="4943610"/>
            <a:ext cx="337892" cy="2012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0" tIns="31080" rIns="0" bIns="31080">
            <a:spAutoFit/>
          </a:bodyPr>
          <a:lstStyle>
            <a:lvl1pPr defTabSz="957263" eaLnBrk="0" hangingPunct="0">
              <a:defRPr kumimoji="1">
                <a:solidFill>
                  <a:schemeClr val="tx1"/>
                </a:solidFill>
                <a:latin typeface="Arial" charset="0"/>
                <a:ea typeface="굴림" pitchFamily="50" charset="-127"/>
              </a:defRPr>
            </a:lvl1pPr>
            <a:lvl2pPr marL="742950" indent="-285750" defTabSz="957263" eaLnBrk="0" hangingPunct="0">
              <a:defRPr kumimoji="1">
                <a:solidFill>
                  <a:schemeClr val="tx1"/>
                </a:solidFill>
                <a:latin typeface="Arial" charset="0"/>
                <a:ea typeface="굴림" pitchFamily="50" charset="-127"/>
              </a:defRPr>
            </a:lvl2pPr>
            <a:lvl3pPr marL="1143000" indent="-228600" defTabSz="957263" eaLnBrk="0" hangingPunct="0">
              <a:defRPr kumimoji="1">
                <a:solidFill>
                  <a:schemeClr val="tx1"/>
                </a:solidFill>
                <a:latin typeface="Arial" charset="0"/>
                <a:ea typeface="굴림" pitchFamily="50" charset="-127"/>
              </a:defRPr>
            </a:lvl3pPr>
            <a:lvl4pPr marL="1600200" indent="-228600" defTabSz="957263" eaLnBrk="0" hangingPunct="0">
              <a:defRPr kumimoji="1">
                <a:solidFill>
                  <a:schemeClr val="tx1"/>
                </a:solidFill>
                <a:latin typeface="Arial" charset="0"/>
                <a:ea typeface="굴림" pitchFamily="50" charset="-127"/>
              </a:defRPr>
            </a:lvl4pPr>
            <a:lvl5pPr marL="2057400" indent="-228600" defTabSz="957263" eaLnBrk="0" hangingPunct="0">
              <a:defRPr kumimoji="1">
                <a:solidFill>
                  <a:schemeClr val="tx1"/>
                </a:solidFill>
                <a:latin typeface="Arial" charset="0"/>
                <a:ea typeface="굴림" pitchFamily="50" charset="-127"/>
              </a:defRPr>
            </a:lvl5pPr>
            <a:lvl6pPr marL="2514600" indent="-228600" defTabSz="9572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굴림" pitchFamily="50" charset="-127"/>
              </a:defRPr>
            </a:lvl6pPr>
            <a:lvl7pPr marL="2971800" indent="-228600" defTabSz="9572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굴림" pitchFamily="50" charset="-127"/>
              </a:defRPr>
            </a:lvl7pPr>
            <a:lvl8pPr marL="3429000" indent="-228600" defTabSz="9572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굴림" pitchFamily="50" charset="-127"/>
              </a:defRPr>
            </a:lvl8pPr>
            <a:lvl9pPr marL="3886200" indent="-228600" defTabSz="9572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굴림" pitchFamily="50" charset="-127"/>
              </a:defRPr>
            </a:lvl9pPr>
          </a:lstStyle>
          <a:p>
            <a:pPr algn="r" eaLnBrk="1" hangingPunct="1">
              <a:defRPr/>
            </a:pPr>
            <a:fld id="{2E963571-07F4-403C-B728-654AA7503A0C}" type="slidenum">
              <a:rPr lang="ko-KR" altLang="en-US" sz="900" baseline="0" smtClean="0">
                <a:solidFill>
                  <a:schemeClr val="tx1">
                    <a:lumMod val="65000"/>
                    <a:lumOff val="35000"/>
                    <a:alpha val="99000"/>
                  </a:schemeClr>
                </a:solidFill>
                <a:latin typeface="맑은 고딕" pitchFamily="50" charset="-127"/>
                <a:ea typeface="맑은 고딕" pitchFamily="50" charset="-127"/>
              </a:rPr>
              <a:pPr algn="r" eaLnBrk="1" hangingPunct="1">
                <a:defRPr/>
              </a:pPr>
              <a:t>‹#›</a:t>
            </a:fld>
            <a:endParaRPr lang="en-US" altLang="ko-KR" sz="900" baseline="0" dirty="0">
              <a:solidFill>
                <a:schemeClr val="tx1">
                  <a:lumMod val="65000"/>
                  <a:lumOff val="35000"/>
                  <a:alpha val="99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cxnSp>
        <p:nvCxnSpPr>
          <p:cNvPr id="12" name="직선 연결선 74"/>
          <p:cNvCxnSpPr/>
          <p:nvPr userDrawn="1"/>
        </p:nvCxnSpPr>
        <p:spPr bwMode="auto">
          <a:xfrm>
            <a:off x="0" y="596268"/>
            <a:ext cx="9144000" cy="0"/>
          </a:xfrm>
          <a:prstGeom prst="line">
            <a:avLst/>
          </a:prstGeom>
          <a:solidFill>
            <a:srgbClr val="0066FF"/>
          </a:solidFill>
          <a:ln w="19050" cap="flat" cmpd="sng" algn="ctr">
            <a:gradFill>
              <a:gsLst>
                <a:gs pos="50000">
                  <a:srgbClr val="7F7F7F"/>
                </a:gs>
                <a:gs pos="0">
                  <a:schemeClr val="bg1">
                    <a:lumMod val="85000"/>
                  </a:schemeClr>
                </a:gs>
                <a:gs pos="30000">
                  <a:schemeClr val="bg1">
                    <a:lumMod val="65000"/>
                  </a:schemeClr>
                </a:gs>
                <a:gs pos="70000">
                  <a:schemeClr val="bg1">
                    <a:lumMod val="6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10800000" scaled="0"/>
            </a:gradFill>
            <a:prstDash val="solid"/>
            <a:round/>
            <a:headEnd type="none" w="med" len="med"/>
            <a:tailEnd type="none" w="med" len="med"/>
          </a:ln>
          <a:effectLst/>
        </p:spPr>
      </p:cxnSp>
    </p:spTree>
    <p:extLst>
      <p:ext uri="{BB962C8B-B14F-4D97-AF65-F5344CB8AC3E}">
        <p14:creationId xmlns:p14="http://schemas.microsoft.com/office/powerpoint/2010/main" val="15701179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간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제목 1"/>
          <p:cNvSpPr>
            <a:spLocks noGrp="1"/>
          </p:cNvSpPr>
          <p:nvPr>
            <p:ph type="title"/>
          </p:nvPr>
        </p:nvSpPr>
        <p:spPr>
          <a:xfrm>
            <a:off x="1115616" y="2085697"/>
            <a:ext cx="6912768" cy="972108"/>
          </a:xfrm>
          <a:prstGeom prst="rect">
            <a:avLst/>
          </a:prstGeom>
        </p:spPr>
        <p:txBody>
          <a:bodyPr lIns="68572" tIns="34286" rIns="68572" bIns="34286" anchor="ctr" anchorCtr="0">
            <a:noAutofit/>
          </a:bodyPr>
          <a:lstStyle>
            <a:lvl1pPr algn="ctr">
              <a:defRPr sz="2800" b="1" baseline="0">
                <a:solidFill>
                  <a:schemeClr val="tx1">
                    <a:alpha val="99000"/>
                  </a:schemeClr>
                </a:solidFill>
                <a:latin typeface="맑은 고딕" pitchFamily="50" charset="-127"/>
                <a:ea typeface="맑은 고딕" pitchFamily="50" charset="-127"/>
              </a:defRPr>
            </a:lvl1pPr>
          </a:lstStyle>
          <a:p>
            <a:r>
              <a:rPr lang="ko-KR" altLang="en-US" dirty="0"/>
              <a:t>마스터 제목 스타일 편집</a:t>
            </a:r>
          </a:p>
        </p:txBody>
      </p:sp>
    </p:spTree>
    <p:extLst>
      <p:ext uri="{BB962C8B-B14F-4D97-AF65-F5344CB8AC3E}">
        <p14:creationId xmlns:p14="http://schemas.microsoft.com/office/powerpoint/2010/main" val="13086898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/>
          <p:nvPr/>
        </p:nvSpPr>
        <p:spPr>
          <a:xfrm>
            <a:off x="-1" y="1"/>
            <a:ext cx="9144001" cy="5150168"/>
          </a:xfrm>
          <a:prstGeom prst="rect">
            <a:avLst/>
          </a:prstGeom>
          <a:gradFill flip="none" rotWithShape="1">
            <a:gsLst>
              <a:gs pos="84000">
                <a:schemeClr val="bg1">
                  <a:lumMod val="100000"/>
                </a:schemeClr>
              </a:gs>
              <a:gs pos="100000">
                <a:schemeClr val="bg1">
                  <a:lumMod val="85000"/>
                </a:schemeClr>
              </a:gs>
              <a:gs pos="0">
                <a:schemeClr val="bg1">
                  <a:lumMod val="95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9" rIns="91436" bIns="45719"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960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간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제목 1"/>
          <p:cNvSpPr>
            <a:spLocks noGrp="1"/>
          </p:cNvSpPr>
          <p:nvPr>
            <p:ph type="title"/>
          </p:nvPr>
        </p:nvSpPr>
        <p:spPr>
          <a:xfrm>
            <a:off x="1115616" y="2085697"/>
            <a:ext cx="6912768" cy="972108"/>
          </a:xfrm>
          <a:prstGeom prst="rect">
            <a:avLst/>
          </a:prstGeom>
        </p:spPr>
        <p:txBody>
          <a:bodyPr lIns="68558" tIns="34278" rIns="68558" bIns="34278" anchor="ctr" anchorCtr="0">
            <a:noAutofit/>
          </a:bodyPr>
          <a:lstStyle>
            <a:lvl1pPr algn="ctr">
              <a:defRPr sz="2800" b="1" baseline="0">
                <a:solidFill>
                  <a:schemeClr val="tx1">
                    <a:alpha val="99000"/>
                  </a:schemeClr>
                </a:solidFill>
                <a:latin typeface="맑은 고딕" pitchFamily="50" charset="-127"/>
                <a:ea typeface="맑은 고딕" pitchFamily="50" charset="-127"/>
              </a:defRPr>
            </a:lvl1pPr>
          </a:lstStyle>
          <a:p>
            <a:r>
              <a:rPr lang="ko-KR" altLang="en-US" dirty="0"/>
              <a:t>마스터 제목 스타일 편집</a:t>
            </a:r>
          </a:p>
        </p:txBody>
      </p:sp>
    </p:spTree>
    <p:extLst>
      <p:ext uri="{BB962C8B-B14F-4D97-AF65-F5344CB8AC3E}">
        <p14:creationId xmlns:p14="http://schemas.microsoft.com/office/powerpoint/2010/main" val="34555912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458749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2" r:id="rId1"/>
    <p:sldLayoutId id="2147483754" r:id="rId2"/>
    <p:sldLayoutId id="2147483749" r:id="rId3"/>
    <p:sldLayoutId id="2147483751" r:id="rId4"/>
  </p:sldLayoutIdLst>
  <p:hf hdr="0" ftr="0" dt="0"/>
  <p:txStyles>
    <p:titleStyle>
      <a:lvl1pPr algn="ctr" defTabSz="843987" rtl="0" eaLnBrk="1" latinLnBrk="1" hangingPunct="1">
        <a:spcBef>
          <a:spcPct val="0"/>
        </a:spcBef>
        <a:buNone/>
        <a:defRPr sz="41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16495" indent="-316495" algn="l" defTabSz="843987" rtl="0" eaLnBrk="1" latinLnBrk="1" hangingPunct="1">
        <a:spcBef>
          <a:spcPct val="20000"/>
        </a:spcBef>
        <a:buFont typeface="Arial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39" indent="-263746" algn="l" defTabSz="843987" rtl="0" eaLnBrk="1" latinLnBrk="1" hangingPunct="1">
        <a:spcBef>
          <a:spcPct val="20000"/>
        </a:spcBef>
        <a:buFont typeface="Arial" pitchFamily="34" charset="0"/>
        <a:buChar char="–"/>
        <a:defRPr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54983" indent="-210997" algn="l" defTabSz="843987" rtl="0" eaLnBrk="1" latinLnBrk="1" hangingPunct="1">
        <a:spcBef>
          <a:spcPct val="20000"/>
        </a:spcBef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476977" indent="-210997" algn="l" defTabSz="843987" rtl="0" eaLnBrk="1" latinLnBrk="1" hangingPunct="1">
        <a:spcBef>
          <a:spcPct val="20000"/>
        </a:spcBef>
        <a:buFont typeface="Arial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98970" indent="-210997" algn="l" defTabSz="843987" rtl="0" eaLnBrk="1" latinLnBrk="1" hangingPunct="1">
        <a:spcBef>
          <a:spcPct val="20000"/>
        </a:spcBef>
        <a:buFont typeface="Arial" pitchFamily="34" charset="0"/>
        <a:buChar char="»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320964" indent="-210997" algn="l" defTabSz="843987" rtl="0" eaLnBrk="1" latinLnBrk="1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956" indent="-210997" algn="l" defTabSz="843987" rtl="0" eaLnBrk="1" latinLnBrk="1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64950" indent="-210997" algn="l" defTabSz="843987" rtl="0" eaLnBrk="1" latinLnBrk="1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586943" indent="-210997" algn="l" defTabSz="843987" rtl="0" eaLnBrk="1" latinLnBrk="1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843987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1pPr>
      <a:lvl2pPr marL="421994" algn="l" defTabSz="843987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2pPr>
      <a:lvl3pPr marL="843987" algn="l" defTabSz="843987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3pPr>
      <a:lvl4pPr marL="1265980" algn="l" defTabSz="843987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4pPr>
      <a:lvl5pPr marL="1687973" algn="l" defTabSz="843987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5pPr>
      <a:lvl6pPr marL="2109967" algn="l" defTabSz="843987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531960" algn="l" defTabSz="843987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7pPr>
      <a:lvl8pPr marL="2953953" algn="l" defTabSz="843987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8pPr>
      <a:lvl9pPr marL="3375947" algn="l" defTabSz="843987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096028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</p:sldLayoutIdLst>
  <p:hf hdr="0" ftr="0" dt="0"/>
  <p:txStyles>
    <p:titleStyle>
      <a:lvl1pPr algn="ctr" defTabSz="843815" rtl="0" eaLnBrk="1" latinLnBrk="1" hangingPunct="1">
        <a:spcBef>
          <a:spcPct val="0"/>
        </a:spcBef>
        <a:buNone/>
        <a:defRPr sz="41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16430" indent="-316430" algn="l" defTabSz="843815" rtl="0" eaLnBrk="1" latinLnBrk="1" hangingPunct="1">
        <a:spcBef>
          <a:spcPct val="20000"/>
        </a:spcBef>
        <a:buFont typeface="Arial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685599" indent="-263690" algn="l" defTabSz="843815" rtl="0" eaLnBrk="1" latinLnBrk="1" hangingPunct="1">
        <a:spcBef>
          <a:spcPct val="20000"/>
        </a:spcBef>
        <a:buFont typeface="Arial" pitchFamily="34" charset="0"/>
        <a:buChar char="–"/>
        <a:defRPr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54767" indent="-210954" algn="l" defTabSz="843815" rtl="0" eaLnBrk="1" latinLnBrk="1" hangingPunct="1">
        <a:spcBef>
          <a:spcPct val="20000"/>
        </a:spcBef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476673" indent="-210954" algn="l" defTabSz="843815" rtl="0" eaLnBrk="1" latinLnBrk="1" hangingPunct="1">
        <a:spcBef>
          <a:spcPct val="20000"/>
        </a:spcBef>
        <a:buFont typeface="Arial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98580" indent="-210954" algn="l" defTabSz="843815" rtl="0" eaLnBrk="1" latinLnBrk="1" hangingPunct="1">
        <a:spcBef>
          <a:spcPct val="20000"/>
        </a:spcBef>
        <a:buFont typeface="Arial" pitchFamily="34" charset="0"/>
        <a:buChar char="»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320488" indent="-210954" algn="l" defTabSz="843815" rtl="0" eaLnBrk="1" latinLnBrk="1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393" indent="-210954" algn="l" defTabSz="843815" rtl="0" eaLnBrk="1" latinLnBrk="1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64301" indent="-210954" algn="l" defTabSz="843815" rtl="0" eaLnBrk="1" latinLnBrk="1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586207" indent="-210954" algn="l" defTabSz="843815" rtl="0" eaLnBrk="1" latinLnBrk="1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843815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1pPr>
      <a:lvl2pPr marL="421906" algn="l" defTabSz="843815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2pPr>
      <a:lvl3pPr marL="843815" algn="l" defTabSz="843815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3pPr>
      <a:lvl4pPr marL="1265720" algn="l" defTabSz="843815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4pPr>
      <a:lvl5pPr marL="1687628" algn="l" defTabSz="843815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5pPr>
      <a:lvl6pPr marL="2109535" algn="l" defTabSz="843815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531441" algn="l" defTabSz="843815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7pPr>
      <a:lvl8pPr marL="2953349" algn="l" defTabSz="843815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8pPr>
      <a:lvl9pPr marL="3375255" algn="l" defTabSz="843815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5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4.xml"/><Relationship Id="rId4" Type="http://schemas.openxmlformats.org/officeDocument/2006/relationships/chart" Target="../charts/char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1491630"/>
            <a:ext cx="8280920" cy="1944216"/>
          </a:xfrm>
        </p:spPr>
        <p:txBody>
          <a:bodyPr/>
          <a:lstStyle/>
          <a:p>
            <a:pPr algn="l"/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Agenda Item	: 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8</a:t>
            </a: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Source	: Samsung</a:t>
            </a:r>
            <a:b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Title		: Further Enhancement on MIMO for NR: Motivation</a:t>
            </a:r>
            <a:b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Document for	: Discussion and Decision</a:t>
            </a: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251520" y="320338"/>
            <a:ext cx="864096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hangingPunct="0">
              <a:tabLst>
                <a:tab pos="360045" algn="l"/>
              </a:tabLst>
            </a:pPr>
            <a:r>
              <a:rPr lang="en-GB" b="1" dirty="0">
                <a:latin typeface="Arial" panose="020B0604020202020204" pitchFamily="34" charset="0"/>
                <a:ea typeface="MS Mincho"/>
              </a:rPr>
              <a:t>3GPP TSG RAN meeting #84							</a:t>
            </a:r>
            <a:r>
              <a:rPr lang="en-GB" b="1">
                <a:latin typeface="Arial" panose="020B0604020202020204" pitchFamily="34" charset="0"/>
                <a:ea typeface="MS Mincho"/>
              </a:rPr>
              <a:t>	</a:t>
            </a:r>
            <a:r>
              <a:rPr lang="en-GB" b="1" smtClean="0">
                <a:latin typeface="Arial" panose="020B0604020202020204" pitchFamily="34" charset="0"/>
                <a:ea typeface="MS Mincho"/>
              </a:rPr>
              <a:t>RP-191177</a:t>
            </a:r>
            <a:endParaRPr lang="en-US" sz="1050" dirty="0">
              <a:latin typeface="Times New Roman" panose="02020603050405020304" pitchFamily="18" charset="0"/>
              <a:ea typeface="MS Mincho"/>
            </a:endParaRPr>
          </a:p>
          <a:p>
            <a:r>
              <a:rPr lang="en-GB" b="1" dirty="0">
                <a:latin typeface="Arial" panose="020B0604020202020204" pitchFamily="34" charset="0"/>
                <a:ea typeface="MS Mincho"/>
              </a:rPr>
              <a:t>Newport Beach, USA, June 3-7, 2019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0567873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UL MIMO: </a:t>
            </a:r>
            <a:r>
              <a:rPr lang="en-US" dirty="0"/>
              <a:t>Hi-res precoding for </a:t>
            </a:r>
            <a:r>
              <a:rPr lang="en-US" dirty="0" smtClean="0"/>
              <a:t>reciprocity</a:t>
            </a:r>
            <a:endParaRPr lang="en-US" dirty="0"/>
          </a:p>
        </p:txBody>
      </p:sp>
      <p:graphicFrame>
        <p:nvGraphicFramePr>
          <p:cNvPr id="5" name="Chart 4"/>
          <p:cNvGraphicFramePr/>
          <p:nvPr>
            <p:extLst/>
          </p:nvPr>
        </p:nvGraphicFramePr>
        <p:xfrm>
          <a:off x="221527" y="745857"/>
          <a:ext cx="3003550" cy="20447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6" name="Chart 5"/>
          <p:cNvGraphicFramePr/>
          <p:nvPr>
            <p:extLst/>
          </p:nvPr>
        </p:nvGraphicFramePr>
        <p:xfrm>
          <a:off x="3347864" y="745858"/>
          <a:ext cx="3009900" cy="204469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Rectangle 6"/>
          <p:cNvSpPr/>
          <p:nvPr/>
        </p:nvSpPr>
        <p:spPr>
          <a:xfrm>
            <a:off x="395536" y="3291830"/>
            <a:ext cx="8280920" cy="1280351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285750" marR="0" lvl="0" indent="-285750" algn="just"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altLang="ko-KR" dirty="0" smtClean="0">
                <a:ea typeface="Malgun Gothic" panose="020B0503020000020004" pitchFamily="34" charset="-127"/>
                <a:cs typeface="Arial" panose="020B0604020202020204" pitchFamily="34" charset="0"/>
              </a:rPr>
              <a:t>Dual-stage codebook shows ~6% and ~38% gain in mean and cell-edge user perceived throughput (UPT), respectively, when compared with 4Tx UL codebook.</a:t>
            </a:r>
          </a:p>
          <a:p>
            <a:pPr marL="285750" marR="0" lvl="0" indent="-285750" algn="just"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altLang="ko-KR" dirty="0" smtClean="0">
                <a:ea typeface="Malgun Gothic" panose="020B0503020000020004" pitchFamily="34" charset="-127"/>
                <a:cs typeface="Arial" panose="020B0604020202020204" pitchFamily="34" charset="0"/>
              </a:rPr>
              <a:t>For both 4-Tx and 8-Tx, W</a:t>
            </a:r>
            <a:r>
              <a:rPr lang="en-US" altLang="ko-KR" baseline="-25000" dirty="0" smtClean="0">
                <a:ea typeface="Malgun Gothic" panose="020B0503020000020004" pitchFamily="34" charset="-127"/>
                <a:cs typeface="Arial" panose="020B0604020202020204" pitchFamily="34" charset="0"/>
              </a:rPr>
              <a:t>1</a:t>
            </a:r>
            <a:r>
              <a:rPr lang="en-US" altLang="ko-KR" dirty="0" smtClean="0">
                <a:ea typeface="Malgun Gothic" panose="020B0503020000020004" pitchFamily="34" charset="-127"/>
                <a:cs typeface="Arial" panose="020B0604020202020204" pitchFamily="34" charset="0"/>
              </a:rPr>
              <a:t>+LC (hi-res partial reciprocity) shows good gain over dual-stage codebook: </a:t>
            </a:r>
          </a:p>
          <a:p>
            <a:pPr marL="628611" lvl="1" indent="-285750" algn="just"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altLang="ko-KR" dirty="0" smtClean="0">
                <a:ea typeface="Malgun Gothic" panose="020B0503020000020004" pitchFamily="34" charset="-127"/>
                <a:cs typeface="Arial" panose="020B0604020202020204" pitchFamily="34" charset="0"/>
              </a:rPr>
              <a:t>~25% gain in mean UPT and ~4-5x cell-edge UPT</a:t>
            </a:r>
            <a:endParaRPr lang="ko-KR" altLang="en-US" dirty="0">
              <a:ea typeface="Malgun Gothic" panose="020B0503020000020004" pitchFamily="34" charset="-127"/>
              <a:cs typeface="Arial" panose="020B06040202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444208" y="699542"/>
            <a:ext cx="244827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UMi-4GHz</a:t>
            </a:r>
          </a:p>
          <a:p>
            <a:r>
              <a:rPr lang="en-GB" dirty="0" smtClean="0"/>
              <a:t>4Tx</a:t>
            </a:r>
            <a:r>
              <a:rPr lang="en-GB" dirty="0"/>
              <a:t>: (</a:t>
            </a:r>
            <a:r>
              <a:rPr lang="en-GB" i="1" dirty="0"/>
              <a:t>N</a:t>
            </a:r>
            <a:r>
              <a:rPr lang="en-GB" baseline="-25000" dirty="0"/>
              <a:t>1</a:t>
            </a:r>
            <a:r>
              <a:rPr lang="en-GB" dirty="0"/>
              <a:t>, </a:t>
            </a:r>
            <a:r>
              <a:rPr lang="en-GB" i="1" dirty="0"/>
              <a:t>N</a:t>
            </a:r>
            <a:r>
              <a:rPr lang="en-GB" baseline="-25000" dirty="0"/>
              <a:t>2</a:t>
            </a:r>
            <a:r>
              <a:rPr lang="en-GB" dirty="0"/>
              <a:t>) = </a:t>
            </a:r>
            <a:r>
              <a:rPr lang="en-GB" dirty="0" smtClean="0"/>
              <a:t>(2, </a:t>
            </a:r>
            <a:r>
              <a:rPr lang="en-GB" dirty="0"/>
              <a:t>1</a:t>
            </a:r>
            <a:r>
              <a:rPr lang="en-GB" dirty="0" smtClean="0"/>
              <a:t>)</a:t>
            </a:r>
          </a:p>
          <a:p>
            <a:r>
              <a:rPr lang="en-GB" dirty="0" smtClean="0"/>
              <a:t>8Tx: </a:t>
            </a:r>
            <a:r>
              <a:rPr lang="en-GB" dirty="0"/>
              <a:t>(</a:t>
            </a:r>
            <a:r>
              <a:rPr lang="en-GB" i="1" dirty="0"/>
              <a:t>N</a:t>
            </a:r>
            <a:r>
              <a:rPr lang="en-GB" baseline="-25000" dirty="0"/>
              <a:t>1</a:t>
            </a:r>
            <a:r>
              <a:rPr lang="en-GB" dirty="0"/>
              <a:t>, </a:t>
            </a:r>
            <a:r>
              <a:rPr lang="en-GB" i="1" dirty="0"/>
              <a:t>N</a:t>
            </a:r>
            <a:r>
              <a:rPr lang="en-GB" baseline="-25000" dirty="0"/>
              <a:t>2</a:t>
            </a:r>
            <a:r>
              <a:rPr lang="en-GB" dirty="0"/>
              <a:t>) = </a:t>
            </a:r>
            <a:r>
              <a:rPr lang="en-GB" dirty="0" smtClean="0"/>
              <a:t>(</a:t>
            </a:r>
            <a:r>
              <a:rPr lang="en-GB" dirty="0"/>
              <a:t>4, 1</a:t>
            </a:r>
            <a:r>
              <a:rPr lang="en-GB" dirty="0" smtClean="0"/>
              <a:t>)</a:t>
            </a:r>
          </a:p>
          <a:p>
            <a:r>
              <a:rPr lang="en-GB" dirty="0" smtClean="0"/>
              <a:t>W</a:t>
            </a:r>
            <a:r>
              <a:rPr lang="en-GB" baseline="-25000" dirty="0" smtClean="0"/>
              <a:t>1</a:t>
            </a:r>
            <a:r>
              <a:rPr lang="en-GB" dirty="0" smtClean="0"/>
              <a:t>: indicating 4 DFT beams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9394590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2413" y="125628"/>
            <a:ext cx="8568059" cy="447635"/>
          </a:xfrm>
        </p:spPr>
        <p:txBody>
          <a:bodyPr/>
          <a:lstStyle/>
          <a:p>
            <a:r>
              <a:rPr lang="en-US" sz="2400" dirty="0" smtClean="0"/>
              <a:t>Key areas for MIMO enhancement in Rel.17</a:t>
            </a:r>
            <a:endParaRPr lang="en-US" sz="2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5919" y="915566"/>
            <a:ext cx="8496944" cy="3888432"/>
          </a:xfrm>
        </p:spPr>
        <p:txBody>
          <a:bodyPr/>
          <a:lstStyle/>
          <a:p>
            <a:r>
              <a:rPr lang="en-US" sz="1800" i="1" u="sng" dirty="0" smtClean="0"/>
              <a:t>Main theme</a:t>
            </a:r>
            <a:r>
              <a:rPr lang="en-US" sz="1800" i="1" dirty="0" smtClean="0"/>
              <a:t>: to enable new use cases, driven by potential needs from real deployment scenarios, such as</a:t>
            </a:r>
          </a:p>
          <a:p>
            <a:pPr lvl="1"/>
            <a:r>
              <a:rPr lang="en-US" sz="1400" i="1" dirty="0" smtClean="0"/>
              <a:t>Improved and more diverse scenarios for FR2</a:t>
            </a:r>
          </a:p>
          <a:p>
            <a:pPr lvl="1"/>
            <a:r>
              <a:rPr lang="en-US" sz="1400" i="1" dirty="0" smtClean="0"/>
              <a:t>Improved UL coverage (as well as throughput)</a:t>
            </a:r>
            <a:endParaRPr lang="en-US" sz="1600" dirty="0" smtClean="0"/>
          </a:p>
          <a:p>
            <a:r>
              <a:rPr lang="en-US" sz="1800" dirty="0" smtClean="0"/>
              <a:t>Enabling new use cases over Rel.16</a:t>
            </a:r>
          </a:p>
          <a:p>
            <a:pPr lvl="1"/>
            <a:r>
              <a:rPr lang="en-US" sz="1400" dirty="0" smtClean="0"/>
              <a:t>Overall efficiency of multi-beam operation – especially reducing overhead and latency</a:t>
            </a:r>
          </a:p>
          <a:p>
            <a:pPr lvl="1"/>
            <a:r>
              <a:rPr lang="en-US" sz="1400" dirty="0" smtClean="0"/>
              <a:t>UL throughput and coverage enhancement via:</a:t>
            </a:r>
          </a:p>
          <a:p>
            <a:pPr lvl="2"/>
            <a:r>
              <a:rPr lang="en-US" sz="1200" dirty="0"/>
              <a:t>E</a:t>
            </a:r>
            <a:r>
              <a:rPr lang="en-US" sz="1200" dirty="0" smtClean="0"/>
              <a:t>nhanced support for UE multi-panel, and </a:t>
            </a:r>
          </a:p>
          <a:p>
            <a:pPr lvl="2"/>
            <a:r>
              <a:rPr lang="en-US" sz="1200" dirty="0" smtClean="0"/>
              <a:t>UL SU-MIMO including DL-UL reciprocity </a:t>
            </a:r>
          </a:p>
          <a:p>
            <a:r>
              <a:rPr lang="en-US" sz="1800" dirty="0" smtClean="0"/>
              <a:t>Rel.15/16 left-over issues on multi-TRP enhancement</a:t>
            </a:r>
          </a:p>
          <a:p>
            <a:pPr lvl="1"/>
            <a:r>
              <a:rPr lang="en-US" sz="1400" dirty="0" smtClean="0"/>
              <a:t>Remaining issues (if any) for PDSCH and/or PDCCH</a:t>
            </a:r>
          </a:p>
          <a:p>
            <a:pPr lvl="1"/>
            <a:r>
              <a:rPr lang="en-US" sz="1400" dirty="0" smtClean="0"/>
              <a:t>Other channels: PUSCH, PUCCH</a:t>
            </a:r>
          </a:p>
          <a:p>
            <a:pPr lvl="1"/>
            <a:endParaRPr lang="en-US" sz="1600" dirty="0" smtClean="0"/>
          </a:p>
          <a:p>
            <a:pPr lvl="1"/>
            <a:endParaRPr lang="en-US" sz="1600" dirty="0" smtClean="0"/>
          </a:p>
          <a:p>
            <a:endParaRPr lang="en-US" sz="1400" dirty="0" smtClean="0"/>
          </a:p>
          <a:p>
            <a:pPr lvl="1"/>
            <a:endParaRPr lang="en-US" sz="1600" dirty="0" smtClean="0"/>
          </a:p>
          <a:p>
            <a:pPr marL="0" indent="0">
              <a:buNone/>
            </a:pP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266324347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2413" y="125628"/>
            <a:ext cx="8568059" cy="447635"/>
          </a:xfrm>
        </p:spPr>
        <p:txBody>
          <a:bodyPr/>
          <a:lstStyle/>
          <a:p>
            <a:r>
              <a:rPr lang="en-US" sz="2400" dirty="0" smtClean="0"/>
              <a:t>Multi-beam operation with lower overhead &amp; latency</a:t>
            </a:r>
            <a:endParaRPr lang="en-US" sz="2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5919" y="915566"/>
            <a:ext cx="8496944" cy="3952554"/>
          </a:xfrm>
        </p:spPr>
        <p:txBody>
          <a:bodyPr/>
          <a:lstStyle/>
          <a:p>
            <a:r>
              <a:rPr lang="en-US" sz="1800" dirty="0" smtClean="0"/>
              <a:t>FR2 is a relatively new frequency band for mobile applications</a:t>
            </a:r>
          </a:p>
          <a:p>
            <a:pPr lvl="1"/>
            <a:r>
              <a:rPr lang="en-US" sz="1600" dirty="0" smtClean="0"/>
              <a:t>Typically common use case is Fixed Wireless Access (FWA), e.g. indoor</a:t>
            </a:r>
          </a:p>
          <a:p>
            <a:pPr lvl="1"/>
            <a:r>
              <a:rPr lang="en-US" sz="1600" dirty="0" smtClean="0"/>
              <a:t>Rel.15/16 NR beam management may benefit from foundational enhancements to better support “extended” and potentially challenging use cases</a:t>
            </a:r>
          </a:p>
          <a:p>
            <a:pPr marL="227282" lvl="1" indent="0">
              <a:buNone/>
            </a:pPr>
            <a:endParaRPr lang="en-US" sz="1600" dirty="0" smtClean="0"/>
          </a:p>
          <a:p>
            <a:r>
              <a:rPr lang="en-US" sz="1800" dirty="0" smtClean="0"/>
              <a:t>Examples of “extended” use cases for multi-beam operation:</a:t>
            </a:r>
          </a:p>
          <a:p>
            <a:pPr lvl="1"/>
            <a:r>
              <a:rPr lang="en-US" sz="1600" dirty="0" smtClean="0"/>
              <a:t>Dense urban with high-speed UEs @FR2 (e.g. highway scenarios):</a:t>
            </a:r>
          </a:p>
          <a:p>
            <a:pPr lvl="2"/>
            <a:r>
              <a:rPr lang="en-US" sz="1400" dirty="0" smtClean="0"/>
              <a:t>Reduced overhead and latency for beam (re)selection to mitigate beam failure events</a:t>
            </a:r>
          </a:p>
          <a:p>
            <a:pPr lvl="2"/>
            <a:r>
              <a:rPr lang="en-US" sz="1400" dirty="0" smtClean="0"/>
              <a:t>Minimize involvement of higher-layer (especially RRC)</a:t>
            </a:r>
          </a:p>
          <a:p>
            <a:pPr lvl="1"/>
            <a:r>
              <a:rPr lang="en-US" sz="1600" dirty="0" smtClean="0"/>
              <a:t>Future extension @ FR4: </a:t>
            </a:r>
          </a:p>
          <a:p>
            <a:pPr lvl="2"/>
            <a:r>
              <a:rPr lang="en-US" sz="1400" dirty="0" smtClean="0"/>
              <a:t>Larger number of narrow beams to overcome increased path-loss </a:t>
            </a:r>
          </a:p>
          <a:p>
            <a:pPr lvl="2"/>
            <a:r>
              <a:rPr lang="en-US" sz="1400" dirty="0" smtClean="0"/>
              <a:t>Efficiency in beam selection becomes more important</a:t>
            </a:r>
          </a:p>
          <a:p>
            <a:pPr lvl="1"/>
            <a:endParaRPr lang="en-US" sz="1600" dirty="0" smtClean="0"/>
          </a:p>
          <a:p>
            <a:endParaRPr lang="en-US" sz="1400" dirty="0" smtClean="0"/>
          </a:p>
          <a:p>
            <a:pPr lvl="1"/>
            <a:endParaRPr lang="en-US" sz="1600" dirty="0" smtClean="0"/>
          </a:p>
          <a:p>
            <a:pPr marL="0" indent="0">
              <a:buNone/>
            </a:pP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132234236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0" dirty="0" smtClean="0"/>
              <a:t>Multi-beam operation with lower overhead &amp; latency</a:t>
            </a:r>
            <a:endParaRPr lang="en-US" sz="2400" dirty="0"/>
          </a:p>
        </p:txBody>
      </p:sp>
      <p:sp>
        <p:nvSpPr>
          <p:cNvPr id="7" name="텍스트 개체 틀 4"/>
          <p:cNvSpPr txBox="1">
            <a:spLocks/>
          </p:cNvSpPr>
          <p:nvPr/>
        </p:nvSpPr>
        <p:spPr>
          <a:xfrm>
            <a:off x="175591" y="3579862"/>
            <a:ext cx="5260505" cy="1440160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/>
          <a:lstStyle>
            <a:lvl1pPr marL="342900" indent="-342900" algn="l" rtl="0" eaLnBrk="1" fontAlgn="base" latinLnBrk="1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315683"/>
              </a:buClr>
              <a:buFont typeface="Arial" charset="0"/>
              <a:buChar char="•"/>
              <a:defRPr kumimoji="1" sz="2400" baseline="0">
                <a:solidFill>
                  <a:schemeClr val="tx1"/>
                </a:solidFill>
                <a:latin typeface="Calibri" pitchFamily="34" charset="0"/>
                <a:ea typeface="맑은 고딕" pitchFamily="50" charset="-127"/>
                <a:cs typeface="+mn-cs"/>
              </a:defRPr>
            </a:lvl1pPr>
            <a:lvl2pPr marL="742950" indent="-285750" algn="l" rtl="0" eaLnBrk="1" fontAlgn="base" latinLnBrk="1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315683"/>
              </a:buClr>
              <a:buFont typeface="Arial" charset="0"/>
              <a:buChar char="–"/>
              <a:defRPr kumimoji="1" sz="2000" baseline="0">
                <a:solidFill>
                  <a:schemeClr val="tx1"/>
                </a:solidFill>
                <a:latin typeface="Calibri" panose="020F0502020204030204" pitchFamily="34" charset="0"/>
                <a:ea typeface="맑은 고딕" pitchFamily="50" charset="-127"/>
              </a:defRPr>
            </a:lvl2pPr>
            <a:lvl3pPr marL="1143000" indent="-228600" algn="l" rtl="0" eaLnBrk="1" fontAlgn="base" latinLnBrk="1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315683"/>
              </a:buClr>
              <a:buFont typeface="Arial" charset="0"/>
              <a:buChar char="•"/>
              <a:defRPr kumimoji="1" sz="1600" baseline="0">
                <a:solidFill>
                  <a:schemeClr val="tx1"/>
                </a:solidFill>
                <a:latin typeface="Calibri" panose="020F0502020204030204" pitchFamily="34" charset="0"/>
                <a:ea typeface="맑은 고딕" pitchFamily="50" charset="-127"/>
              </a:defRPr>
            </a:lvl3pPr>
            <a:lvl4pPr marL="1600200" indent="-228600" algn="l" rtl="0" eaLnBrk="1" fontAlgn="base" latinLnBrk="1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315683"/>
              </a:buClr>
              <a:buFont typeface="Arial" charset="0"/>
              <a:buChar char="–"/>
              <a:defRPr kumimoji="1" sz="1600" baseline="0">
                <a:solidFill>
                  <a:schemeClr val="tx1"/>
                </a:solidFill>
                <a:latin typeface="Calibri" panose="020F0502020204030204" pitchFamily="34" charset="0"/>
                <a:ea typeface="맑은 고딕" pitchFamily="50" charset="-127"/>
              </a:defRPr>
            </a:lvl4pPr>
            <a:lvl5pPr marL="2057400" indent="-228600" algn="l" rtl="0" eaLnBrk="1" fontAlgn="base" latinLnBrk="1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315683"/>
              </a:buClr>
              <a:buFont typeface="Arial" charset="0"/>
              <a:buChar char="»"/>
              <a:defRPr kumimoji="1" sz="1400" baseline="0">
                <a:solidFill>
                  <a:schemeClr val="tx1"/>
                </a:solidFill>
                <a:latin typeface="Calibri" panose="020F0502020204030204" pitchFamily="34" charset="0"/>
                <a:ea typeface="맑은 고딕" pitchFamily="50" charset="-127"/>
              </a:defRPr>
            </a:lvl5pPr>
            <a:lvl6pPr marL="2514600" indent="-228600" algn="l" rtl="0" eaLnBrk="1" fontAlgn="base" latinLnBrk="1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eaLnBrk="1" fontAlgn="base" latinLnBrk="1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eaLnBrk="1" fontAlgn="base" latinLnBrk="1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eaLnBrk="1" fontAlgn="base" latinLnBrk="1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231775" indent="-231775">
              <a:spcBef>
                <a:spcPts val="0"/>
              </a:spcBef>
            </a:pPr>
            <a:r>
              <a:rPr lang="en-US" altLang="ko-KR" sz="1400" u="sng" kern="0" dirty="0" smtClean="0">
                <a:solidFill>
                  <a:srgbClr val="3333FF"/>
                </a:solidFill>
              </a:rPr>
              <a:t>Simplified framework</a:t>
            </a:r>
            <a:r>
              <a:rPr lang="en-US" altLang="ko-KR" sz="1400" kern="0" dirty="0" smtClean="0"/>
              <a:t>: as flat (vs. hierarchical) as possible, e.g.</a:t>
            </a:r>
          </a:p>
          <a:p>
            <a:pPr marL="630238" lvl="1" indent="-233363">
              <a:spcBef>
                <a:spcPts val="0"/>
              </a:spcBef>
            </a:pPr>
            <a:r>
              <a:rPr lang="en-US" altLang="ko-KR" sz="1200" kern="0" dirty="0" smtClean="0"/>
              <a:t>Avoid unnecessary abstraction, e.g. port vs. resource vs. resource set</a:t>
            </a:r>
            <a:endParaRPr lang="en-US" altLang="ko-KR" sz="1100" kern="0" dirty="0" smtClean="0"/>
          </a:p>
          <a:p>
            <a:pPr marL="630238" lvl="1" indent="-233363">
              <a:spcBef>
                <a:spcPts val="0"/>
              </a:spcBef>
            </a:pPr>
            <a:r>
              <a:rPr lang="en-US" altLang="ko-KR" sz="1200" kern="0" dirty="0" smtClean="0"/>
              <a:t>More dynamic and reliable beam selection for CONNECTED UEs</a:t>
            </a:r>
          </a:p>
          <a:p>
            <a:pPr lvl="2">
              <a:spcBef>
                <a:spcPts val="0"/>
              </a:spcBef>
            </a:pPr>
            <a:r>
              <a:rPr lang="en-US" altLang="ko-KR" sz="1100" kern="0" dirty="0" smtClean="0"/>
              <a:t>Mobility, propagation condition, traffic</a:t>
            </a:r>
          </a:p>
          <a:p>
            <a:pPr lvl="2">
              <a:spcBef>
                <a:spcPts val="0"/>
              </a:spcBef>
            </a:pPr>
            <a:r>
              <a:rPr lang="en-US" altLang="ko-KR" sz="1100" kern="0" dirty="0" smtClean="0"/>
              <a:t>“Interference awareness” becomes more important</a:t>
            </a:r>
          </a:p>
          <a:p>
            <a:pPr marL="630238" lvl="1" indent="-233363">
              <a:spcBef>
                <a:spcPts val="0"/>
              </a:spcBef>
            </a:pPr>
            <a:r>
              <a:rPr lang="en-US" altLang="ko-KR" sz="1200" kern="0" dirty="0" smtClean="0"/>
              <a:t>Enabling much simpler MIMO operation especially @FR2</a:t>
            </a:r>
          </a:p>
        </p:txBody>
      </p:sp>
      <p:sp>
        <p:nvSpPr>
          <p:cNvPr id="8" name="텍스트 개체 틀 4"/>
          <p:cNvSpPr txBox="1">
            <a:spLocks/>
          </p:cNvSpPr>
          <p:nvPr/>
        </p:nvSpPr>
        <p:spPr>
          <a:xfrm>
            <a:off x="107503" y="699542"/>
            <a:ext cx="5040561" cy="2736304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/>
          <a:lstStyle>
            <a:lvl1pPr marL="316495" indent="-316495" algn="l" defTabSz="843987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39" indent="-263746" algn="l" defTabSz="843987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54983" indent="-210997" algn="l" defTabSz="843987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476977" indent="-210997" algn="l" defTabSz="843987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98970" indent="-210997" algn="l" defTabSz="843987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320964" indent="-210997" algn="l" defTabSz="843987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956" indent="-210997" algn="l" defTabSz="843987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64950" indent="-210997" algn="l" defTabSz="843987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586943" indent="-210997" algn="l" defTabSz="843987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31775" indent="-231775">
              <a:spcBef>
                <a:spcPts val="0"/>
              </a:spcBef>
              <a:spcAft>
                <a:spcPts val="300"/>
              </a:spcAft>
            </a:pPr>
            <a:r>
              <a:rPr lang="en-US" altLang="ko-KR" sz="1400" dirty="0" smtClean="0"/>
              <a:t>Is this NR </a:t>
            </a:r>
            <a:r>
              <a:rPr lang="en-US" altLang="ko-KR" sz="1400" u="sng" dirty="0" smtClean="0">
                <a:solidFill>
                  <a:srgbClr val="FF0000"/>
                </a:solidFill>
              </a:rPr>
              <a:t>hierarchy</a:t>
            </a:r>
            <a:r>
              <a:rPr lang="en-US" altLang="ko-KR" sz="1400" dirty="0" smtClean="0"/>
              <a:t> necessary? Does it really reduce overhead?</a:t>
            </a:r>
          </a:p>
          <a:p>
            <a:pPr marL="630238" lvl="1" indent="-209550">
              <a:spcBef>
                <a:spcPts val="0"/>
              </a:spcBef>
              <a:spcAft>
                <a:spcPts val="300"/>
              </a:spcAft>
            </a:pPr>
            <a:r>
              <a:rPr lang="en-US" altLang="ko-KR" sz="1200" dirty="0" smtClean="0"/>
              <a:t>Beam (cf. BM) vs. measurement (CSI-RS) port</a:t>
            </a:r>
          </a:p>
          <a:p>
            <a:pPr marL="630238" lvl="1" indent="-209550">
              <a:spcBef>
                <a:spcPts val="0"/>
              </a:spcBef>
              <a:spcAft>
                <a:spcPts val="300"/>
              </a:spcAft>
            </a:pPr>
            <a:r>
              <a:rPr lang="en-US" altLang="ko-KR" sz="1200" dirty="0" smtClean="0"/>
              <a:t>CSI-RS resource vs. CSI-RS resource set (does it simplify QCL?)</a:t>
            </a:r>
          </a:p>
          <a:p>
            <a:pPr marL="630238" lvl="1" indent="-209550">
              <a:spcBef>
                <a:spcPts val="0"/>
              </a:spcBef>
              <a:spcAft>
                <a:spcPts val="300"/>
              </a:spcAft>
            </a:pPr>
            <a:r>
              <a:rPr lang="en-US" altLang="ko-KR" sz="1200" dirty="0" smtClean="0"/>
              <a:t>CSI-RS resource vs. CSI-RS port?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US" altLang="ko-KR" sz="1100" dirty="0" smtClean="0"/>
              <a:t># ports, T-F resource/location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US" altLang="ko-KR" sz="1100" dirty="0" smtClean="0"/>
              <a:t>Hence CSI-RS resource vs. CSI-RS port</a:t>
            </a:r>
          </a:p>
          <a:p>
            <a:pPr marL="630238" lvl="1" indent="-209550">
              <a:spcBef>
                <a:spcPts val="0"/>
              </a:spcBef>
              <a:spcAft>
                <a:spcPts val="300"/>
              </a:spcAft>
            </a:pPr>
            <a:r>
              <a:rPr lang="en-US" altLang="ko-KR" sz="1200" dirty="0" smtClean="0"/>
              <a:t>BM vs. CSI acquisition?</a:t>
            </a:r>
          </a:p>
          <a:p>
            <a:pPr marL="630238" lvl="1" indent="-209550">
              <a:spcBef>
                <a:spcPts val="0"/>
              </a:spcBef>
              <a:spcAft>
                <a:spcPts val="300"/>
              </a:spcAft>
            </a:pPr>
            <a:r>
              <a:rPr lang="en-US" altLang="ko-KR" sz="1200" dirty="0" smtClean="0"/>
              <a:t>More hierarchy </a:t>
            </a:r>
            <a:r>
              <a:rPr lang="en-US" altLang="ko-KR" sz="1200" dirty="0" smtClean="0">
                <a:sym typeface="Wingdings" panose="05000000000000000000" pitchFamily="2" charset="2"/>
              </a:rPr>
              <a:t> RRC (“top”) heavy </a:t>
            </a:r>
          </a:p>
          <a:p>
            <a:pPr marL="260994" indent="-209550">
              <a:spcBef>
                <a:spcPts val="0"/>
              </a:spcBef>
              <a:spcAft>
                <a:spcPts val="300"/>
              </a:spcAft>
            </a:pPr>
            <a:r>
              <a:rPr lang="en-US" altLang="ko-KR" sz="1400" u="sng" dirty="0" smtClean="0">
                <a:solidFill>
                  <a:srgbClr val="FF0000"/>
                </a:solidFill>
                <a:sym typeface="Wingdings" panose="05000000000000000000" pitchFamily="2" charset="2"/>
              </a:rPr>
              <a:t>Beam failure recovery (BFR)</a:t>
            </a:r>
            <a:r>
              <a:rPr lang="en-US" altLang="ko-KR" sz="1400" dirty="0" smtClean="0">
                <a:sym typeface="Wingdings" panose="05000000000000000000" pitchFamily="2" charset="2"/>
              </a:rPr>
              <a:t>: minimizing its overhead/latency vs. minimizing its usage?</a:t>
            </a:r>
          </a:p>
          <a:p>
            <a:pPr marL="630238" lvl="1" indent="-209550">
              <a:spcBef>
                <a:spcPts val="0"/>
              </a:spcBef>
              <a:spcAft>
                <a:spcPts val="300"/>
              </a:spcAft>
            </a:pPr>
            <a:r>
              <a:rPr lang="en-US" altLang="ko-KR" sz="1200" dirty="0" smtClean="0"/>
              <a:t>Will BFR (known for imposing high overhead/latency) be used frequently if beam selection can be more reliable and dynamic?</a:t>
            </a:r>
          </a:p>
        </p:txBody>
      </p:sp>
      <p:sp>
        <p:nvSpPr>
          <p:cNvPr id="10" name="Rectangle 2"/>
          <p:cNvSpPr>
            <a:spLocks noChangeArrowheads="1"/>
          </p:cNvSpPr>
          <p:nvPr/>
        </p:nvSpPr>
        <p:spPr bwMode="auto">
          <a:xfrm flipV="1">
            <a:off x="4489494" y="7996"/>
            <a:ext cx="4384035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40605" y="827162"/>
            <a:ext cx="3967899" cy="1652124"/>
          </a:xfrm>
          <a:prstGeom prst="rect">
            <a:avLst/>
          </a:prstGeom>
        </p:spPr>
      </p:pic>
      <p:sp>
        <p:nvSpPr>
          <p:cNvPr id="1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6863" y="2672594"/>
            <a:ext cx="3591641" cy="18433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401826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2413" y="125628"/>
            <a:ext cx="8568059" cy="447635"/>
          </a:xfrm>
        </p:spPr>
        <p:txBody>
          <a:bodyPr/>
          <a:lstStyle/>
          <a:p>
            <a:r>
              <a:rPr lang="en-US" sz="2400" dirty="0" smtClean="0"/>
              <a:t>UL enhancement: UL multi-panel support</a:t>
            </a:r>
            <a:endParaRPr lang="en-US" sz="2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5919" y="915566"/>
            <a:ext cx="8496944" cy="3960440"/>
          </a:xfrm>
        </p:spPr>
        <p:txBody>
          <a:bodyPr/>
          <a:lstStyle/>
          <a:p>
            <a:r>
              <a:rPr lang="en-US" sz="1800" dirty="0" smtClean="0"/>
              <a:t>Some study on the following issues has taken place in Rel.16 on the following aspects</a:t>
            </a:r>
          </a:p>
          <a:p>
            <a:pPr lvl="1"/>
            <a:r>
              <a:rPr lang="en-US" sz="1400" dirty="0" smtClean="0"/>
              <a:t>Specification entity associated with panel as a functional entity</a:t>
            </a:r>
          </a:p>
          <a:p>
            <a:pPr lvl="1"/>
            <a:r>
              <a:rPr lang="en-US" sz="1400" dirty="0" smtClean="0"/>
              <a:t>Possible use cases</a:t>
            </a:r>
          </a:p>
          <a:p>
            <a:pPr lvl="1"/>
            <a:r>
              <a:rPr lang="en-US" sz="1400" dirty="0" smtClean="0"/>
              <a:t>Options for panel-specific beam indication and relevant issues</a:t>
            </a:r>
          </a:p>
          <a:p>
            <a:pPr lvl="1"/>
            <a:r>
              <a:rPr lang="en-US" sz="1400" dirty="0" smtClean="0"/>
              <a:t>Note: Rel.15 specification facilitates spec-transparent use of UE multi-panel array for reception and transmission</a:t>
            </a:r>
          </a:p>
          <a:p>
            <a:pPr lvl="1"/>
            <a:endParaRPr lang="en-US" sz="1600" dirty="0" smtClean="0"/>
          </a:p>
          <a:p>
            <a:r>
              <a:rPr lang="en-US" sz="1800" dirty="0" smtClean="0"/>
              <a:t>Goals and plan for Rel.17:</a:t>
            </a:r>
          </a:p>
          <a:p>
            <a:pPr lvl="1"/>
            <a:r>
              <a:rPr lang="en-US" sz="1400" dirty="0" smtClean="0"/>
              <a:t>Start with study on the following:</a:t>
            </a:r>
          </a:p>
          <a:p>
            <a:pPr lvl="2"/>
            <a:r>
              <a:rPr lang="en-US" sz="1200" dirty="0" smtClean="0"/>
              <a:t>Potential use cases, especially “extended” use cases over Rel.15 (application and transmission schemes)</a:t>
            </a:r>
          </a:p>
          <a:p>
            <a:pPr lvl="2"/>
            <a:r>
              <a:rPr lang="en-US" sz="1200" dirty="0" smtClean="0"/>
              <a:t>Potential spec-based enhancements and their benefits over Rel.15</a:t>
            </a:r>
          </a:p>
          <a:p>
            <a:pPr lvl="1"/>
            <a:r>
              <a:rPr lang="en-US" sz="1400" dirty="0" smtClean="0"/>
              <a:t>Then identify specification features and their details for Rel.17 (and after)</a:t>
            </a:r>
          </a:p>
          <a:p>
            <a:pPr lvl="1"/>
            <a:endParaRPr lang="en-US" sz="1600" dirty="0" smtClean="0"/>
          </a:p>
          <a:p>
            <a:endParaRPr lang="en-US" sz="1800" dirty="0" smtClean="0"/>
          </a:p>
          <a:p>
            <a:pPr lvl="1"/>
            <a:endParaRPr lang="en-US" sz="1600" dirty="0" smtClean="0"/>
          </a:p>
          <a:p>
            <a:pPr marL="0" indent="0">
              <a:buNone/>
            </a:pP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404423578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2413" y="125628"/>
            <a:ext cx="8568059" cy="447635"/>
          </a:xfrm>
        </p:spPr>
        <p:txBody>
          <a:bodyPr/>
          <a:lstStyle/>
          <a:p>
            <a:r>
              <a:rPr lang="en-US" sz="2400" dirty="0"/>
              <a:t>UL enhancement: UL </a:t>
            </a:r>
            <a:r>
              <a:rPr lang="en-US" sz="2400" dirty="0" smtClean="0"/>
              <a:t>multi-panel support</a:t>
            </a:r>
            <a:endParaRPr lang="en-US" sz="2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5919" y="771550"/>
            <a:ext cx="8496944" cy="4096570"/>
          </a:xfrm>
        </p:spPr>
        <p:txBody>
          <a:bodyPr/>
          <a:lstStyle/>
          <a:p>
            <a:r>
              <a:rPr lang="en-US" sz="1800" dirty="0" smtClean="0"/>
              <a:t>Transmission schemes: </a:t>
            </a:r>
          </a:p>
          <a:p>
            <a:pPr lvl="1"/>
            <a:r>
              <a:rPr lang="en-US" sz="1400" dirty="0" smtClean="0"/>
              <a:t>Focus on fast panel switching/selection (FPS) and </a:t>
            </a:r>
            <a:r>
              <a:rPr lang="en-US" sz="1400" dirty="0"/>
              <a:t>s</a:t>
            </a:r>
            <a:r>
              <a:rPr lang="en-US" sz="1400" dirty="0" smtClean="0"/>
              <a:t>imultaneous TX over multi-panel (</a:t>
            </a:r>
            <a:r>
              <a:rPr lang="en-US" sz="1400" dirty="0" err="1" smtClean="0"/>
              <a:t>STxMP</a:t>
            </a:r>
            <a:r>
              <a:rPr lang="en-US" sz="1400" dirty="0" smtClean="0"/>
              <a:t>)</a:t>
            </a:r>
          </a:p>
          <a:p>
            <a:pPr lvl="1"/>
            <a:r>
              <a:rPr lang="en-US" sz="1400" dirty="0" smtClean="0"/>
              <a:t>Both FPS and </a:t>
            </a:r>
            <a:r>
              <a:rPr lang="en-US" sz="1400" dirty="0" err="1" smtClean="0"/>
              <a:t>STxMP</a:t>
            </a:r>
            <a:r>
              <a:rPr lang="en-US" sz="1400" dirty="0" smtClean="0"/>
              <a:t> facilitate diversity-based transmission </a:t>
            </a:r>
          </a:p>
          <a:p>
            <a:pPr lvl="1"/>
            <a:r>
              <a:rPr lang="en-US" sz="1400" dirty="0" err="1" smtClean="0"/>
              <a:t>STxMP</a:t>
            </a:r>
            <a:r>
              <a:rPr lang="en-US" sz="1400" dirty="0" smtClean="0"/>
              <a:t> can also be used for spatial multiplexing</a:t>
            </a:r>
          </a:p>
          <a:p>
            <a:endParaRPr lang="en-US" sz="1800" dirty="0" smtClean="0"/>
          </a:p>
          <a:p>
            <a:r>
              <a:rPr lang="en-US" sz="1800" dirty="0" smtClean="0"/>
              <a:t>Potential use cases (applications) for general UL coverage enhancement</a:t>
            </a:r>
          </a:p>
          <a:p>
            <a:pPr lvl="1"/>
            <a:r>
              <a:rPr lang="en-US" sz="1400" dirty="0" smtClean="0"/>
              <a:t>Overhead and latency reduction</a:t>
            </a:r>
          </a:p>
          <a:p>
            <a:pPr lvl="2"/>
            <a:r>
              <a:rPr lang="en-US" sz="1200" dirty="0" smtClean="0"/>
              <a:t>Reduce occurrence of BFR: especially relevant since UL is the weaker link</a:t>
            </a:r>
          </a:p>
          <a:p>
            <a:pPr lvl="2"/>
            <a:r>
              <a:rPr lang="en-US" sz="1200" dirty="0" smtClean="0"/>
              <a:t>UL diversity gain, e.g. panel selection, CDD over panels</a:t>
            </a:r>
          </a:p>
          <a:p>
            <a:pPr lvl="1"/>
            <a:r>
              <a:rPr lang="en-US" sz="1400" dirty="0" smtClean="0"/>
              <a:t>Mitigating UL coverage loss due to maximum permission emission (MPE) regulation </a:t>
            </a:r>
          </a:p>
          <a:p>
            <a:pPr lvl="2"/>
            <a:r>
              <a:rPr lang="en-US" sz="1200" dirty="0" smtClean="0"/>
              <a:t>Spec-transparent solutions may already use multi-panel to minimize transmit power reduction via duty cycle or back-off</a:t>
            </a:r>
          </a:p>
          <a:p>
            <a:pPr lvl="2"/>
            <a:r>
              <a:rPr lang="en-US" sz="1200" dirty="0" smtClean="0"/>
              <a:t>PHY layer spec support could be beneficial to further ensure that the regulation is met without large UL coverage penalty</a:t>
            </a:r>
          </a:p>
          <a:p>
            <a:pPr lvl="1"/>
            <a:r>
              <a:rPr lang="en-US" sz="1400" dirty="0" smtClean="0"/>
              <a:t>Gain from spatial multiplexing can be studied but is unclear in general</a:t>
            </a:r>
          </a:p>
          <a:p>
            <a:pPr lvl="1"/>
            <a:endParaRPr lang="en-US" sz="1600" dirty="0" smtClean="0"/>
          </a:p>
          <a:p>
            <a:pPr marL="0" indent="0">
              <a:buNone/>
            </a:pP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198380696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0" dirty="0" smtClean="0"/>
              <a:t>Enhancement for Multi-TRP: Rel.15/16 unaddressed issues</a:t>
            </a:r>
            <a:endParaRPr lang="en-US" sz="2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2413" y="779436"/>
            <a:ext cx="8710951" cy="4096570"/>
          </a:xfrm>
        </p:spPr>
        <p:txBody>
          <a:bodyPr/>
          <a:lstStyle/>
          <a:p>
            <a:r>
              <a:rPr lang="en-US" altLang="ko-KR" dirty="0" smtClean="0"/>
              <a:t>Multi-TRP </a:t>
            </a:r>
            <a:r>
              <a:rPr lang="en-US" altLang="ko-KR" dirty="0"/>
              <a:t>transmission for </a:t>
            </a:r>
            <a:r>
              <a:rPr lang="en-US" altLang="ko-KR" dirty="0" smtClean="0"/>
              <a:t>high reliability and low latency</a:t>
            </a:r>
            <a:endParaRPr lang="en-US" altLang="ko-KR" dirty="0"/>
          </a:p>
          <a:p>
            <a:pPr lvl="1"/>
            <a:r>
              <a:rPr lang="en-US" sz="1600" dirty="0" smtClean="0"/>
              <a:t>Verify evaluation methodologies including performance metrics to study potential </a:t>
            </a:r>
            <a:r>
              <a:rPr lang="en-US" sz="1600" dirty="0"/>
              <a:t>gain from </a:t>
            </a:r>
            <a:r>
              <a:rPr lang="en-US" sz="1600" dirty="0" smtClean="0"/>
              <a:t>PDSCH (leftover from Rel-15/16)/PDCCH/PUSCH/PUCCH</a:t>
            </a:r>
          </a:p>
          <a:p>
            <a:pPr lvl="2"/>
            <a:r>
              <a:rPr lang="en-US" sz="1400" dirty="0" smtClean="0"/>
              <a:t>Include both FR1 and FR2</a:t>
            </a:r>
          </a:p>
          <a:p>
            <a:pPr lvl="2"/>
            <a:r>
              <a:rPr lang="en-US" sz="1400" dirty="0" smtClean="0"/>
              <a:t>Note: Evaluations in TR38.824 had been done for CF 4GHz and 700MHz</a:t>
            </a:r>
          </a:p>
          <a:p>
            <a:pPr lvl="1"/>
            <a:r>
              <a:rPr lang="en-US" sz="1600" dirty="0" smtClean="0"/>
              <a:t>Study (and specify, if needed) CSI enhancements (over Rel-15 in case of no enhancements from Rel-16)</a:t>
            </a:r>
            <a:endParaRPr lang="en-US" sz="1600" dirty="0"/>
          </a:p>
          <a:p>
            <a:pPr lvl="1"/>
            <a:r>
              <a:rPr lang="en-US" altLang="ko-KR" sz="1600" dirty="0"/>
              <a:t>Further enhancements on  </a:t>
            </a:r>
            <a:r>
              <a:rPr lang="en-US" altLang="ko-KR" sz="1600" dirty="0" smtClean="0"/>
              <a:t>A/N feedback for both joint/separated UCIs</a:t>
            </a:r>
          </a:p>
          <a:p>
            <a:pPr lvl="1"/>
            <a:r>
              <a:rPr lang="en-US" altLang="ko-KR" sz="1600" dirty="0" smtClean="0"/>
              <a:t>Consider </a:t>
            </a:r>
            <a:r>
              <a:rPr lang="en-US" altLang="ko-KR" sz="1600" dirty="0"/>
              <a:t>up to 8 Rx antenna ports at UE </a:t>
            </a:r>
            <a:r>
              <a:rPr lang="en-US" altLang="ko-KR" sz="1600" dirty="0" smtClean="0"/>
              <a:t>side</a:t>
            </a:r>
          </a:p>
          <a:p>
            <a:pPr lvl="2"/>
            <a:r>
              <a:rPr lang="en-US" altLang="ko-KR" sz="1400" dirty="0" smtClean="0"/>
              <a:t>Study performance gain </a:t>
            </a:r>
            <a:r>
              <a:rPr lang="en-US" altLang="ko-KR" sz="1400" dirty="0"/>
              <a:t>from larger numbers </a:t>
            </a:r>
            <a:r>
              <a:rPr lang="en-US" altLang="ko-KR" sz="1400" dirty="0" smtClean="0"/>
              <a:t/>
            </a:r>
            <a:br>
              <a:rPr lang="en-US" altLang="ko-KR" sz="1400" dirty="0" smtClean="0"/>
            </a:br>
            <a:r>
              <a:rPr lang="en-US" altLang="ko-KR" sz="1400" dirty="0" smtClean="0"/>
              <a:t>of </a:t>
            </a:r>
            <a:r>
              <a:rPr lang="en-US" altLang="ko-KR" sz="1400" dirty="0"/>
              <a:t>cooperative measurement/transmission set size</a:t>
            </a:r>
            <a:endParaRPr lang="en-US" altLang="ko-KR" sz="1400" dirty="0" smtClean="0"/>
          </a:p>
          <a:p>
            <a:endParaRPr lang="en-US" dirty="0"/>
          </a:p>
        </p:txBody>
      </p:sp>
      <p:grpSp>
        <p:nvGrpSpPr>
          <p:cNvPr id="15" name="그룹 14"/>
          <p:cNvGrpSpPr/>
          <p:nvPr/>
        </p:nvGrpSpPr>
        <p:grpSpPr>
          <a:xfrm>
            <a:off x="5868144" y="3651870"/>
            <a:ext cx="2611612" cy="980381"/>
            <a:chOff x="5740868" y="3874536"/>
            <a:chExt cx="2611612" cy="980381"/>
          </a:xfrm>
        </p:grpSpPr>
        <p:sp>
          <p:nvSpPr>
            <p:cNvPr id="4" name="정육면체 3"/>
            <p:cNvSpPr/>
            <p:nvPr/>
          </p:nvSpPr>
          <p:spPr>
            <a:xfrm>
              <a:off x="6225356" y="3912485"/>
              <a:ext cx="533039" cy="190445"/>
            </a:xfrm>
            <a:prstGeom prst="cube">
              <a:avLst/>
            </a:prstGeom>
            <a:solidFill>
              <a:srgbClr val="FFC000"/>
            </a:solidFill>
            <a:ln w="1270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800" b="1" dirty="0" smtClean="0">
                  <a:solidFill>
                    <a:schemeClr val="tx1"/>
                  </a:solidFill>
                </a:rPr>
                <a:t>2 TRPs</a:t>
              </a:r>
              <a:endParaRPr lang="ko-KR" altLang="en-US" sz="800" b="1" dirty="0">
                <a:solidFill>
                  <a:schemeClr val="tx1"/>
                </a:solidFill>
              </a:endParaRPr>
            </a:p>
          </p:txBody>
        </p:sp>
        <p:sp>
          <p:nvSpPr>
            <p:cNvPr id="5" name="정육면체 4"/>
            <p:cNvSpPr/>
            <p:nvPr/>
          </p:nvSpPr>
          <p:spPr>
            <a:xfrm>
              <a:off x="6225356" y="4182130"/>
              <a:ext cx="884236" cy="168932"/>
            </a:xfrm>
            <a:prstGeom prst="cube">
              <a:avLst/>
            </a:prstGeom>
            <a:solidFill>
              <a:srgbClr val="0070C0"/>
            </a:solidFill>
            <a:ln w="1270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800" b="1" dirty="0" smtClean="0">
                  <a:solidFill>
                    <a:schemeClr val="tx1"/>
                  </a:solidFill>
                </a:rPr>
                <a:t>3 TRPs</a:t>
              </a:r>
              <a:endParaRPr lang="ko-KR" altLang="en-US" sz="800" b="1" dirty="0">
                <a:solidFill>
                  <a:schemeClr val="tx1"/>
                </a:solidFill>
              </a:endParaRPr>
            </a:p>
          </p:txBody>
        </p:sp>
        <p:cxnSp>
          <p:nvCxnSpPr>
            <p:cNvPr id="6" name="직선 연결선 5"/>
            <p:cNvCxnSpPr/>
            <p:nvPr/>
          </p:nvCxnSpPr>
          <p:spPr>
            <a:xfrm>
              <a:off x="6225356" y="3935120"/>
              <a:ext cx="0" cy="712292"/>
            </a:xfrm>
            <a:prstGeom prst="line">
              <a:avLst/>
            </a:prstGeom>
            <a:ln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TextBox 6"/>
            <p:cNvSpPr txBox="1"/>
            <p:nvPr/>
          </p:nvSpPr>
          <p:spPr>
            <a:xfrm>
              <a:off x="6767280" y="3874536"/>
              <a:ext cx="311304" cy="2539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050" dirty="0"/>
                <a:t>1x</a:t>
              </a:r>
              <a:endParaRPr lang="ko-KR" altLang="en-US" sz="1050" dirty="0"/>
            </a:p>
          </p:txBody>
        </p:sp>
        <p:sp>
          <p:nvSpPr>
            <p:cNvPr id="8" name="정육면체 7"/>
            <p:cNvSpPr/>
            <p:nvPr/>
          </p:nvSpPr>
          <p:spPr>
            <a:xfrm>
              <a:off x="6228184" y="4443958"/>
              <a:ext cx="1503165" cy="185452"/>
            </a:xfrm>
            <a:prstGeom prst="cube">
              <a:avLst/>
            </a:prstGeom>
            <a:solidFill>
              <a:srgbClr val="FF0000"/>
            </a:solidFill>
            <a:ln w="1270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800" b="1" dirty="0" smtClean="0">
                  <a:solidFill>
                    <a:schemeClr val="tx1"/>
                  </a:solidFill>
                </a:rPr>
                <a:t>3 TRPs</a:t>
              </a:r>
              <a:endParaRPr lang="ko-KR" altLang="en-US" sz="800" b="1" dirty="0">
                <a:solidFill>
                  <a:schemeClr val="tx1"/>
                </a:solidFill>
              </a:endParaRPr>
            </a:p>
          </p:txBody>
        </p:sp>
        <p:cxnSp>
          <p:nvCxnSpPr>
            <p:cNvPr id="9" name="직선 연결선 8"/>
            <p:cNvCxnSpPr/>
            <p:nvPr/>
          </p:nvCxnSpPr>
          <p:spPr>
            <a:xfrm>
              <a:off x="6148943" y="4629410"/>
              <a:ext cx="1795463" cy="0"/>
            </a:xfrm>
            <a:prstGeom prst="line">
              <a:avLst/>
            </a:prstGeom>
            <a:ln w="3175">
              <a:solidFill>
                <a:schemeClr val="tx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TextBox 9"/>
            <p:cNvSpPr txBox="1"/>
            <p:nvPr/>
          </p:nvSpPr>
          <p:spPr>
            <a:xfrm>
              <a:off x="7119859" y="4130076"/>
              <a:ext cx="413896" cy="2539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050" dirty="0">
                  <a:solidFill>
                    <a:srgbClr val="FF0000"/>
                  </a:solidFill>
                </a:rPr>
                <a:t>1.8x</a:t>
              </a:r>
              <a:endParaRPr lang="ko-KR" altLang="en-US" sz="1050" dirty="0">
                <a:solidFill>
                  <a:srgbClr val="FF0000"/>
                </a:solidFill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7118477" y="3985359"/>
              <a:ext cx="683200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900" b="1" dirty="0"/>
                <a:t>Mean UPT</a:t>
              </a:r>
              <a:endParaRPr lang="ko-KR" altLang="en-US" sz="900" b="1" dirty="0"/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7722907" y="4393253"/>
              <a:ext cx="413896" cy="2539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050" dirty="0">
                  <a:solidFill>
                    <a:srgbClr val="FF0000"/>
                  </a:solidFill>
                </a:rPr>
                <a:t>2.6x</a:t>
              </a:r>
              <a:endParaRPr lang="ko-KR" altLang="en-US" sz="1050" dirty="0">
                <a:solidFill>
                  <a:srgbClr val="FF0000"/>
                </a:solidFill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7621136" y="4265925"/>
              <a:ext cx="603050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900" b="1" dirty="0"/>
                <a:t>95% UPT</a:t>
              </a:r>
              <a:endParaRPr lang="ko-KR" altLang="en-US" sz="900" b="1" dirty="0"/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5740868" y="4624085"/>
              <a:ext cx="2611612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900" b="1" dirty="0" smtClean="0"/>
                <a:t>UPT gains from larger number of cooperative TRPs</a:t>
              </a:r>
              <a:endParaRPr lang="ko-KR" altLang="en-US" sz="900" b="1" dirty="0"/>
            </a:p>
          </p:txBody>
        </p:sp>
      </p:grpSp>
    </p:spTree>
    <p:extLst>
      <p:ext uri="{BB962C8B-B14F-4D97-AF65-F5344CB8AC3E}">
        <p14:creationId xmlns:p14="http://schemas.microsoft.com/office/powerpoint/2010/main" val="362298731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UL SU-MIMO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2413" y="779436"/>
            <a:ext cx="8710951" cy="1432274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en-US" sz="1800" dirty="0" smtClean="0"/>
              <a:t>General UL coverage and throughput enhancement for </a:t>
            </a:r>
            <a:r>
              <a:rPr lang="en-US" sz="1800" i="1" dirty="0" smtClean="0"/>
              <a:t>FDD</a:t>
            </a:r>
            <a:r>
              <a:rPr lang="en-US" sz="1800" dirty="0" smtClean="0"/>
              <a:t>: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600" dirty="0" smtClean="0"/>
              <a:t>TPMI signaling for frequency </a:t>
            </a:r>
            <a:r>
              <a:rPr lang="en-US" sz="1600" dirty="0"/>
              <a:t>selective precoding </a:t>
            </a:r>
            <a:r>
              <a:rPr lang="en-US" sz="1600" dirty="0" smtClean="0"/>
              <a:t>with two-part DCI</a:t>
            </a:r>
          </a:p>
          <a:p>
            <a:pPr marL="780171" lvl="2" indent="-287338">
              <a:spcBef>
                <a:spcPts val="0"/>
              </a:spcBef>
              <a:spcAft>
                <a:spcPts val="600"/>
              </a:spcAft>
            </a:pPr>
            <a:r>
              <a:rPr lang="en-US" sz="1200" dirty="0" smtClean="0"/>
              <a:t>Variable subband TPMI payload for part 2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600" dirty="0" smtClean="0"/>
              <a:t>Dual-stage codebook </a:t>
            </a:r>
            <a:r>
              <a:rPr lang="en-US" sz="1600" dirty="0"/>
              <a:t>for </a:t>
            </a:r>
            <a:r>
              <a:rPr lang="en-US" sz="1600" dirty="0" smtClean="0"/>
              <a:t>at least 4 </a:t>
            </a:r>
            <a:r>
              <a:rPr lang="en-US" sz="1600" dirty="0"/>
              <a:t>SRS </a:t>
            </a:r>
            <a:r>
              <a:rPr lang="en-US" sz="1600" dirty="0" smtClean="0"/>
              <a:t>ports</a:t>
            </a:r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25776675"/>
              </p:ext>
            </p:extLst>
          </p:nvPr>
        </p:nvGraphicFramePr>
        <p:xfrm>
          <a:off x="4428793" y="2439514"/>
          <a:ext cx="4535695" cy="1500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7" name="Visio" r:id="rId3" imgW="5478745" imgH="1638284" progId="Visio.Drawing.15">
                  <p:embed/>
                </p:oleObj>
              </mc:Choice>
              <mc:Fallback>
                <p:oleObj name="Visio" r:id="rId3" imgW="5478745" imgH="1638284" progId="Visio.Drawing.15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428793" y="2439514"/>
                        <a:ext cx="4535695" cy="15003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Rectangle 4"/>
          <p:cNvSpPr/>
          <p:nvPr/>
        </p:nvSpPr>
        <p:spPr>
          <a:xfrm>
            <a:off x="236926" y="2130117"/>
            <a:ext cx="4119050" cy="2169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en-US" sz="1800" dirty="0" smtClean="0"/>
              <a:t>High resolution </a:t>
            </a:r>
            <a:r>
              <a:rPr lang="en-US" sz="1800" dirty="0"/>
              <a:t>precoding for systems with </a:t>
            </a:r>
            <a:r>
              <a:rPr lang="en-US" sz="1800" i="1" dirty="0"/>
              <a:t>DL-UL </a:t>
            </a:r>
            <a:r>
              <a:rPr lang="en-US" sz="1800" i="1" dirty="0" smtClean="0"/>
              <a:t>(partial) reciprocity</a:t>
            </a:r>
          </a:p>
          <a:p>
            <a:pPr marL="628611" lvl="1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ko-KR" dirty="0" smtClean="0"/>
              <a:t>TPMI </a:t>
            </a:r>
            <a:r>
              <a:rPr lang="en-US" altLang="ko-KR" dirty="0"/>
              <a:t>functions as a W</a:t>
            </a:r>
            <a:r>
              <a:rPr lang="en-US" altLang="ko-KR" baseline="-25000" dirty="0"/>
              <a:t>1</a:t>
            </a:r>
            <a:r>
              <a:rPr lang="en-US" altLang="ko-KR" dirty="0"/>
              <a:t> indicator </a:t>
            </a:r>
            <a:r>
              <a:rPr lang="en-US" altLang="ko-KR" dirty="0" smtClean="0"/>
              <a:t>for </a:t>
            </a:r>
            <a:r>
              <a:rPr lang="en-US" altLang="ko-KR" dirty="0"/>
              <a:t>UE to calculate W=W</a:t>
            </a:r>
            <a:r>
              <a:rPr lang="en-US" altLang="ko-KR" baseline="-25000" dirty="0"/>
              <a:t>1</a:t>
            </a:r>
            <a:r>
              <a:rPr lang="en-US" altLang="ko-KR" dirty="0"/>
              <a:t>C for each scheduled </a:t>
            </a:r>
            <a:r>
              <a:rPr lang="en-US" altLang="ko-KR" dirty="0" smtClean="0"/>
              <a:t>PRB</a:t>
            </a:r>
          </a:p>
          <a:p>
            <a:pPr marL="628611" lvl="1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ko-KR" dirty="0" smtClean="0"/>
              <a:t>Achieving </a:t>
            </a:r>
            <a:r>
              <a:rPr lang="en-US" altLang="ko-KR" dirty="0"/>
              <a:t>“unquantized Type </a:t>
            </a:r>
            <a:r>
              <a:rPr lang="en-US" altLang="ko-KR" dirty="0" smtClean="0"/>
              <a:t>II CSI” (hi-res) performance </a:t>
            </a:r>
            <a:r>
              <a:rPr lang="en-US" altLang="ko-KR" dirty="0"/>
              <a:t>for </a:t>
            </a:r>
            <a:r>
              <a:rPr lang="en-US" altLang="ko-KR" dirty="0" smtClean="0"/>
              <a:t>UL</a:t>
            </a:r>
          </a:p>
          <a:p>
            <a:pPr marL="628611" lvl="1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ko-KR" dirty="0" smtClean="0"/>
              <a:t>Small </a:t>
            </a:r>
            <a:r>
              <a:rPr lang="en-US" altLang="ko-KR" dirty="0"/>
              <a:t>overhead – only requires indication of “precoder group” W</a:t>
            </a:r>
            <a:r>
              <a:rPr lang="en-US" altLang="ko-KR" baseline="-25000" dirty="0"/>
              <a:t>1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50583955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UL MIMO: frequency selective</a:t>
            </a:r>
            <a:r>
              <a:rPr lang="en-US" dirty="0"/>
              <a:t> (FS)</a:t>
            </a:r>
            <a:r>
              <a:rPr lang="en-US" dirty="0" smtClean="0"/>
              <a:t> precoding</a:t>
            </a:r>
            <a:endParaRPr lang="en-US" dirty="0"/>
          </a:p>
        </p:txBody>
      </p:sp>
      <p:graphicFrame>
        <p:nvGraphicFramePr>
          <p:cNvPr id="14" name="Chart 13"/>
          <p:cNvGraphicFramePr/>
          <p:nvPr>
            <p:extLst/>
          </p:nvPr>
        </p:nvGraphicFramePr>
        <p:xfrm>
          <a:off x="107504" y="638593"/>
          <a:ext cx="3037205" cy="20882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5" name="Chart 14"/>
          <p:cNvGraphicFramePr/>
          <p:nvPr>
            <p:extLst/>
          </p:nvPr>
        </p:nvGraphicFramePr>
        <p:xfrm>
          <a:off x="3347864" y="642878"/>
          <a:ext cx="2932430" cy="208394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6" name="Chart 15"/>
          <p:cNvGraphicFramePr/>
          <p:nvPr>
            <p:extLst/>
          </p:nvPr>
        </p:nvGraphicFramePr>
        <p:xfrm>
          <a:off x="106075" y="2781096"/>
          <a:ext cx="3037205" cy="20882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7" name="Chart 16"/>
          <p:cNvGraphicFramePr/>
          <p:nvPr>
            <p:extLst/>
          </p:nvPr>
        </p:nvGraphicFramePr>
        <p:xfrm>
          <a:off x="3347864" y="2781097"/>
          <a:ext cx="2932430" cy="20882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18" name="TextBox 17"/>
          <p:cNvSpPr txBox="1"/>
          <p:nvPr/>
        </p:nvSpPr>
        <p:spPr>
          <a:xfrm>
            <a:off x="6444208" y="699542"/>
            <a:ext cx="244827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UMi-4GHz</a:t>
            </a:r>
          </a:p>
          <a:p>
            <a:r>
              <a:rPr lang="en-GB" dirty="0" smtClean="0"/>
              <a:t>4Tx: (</a:t>
            </a:r>
            <a:r>
              <a:rPr lang="en-GB" i="1" dirty="0" smtClean="0"/>
              <a:t>N</a:t>
            </a:r>
            <a:r>
              <a:rPr lang="en-GB" baseline="-25000" dirty="0" smtClean="0"/>
              <a:t>1</a:t>
            </a:r>
            <a:r>
              <a:rPr lang="en-GB" dirty="0"/>
              <a:t>, </a:t>
            </a:r>
            <a:r>
              <a:rPr lang="en-GB" i="1" dirty="0"/>
              <a:t>N</a:t>
            </a:r>
            <a:r>
              <a:rPr lang="en-GB" baseline="-25000" dirty="0"/>
              <a:t>2</a:t>
            </a:r>
            <a:r>
              <a:rPr lang="en-GB" dirty="0"/>
              <a:t>) = (2, 1</a:t>
            </a:r>
            <a:r>
              <a:rPr lang="en-GB" dirty="0" smtClean="0"/>
              <a:t>)</a:t>
            </a:r>
          </a:p>
          <a:p>
            <a:r>
              <a:rPr lang="en-GB" i="1" dirty="0" smtClean="0"/>
              <a:t>N </a:t>
            </a:r>
            <a:r>
              <a:rPr lang="en-GB" dirty="0" smtClean="0"/>
              <a:t>= 1, 2, 4, 6, 8 TPMIs </a:t>
            </a:r>
            <a:endParaRPr lang="en-US" dirty="0"/>
          </a:p>
        </p:txBody>
      </p:sp>
      <p:sp>
        <p:nvSpPr>
          <p:cNvPr id="19" name="Rectangle 18"/>
          <p:cNvSpPr/>
          <p:nvPr/>
        </p:nvSpPr>
        <p:spPr>
          <a:xfrm>
            <a:off x="6444208" y="2139702"/>
            <a:ext cx="2448272" cy="1979003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285750" marR="0" lvl="0" indent="-285750"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altLang="ko-KR" dirty="0" smtClean="0">
                <a:ea typeface="Malgun Gothic" panose="020B0503020000020004" pitchFamily="34" charset="-127"/>
              </a:rPr>
              <a:t>FS precoding shows good gain over WB precoding:</a:t>
            </a:r>
          </a:p>
          <a:p>
            <a:pPr marL="628611" lvl="1" indent="-285750"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altLang="ko-KR" dirty="0" smtClean="0">
                <a:ea typeface="Malgun Gothic" panose="020B0503020000020004" pitchFamily="34" charset="-127"/>
              </a:rPr>
              <a:t>~20% gain in average user perceived throughput (UPT), and ~70-120% gain in cell-edge UPT</a:t>
            </a:r>
          </a:p>
        </p:txBody>
      </p:sp>
    </p:spTree>
    <p:extLst>
      <p:ext uri="{BB962C8B-B14F-4D97-AF65-F5344CB8AC3E}">
        <p14:creationId xmlns:p14="http://schemas.microsoft.com/office/powerpoint/2010/main" val="2228478374"/>
      </p:ext>
    </p:extLst>
  </p:cSld>
  <p:clrMapOvr>
    <a:masterClrMapping/>
  </p:clrMapOvr>
</p:sld>
</file>

<file path=ppt/theme/theme1.xml><?xml version="1.0" encoding="utf-8"?>
<a:theme xmlns:a="http://schemas.openxmlformats.org/drawingml/2006/main" name="6_간지_마스터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Custom 1">
      <a:majorFont>
        <a:latin typeface="Calibri"/>
        <a:ea typeface="맑은 고딕"/>
        <a:cs typeface=""/>
      </a:majorFont>
      <a:minorFont>
        <a:latin typeface="Calibri"/>
        <a:ea typeface="맑은 고딕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00"/>
        </a:solidFill>
        <a:ln>
          <a:solidFill>
            <a:srgbClr val="C00000"/>
          </a:solidFill>
        </a:ln>
      </a:spPr>
      <a:bodyPr rtlCol="0" anchor="ctr"/>
      <a:lstStyle>
        <a:defPPr marL="92075" indent="-92075">
          <a:buFontTx/>
          <a:buChar char="-"/>
          <a:defRPr sz="1300" b="1" dirty="0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7_간지_마스터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00"/>
        </a:solidFill>
        <a:ln>
          <a:solidFill>
            <a:srgbClr val="C00000"/>
          </a:solidFill>
        </a:ln>
      </a:spPr>
      <a:bodyPr rtlCol="0" anchor="ctr"/>
      <a:lstStyle>
        <a:defPPr marL="92075" indent="-92075">
          <a:buFontTx/>
          <a:buChar char="-"/>
          <a:defRPr sz="1300" b="1" dirty="0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문서" ma:contentTypeID="0x010100E50532033943874A96EB894C7A17BBB0" ma:contentTypeVersion="0" ma:contentTypeDescription="새 문서를 만듭니다." ma:contentTypeScope="" ma:versionID="8976b4e93194d5a9bafb481efcf51a50">
  <xsd:schema xmlns:xsd="http://www.w3.org/2001/XMLSchema" xmlns:xs="http://www.w3.org/2001/XMLSchema" xmlns:p="http://schemas.microsoft.com/office/2006/metadata/properties" targetNamespace="http://schemas.microsoft.com/office/2006/metadata/properties" ma:root="true" ma:fieldsID="98509c16e2068e4d5d0612c501c19757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콘텐츠 형식"/>
        <xsd:element ref="dc:title" minOccurs="0" maxOccurs="1" ma:index="4" ma:displayName="제목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0EA5808B-C448-4025-B92D-A1FDC2D8FDB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F2A01601-D01E-4595-BFDF-2EAEB4DD64E5}">
  <ds:schemaRefs>
    <ds:schemaRef ds:uri="http://schemas.microsoft.com/office/infopath/2007/PartnerControls"/>
    <ds:schemaRef ds:uri="http://schemas.microsoft.com/office/2006/documentManagement/types"/>
    <ds:schemaRef ds:uri="http://purl.org/dc/elements/1.1/"/>
    <ds:schemaRef ds:uri="http://schemas.microsoft.com/office/2006/metadata/properties"/>
    <ds:schemaRef ds:uri="http://purl.org/dc/terms/"/>
    <ds:schemaRef ds:uri="http://schemas.openxmlformats.org/package/2006/metadata/core-properties"/>
    <ds:schemaRef ds:uri="http://purl.org/dc/dcmitype/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557B32BE-F0EA-4FEF-8CFF-1B0292B7A828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111004</TotalTime>
  <Words>1043</Words>
  <Application>Microsoft Office PowerPoint</Application>
  <PresentationFormat>On-screen Show (16:9)</PresentationFormat>
  <Paragraphs>122</Paragraphs>
  <Slides>10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7</vt:i4>
      </vt:variant>
      <vt:variant>
        <vt:lpstr>Theme</vt:lpstr>
      </vt:variant>
      <vt:variant>
        <vt:i4>2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20" baseType="lpstr">
      <vt:lpstr>맑은 고딕</vt:lpstr>
      <vt:lpstr>맑은 고딕</vt:lpstr>
      <vt:lpstr>Arial</vt:lpstr>
      <vt:lpstr>Calibri</vt:lpstr>
      <vt:lpstr>MS Mincho</vt:lpstr>
      <vt:lpstr>Times New Roman</vt:lpstr>
      <vt:lpstr>Wingdings</vt:lpstr>
      <vt:lpstr>6_간지_마스터</vt:lpstr>
      <vt:lpstr>7_간지_마스터</vt:lpstr>
      <vt:lpstr>Visio</vt:lpstr>
      <vt:lpstr>Agenda Item : 8 Source : Samsung Title  : Further Enhancement on MIMO for NR: Motivation Document for : Discussion and Decision</vt:lpstr>
      <vt:lpstr>Key areas for MIMO enhancement in Rel.17</vt:lpstr>
      <vt:lpstr>Multi-beam operation with lower overhead &amp; latency</vt:lpstr>
      <vt:lpstr>Multi-beam operation with lower overhead &amp; latency</vt:lpstr>
      <vt:lpstr>UL enhancement: UL multi-panel support</vt:lpstr>
      <vt:lpstr>UL enhancement: UL multi-panel support</vt:lpstr>
      <vt:lpstr>Enhancement for Multi-TRP: Rel.15/16 unaddressed issues</vt:lpstr>
      <vt:lpstr>UL SU-MIMO</vt:lpstr>
      <vt:lpstr>UL MIMO: frequency selective (FS) precoding</vt:lpstr>
      <vt:lpstr>UL MIMO: Hi-res precoding for reciprocity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Younsun Kim</dc:creator>
  <cp:lastModifiedBy>Eko Onggosanusi</cp:lastModifiedBy>
  <cp:revision>4565</cp:revision>
  <cp:lastPrinted>2019-03-21T13:05:44Z</cp:lastPrinted>
  <dcterms:created xsi:type="dcterms:W3CDTF">2011-03-23T06:47:33Z</dcterms:created>
  <dcterms:modified xsi:type="dcterms:W3CDTF">2019-05-27T04:20:00Z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0x010100E50532033943874A96EB894C7A17BBB0</vt:lpwstr>
  </property>
  <property fmtid="{D5CDD505-2E9C-101B-9397-08002B2CF9AE}" pid="3" name="IsMyDocuments">
    <vt:bool>true</vt:bool>
  </property>
  <property fmtid="{D5CDD505-2E9C-101B-9397-08002B2CF9AE}" pid="4" name="NSCPROP_SA">
    <vt:lpwstr>D:\2017\공유폴더\(1128) Samsung Research 워크샵\(1130) 발표 자료 양식\2. 2017_SW센터_중장기전략_SW Platform팀.pptx</vt:lpwstr>
  </property>
  <property fmtid="{5C58129F-E5B8-477A-9B38-B3E54BFA04C8}" pid="2">
    <vt:lpwstr>1FAA8994B682C09ED011F662213DDBDF6135FFE06BD2FDF86BA7A7542E080C75</vt:lpwstr>
  </property>
</Properties>
</file>