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61" r:id="rId4"/>
    <p:sldId id="265" r:id="rId5"/>
    <p:sldId id="263" r:id="rId6"/>
    <p:sldId id="264" r:id="rId7"/>
    <p:sldId id="262" r:id="rId8"/>
    <p:sldId id="259"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91" autoAdjust="0"/>
  </p:normalViewPr>
  <p:slideViewPr>
    <p:cSldViewPr snapToGrid="0">
      <p:cViewPr varScale="1">
        <p:scale>
          <a:sx n="60" d="100"/>
          <a:sy n="60" d="100"/>
        </p:scale>
        <p:origin x="10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2B48BC-9FA7-4B78-8094-7102102CE55A}" type="datetimeFigureOut">
              <a:rPr kumimoji="1" lang="ja-JP" altLang="en-US" smtClean="0"/>
              <a:t>2019/5/27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29BA1F-5898-41E7-9CB8-406D2B739AE9}" type="slidenum">
              <a:rPr kumimoji="1" lang="ja-JP" altLang="en-US" smtClean="0"/>
              <a:t>‹#›</a:t>
            </a:fld>
            <a:endParaRPr kumimoji="1" lang="ja-JP" altLang="en-US"/>
          </a:p>
        </p:txBody>
      </p:sp>
    </p:spTree>
    <p:extLst>
      <p:ext uri="{BB962C8B-B14F-4D97-AF65-F5344CB8AC3E}">
        <p14:creationId xmlns:p14="http://schemas.microsoft.com/office/powerpoint/2010/main" val="319806966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4D29BA1F-5898-41E7-9CB8-406D2B739AE9}" type="slidenum">
              <a:rPr kumimoji="1" lang="ja-JP" altLang="en-US" smtClean="0"/>
              <a:t>4</a:t>
            </a:fld>
            <a:endParaRPr kumimoji="1" lang="ja-JP" altLang="en-US"/>
          </a:p>
        </p:txBody>
      </p:sp>
    </p:spTree>
    <p:extLst>
      <p:ext uri="{BB962C8B-B14F-4D97-AF65-F5344CB8AC3E}">
        <p14:creationId xmlns:p14="http://schemas.microsoft.com/office/powerpoint/2010/main" val="586086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4D29BA1F-5898-41E7-9CB8-406D2B739AE9}" type="slidenum">
              <a:rPr kumimoji="1" lang="ja-JP" altLang="en-US" smtClean="0"/>
              <a:t>5</a:t>
            </a:fld>
            <a:endParaRPr kumimoji="1" lang="ja-JP" altLang="en-US"/>
          </a:p>
        </p:txBody>
      </p:sp>
    </p:spTree>
    <p:extLst>
      <p:ext uri="{BB962C8B-B14F-4D97-AF65-F5344CB8AC3E}">
        <p14:creationId xmlns:p14="http://schemas.microsoft.com/office/powerpoint/2010/main" val="1143906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29BA1F-5898-41E7-9CB8-406D2B739AE9}" type="slidenum">
              <a:rPr kumimoji="1" lang="ja-JP" altLang="en-US" smtClean="0"/>
              <a:t>6</a:t>
            </a:fld>
            <a:endParaRPr kumimoji="1" lang="ja-JP" altLang="en-US"/>
          </a:p>
        </p:txBody>
      </p:sp>
    </p:spTree>
    <p:extLst>
      <p:ext uri="{BB962C8B-B14F-4D97-AF65-F5344CB8AC3E}">
        <p14:creationId xmlns:p14="http://schemas.microsoft.com/office/powerpoint/2010/main" val="39228489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8388258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48659363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B78E712-7E90-46AF-8873-540771249AD5}"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986354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7EBD5529-8DB2-471E-8DD4-6944BD8CB61E}"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137262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3" b="0" i="0" u="none" strike="noStrike" kern="1200" cap="none" spc="4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1100" b="1" i="0" u="none" strike="noStrike" kern="1200" cap="none" spc="30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RP-191170, </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TSG </a:t>
            </a:r>
            <a:r>
              <a:rPr kumimoji="0" lang="en-GB" sz="1100" b="1" i="0" u="none" strike="noStrike" kern="1200" cap="none" spc="30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RAN#84, Newport Beach, USA, 3-6 June 2019</a:t>
            </a:r>
            <a:endPar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067" b="1" i="0" u="none" strike="noStrike" kern="1200" cap="none" spc="4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3GPP 2012</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a:t>
            </a:r>
            <a:r>
              <a:rPr kumimoji="0" lang="en-GB" altLang="en-US" sz="1067"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2019</a:t>
            </a:r>
            <a:endPar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435BA645-663C-49B9-8214-3A0DBAD6F1FF}" type="slidenum">
              <a:rPr kumimoji="0" lang="en-GB" altLang="en-US" sz="1333"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altLang="en-US" sz="1333"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90263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lstStyle/>
          <a:p>
            <a:r>
              <a:rPr kumimoji="1" lang="en-US" altLang="ja-JP" dirty="0" smtClean="0"/>
              <a:t>Release 17 Focus Area</a:t>
            </a:r>
            <a:r>
              <a:rPr kumimoji="1" lang="en-US" altLang="ja-JP" dirty="0"/>
              <a:t/>
            </a:r>
            <a:br>
              <a:rPr kumimoji="1" lang="en-US" altLang="ja-JP" dirty="0"/>
            </a:br>
            <a:r>
              <a:rPr kumimoji="1" lang="en-US" altLang="ja-JP" dirty="0"/>
              <a:t>RAN aspect </a:t>
            </a:r>
            <a:r>
              <a:rPr kumimoji="1" lang="en-US" altLang="ja-JP" dirty="0" smtClean="0"/>
              <a:t>of E2E NW Slicing</a:t>
            </a:r>
            <a:endParaRPr kumimoji="1" lang="ja-JP" altLang="en-US" dirty="0"/>
          </a:p>
        </p:txBody>
      </p:sp>
      <p:sp>
        <p:nvSpPr>
          <p:cNvPr id="5" name="サブタイトル 4"/>
          <p:cNvSpPr>
            <a:spLocks noGrp="1"/>
          </p:cNvSpPr>
          <p:nvPr>
            <p:ph type="subTitle" idx="1"/>
          </p:nvPr>
        </p:nvSpPr>
        <p:spPr/>
        <p:txBody>
          <a:bodyPr/>
          <a:lstStyle/>
          <a:p>
            <a:r>
              <a:rPr kumimoji="1" lang="en-US" altLang="ja-JP" smtClean="0"/>
              <a:t>RP-191170  </a:t>
            </a:r>
            <a:r>
              <a:rPr kumimoji="1" lang="en-US" altLang="ja-JP" dirty="0" smtClean="0"/>
              <a:t>4 June 2019</a:t>
            </a:r>
          </a:p>
          <a:p>
            <a:r>
              <a:rPr kumimoji="1" lang="en-US" altLang="ja-JP" dirty="0" smtClean="0"/>
              <a:t>Yusuke Nakano</a:t>
            </a:r>
          </a:p>
          <a:p>
            <a:r>
              <a:rPr kumimoji="1" lang="en-US" altLang="ja-JP" dirty="0" smtClean="0"/>
              <a:t>KDDI Corporation</a:t>
            </a:r>
            <a:endParaRPr kumimoji="1" lang="ja-JP" altLang="en-US" dirty="0"/>
          </a:p>
        </p:txBody>
      </p:sp>
    </p:spTree>
    <p:extLst>
      <p:ext uri="{BB962C8B-B14F-4D97-AF65-F5344CB8AC3E}">
        <p14:creationId xmlns:p14="http://schemas.microsoft.com/office/powerpoint/2010/main" val="328020268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en-US" altLang="ja-JP" dirty="0" smtClean="0"/>
              <a:t>Justification</a:t>
            </a:r>
            <a:endParaRPr kumimoji="1" lang="ja-JP" altLang="en-US" dirty="0"/>
          </a:p>
        </p:txBody>
      </p:sp>
      <p:sp>
        <p:nvSpPr>
          <p:cNvPr id="5" name="コンテンツ プレースホルダー 4"/>
          <p:cNvSpPr>
            <a:spLocks noGrp="1"/>
          </p:cNvSpPr>
          <p:nvPr>
            <p:ph idx="1"/>
          </p:nvPr>
        </p:nvSpPr>
        <p:spPr/>
        <p:txBody>
          <a:bodyPr/>
          <a:lstStyle/>
          <a:p>
            <a:r>
              <a:rPr kumimoji="1" lang="en-US" altLang="ja-JP" sz="2400" b="1" dirty="0">
                <a:solidFill>
                  <a:srgbClr val="FF0000"/>
                </a:solidFill>
              </a:rPr>
              <a:t>NW Slicing</a:t>
            </a:r>
            <a:r>
              <a:rPr kumimoji="1" lang="en-US" altLang="ja-JP" sz="2400" dirty="0"/>
              <a:t> is one of the key functionalities of 5G. It is highly significant to meet diversifying needs of the times. </a:t>
            </a:r>
          </a:p>
          <a:p>
            <a:r>
              <a:rPr kumimoji="1" lang="en-US" altLang="ja-JP" sz="2400" dirty="0"/>
              <a:t>However, the specifications ever defined still remain </a:t>
            </a:r>
            <a:r>
              <a:rPr kumimoji="1" lang="en-US" altLang="ja-JP" sz="2400" b="1" dirty="0">
                <a:solidFill>
                  <a:srgbClr val="FF0000"/>
                </a:solidFill>
              </a:rPr>
              <a:t>intra-domain discussion</a:t>
            </a:r>
            <a:r>
              <a:rPr kumimoji="1" lang="en-US" altLang="ja-JP" sz="2400" dirty="0"/>
              <a:t>, e.g., mobile core or transport. The discussion in the communities related to the management domain is just beginning.</a:t>
            </a:r>
          </a:p>
          <a:p>
            <a:r>
              <a:rPr kumimoji="1" lang="en-US" altLang="ja-JP" sz="2400" dirty="0"/>
              <a:t>The operators should be able to provide </a:t>
            </a:r>
            <a:r>
              <a:rPr kumimoji="1" lang="en-US" altLang="ja-JP" sz="2400" b="1" dirty="0">
                <a:solidFill>
                  <a:srgbClr val="FF0000"/>
                </a:solidFill>
              </a:rPr>
              <a:t>guaranteed SLA </a:t>
            </a:r>
            <a:r>
              <a:rPr kumimoji="1" lang="en-US" altLang="ja-JP" sz="2400" dirty="0"/>
              <a:t>based on the customers’ requirements in the E2E manner</a:t>
            </a:r>
            <a:r>
              <a:rPr kumimoji="1" lang="en-US" altLang="ja-JP" sz="2400" dirty="0" smtClean="0"/>
              <a:t>.</a:t>
            </a:r>
          </a:p>
          <a:p>
            <a:endParaRPr kumimoji="1" lang="en-US" altLang="ja-JP" sz="2400" dirty="0"/>
          </a:p>
          <a:p>
            <a:r>
              <a:rPr kumimoji="1" lang="en-US" altLang="ja-JP" sz="2400" dirty="0" smtClean="0"/>
              <a:t>GSMA has active discussion of the NW slicing under the NEST taskforce which is the umbrella of Future Networks </a:t>
            </a:r>
            <a:r>
              <a:rPr kumimoji="1" lang="en-US" altLang="ja-JP" sz="2400" dirty="0" err="1" smtClean="0"/>
              <a:t>Programme</a:t>
            </a:r>
            <a:r>
              <a:rPr kumimoji="1" lang="en-US" altLang="ja-JP" sz="2400" dirty="0" smtClean="0"/>
              <a:t>. In the NEST taskforce, End to end network architecture discussion is one of the working packages. </a:t>
            </a:r>
            <a:endParaRPr kumimoji="1" lang="en-US" altLang="ja-JP" sz="2400" dirty="0"/>
          </a:p>
        </p:txBody>
      </p:sp>
    </p:spTree>
    <p:extLst>
      <p:ext uri="{BB962C8B-B14F-4D97-AF65-F5344CB8AC3E}">
        <p14:creationId xmlns:p14="http://schemas.microsoft.com/office/powerpoint/2010/main" val="330541685"/>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en-US" altLang="ja-JP" dirty="0" smtClean="0"/>
              <a:t>Justification</a:t>
            </a:r>
            <a:endParaRPr kumimoji="1" lang="ja-JP" altLang="en-US" dirty="0"/>
          </a:p>
        </p:txBody>
      </p:sp>
      <p:sp>
        <p:nvSpPr>
          <p:cNvPr id="5" name="コンテンツ プレースホルダー 4"/>
          <p:cNvSpPr>
            <a:spLocks noGrp="1"/>
          </p:cNvSpPr>
          <p:nvPr>
            <p:ph idx="1"/>
          </p:nvPr>
        </p:nvSpPr>
        <p:spPr/>
        <p:txBody>
          <a:bodyPr/>
          <a:lstStyle/>
          <a:p>
            <a:r>
              <a:rPr kumimoji="1" lang="en-US" altLang="ja-JP" sz="2400" b="1" dirty="0">
                <a:solidFill>
                  <a:srgbClr val="FF0000"/>
                </a:solidFill>
              </a:rPr>
              <a:t>NW </a:t>
            </a:r>
            <a:r>
              <a:rPr kumimoji="1" lang="en-US" altLang="ja-JP" sz="2400" b="1" dirty="0" smtClean="0">
                <a:solidFill>
                  <a:srgbClr val="FF0000"/>
                </a:solidFill>
              </a:rPr>
              <a:t>Slicing</a:t>
            </a:r>
            <a:endParaRPr kumimoji="1" lang="en-US" altLang="ja-JP" sz="2400" dirty="0"/>
          </a:p>
        </p:txBody>
      </p:sp>
      <p:pic>
        <p:nvPicPr>
          <p:cNvPr id="3" name="図 2"/>
          <p:cNvPicPr>
            <a:picLocks noChangeAspect="1"/>
          </p:cNvPicPr>
          <p:nvPr/>
        </p:nvPicPr>
        <p:blipFill>
          <a:blip r:embed="rId2"/>
          <a:stretch>
            <a:fillRect/>
          </a:stretch>
        </p:blipFill>
        <p:spPr>
          <a:xfrm>
            <a:off x="1529701" y="2095441"/>
            <a:ext cx="9102117" cy="3548180"/>
          </a:xfrm>
          <a:prstGeom prst="rect">
            <a:avLst/>
          </a:prstGeom>
        </p:spPr>
      </p:pic>
    </p:spTree>
    <p:extLst>
      <p:ext uri="{BB962C8B-B14F-4D97-AF65-F5344CB8AC3E}">
        <p14:creationId xmlns:p14="http://schemas.microsoft.com/office/powerpoint/2010/main" val="311416572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Justificatio</a:t>
            </a:r>
            <a:r>
              <a:rPr kumimoji="1" lang="en-US" altLang="ja-JP" dirty="0"/>
              <a:t>n</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400" dirty="0" smtClean="0"/>
              <a:t>To ensure the SLA per slice profile (i.e., use case) in the E2E manner,  enhancements of NW </a:t>
            </a:r>
            <a:r>
              <a:rPr kumimoji="1" lang="en-US" altLang="ja-JP" sz="2400" dirty="0"/>
              <a:t>slicing from RAN perspective </a:t>
            </a:r>
            <a:r>
              <a:rPr kumimoji="1" lang="en-US" altLang="ja-JP" sz="2400" dirty="0" smtClean="0"/>
              <a:t>should be studied</a:t>
            </a:r>
          </a:p>
          <a:p>
            <a:r>
              <a:rPr kumimoji="1" lang="en-US" altLang="ja-JP" sz="2400" dirty="0" smtClean="0"/>
              <a:t>There is a lack of the way of management to guarantee the SLA in RAN domain </a:t>
            </a:r>
          </a:p>
          <a:p>
            <a:pPr lvl="1"/>
            <a:r>
              <a:rPr kumimoji="1" lang="en-US" altLang="ja-JP" sz="2000" dirty="0" smtClean="0"/>
              <a:t>There is no way of verifying whether the KPI of the NW slice is met in RAN domain</a:t>
            </a:r>
          </a:p>
          <a:p>
            <a:pPr lvl="1"/>
            <a:r>
              <a:rPr kumimoji="1" lang="en-US" altLang="ja-JP" sz="2000" dirty="0" smtClean="0"/>
              <a:t>The indication functionality for the admission control or the resource management of slice(s) is required  </a:t>
            </a:r>
          </a:p>
          <a:p>
            <a:r>
              <a:rPr kumimoji="1" lang="en-US" altLang="ja-JP" sz="2400" dirty="0" smtClean="0"/>
              <a:t>U-plane traffic resource management in RAN does not reflect NW slicing concept from the E2E traffic resource management perspective</a:t>
            </a:r>
          </a:p>
          <a:p>
            <a:pPr lvl="1"/>
            <a:r>
              <a:rPr kumimoji="1" lang="en-US" altLang="ja-JP" sz="2000" dirty="0" smtClean="0"/>
              <a:t>The granularity of U-plane traffic management is per </a:t>
            </a:r>
            <a:r>
              <a:rPr kumimoji="1" lang="en-US" altLang="ja-JP" sz="2000" dirty="0" err="1" smtClean="0"/>
              <a:t>QoS</a:t>
            </a:r>
            <a:r>
              <a:rPr kumimoji="1" lang="en-US" altLang="ja-JP" sz="2000" dirty="0" smtClean="0"/>
              <a:t> flow</a:t>
            </a:r>
          </a:p>
          <a:p>
            <a:pPr lvl="1"/>
            <a:r>
              <a:rPr kumimoji="1" lang="en-US" altLang="ja-JP" sz="2000" dirty="0" smtClean="0"/>
              <a:t>There is no mapping between the NW slice and the </a:t>
            </a:r>
            <a:r>
              <a:rPr kumimoji="1" lang="en-US" altLang="ja-JP" sz="2000" dirty="0" err="1" smtClean="0"/>
              <a:t>QoS</a:t>
            </a:r>
            <a:r>
              <a:rPr kumimoji="1" lang="en-US" altLang="ja-JP" sz="2000" dirty="0" smtClean="0"/>
              <a:t> flow in the access network between E and RAN</a:t>
            </a:r>
          </a:p>
        </p:txBody>
      </p:sp>
    </p:spTree>
    <p:extLst>
      <p:ext uri="{BB962C8B-B14F-4D97-AF65-F5344CB8AC3E}">
        <p14:creationId xmlns:p14="http://schemas.microsoft.com/office/powerpoint/2010/main" val="3697945338"/>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Objective</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800" dirty="0" smtClean="0"/>
              <a:t>Items to be considered but not limited in these;</a:t>
            </a:r>
          </a:p>
          <a:p>
            <a:pPr lvl="1"/>
            <a:r>
              <a:rPr kumimoji="1" lang="en-US" altLang="ja-JP" sz="2300" dirty="0" smtClean="0"/>
              <a:t>The management method  to guarantee the SLA; </a:t>
            </a:r>
          </a:p>
          <a:p>
            <a:pPr lvl="2"/>
            <a:r>
              <a:rPr kumimoji="1" lang="en-US" altLang="ja-JP" sz="1700" dirty="0" smtClean="0"/>
              <a:t>API definition to guarantee the customer’s SLA, to enable admission control per slice or context awareness</a:t>
            </a:r>
          </a:p>
          <a:p>
            <a:pPr lvl="2"/>
            <a:r>
              <a:rPr kumimoji="1" lang="en-US" altLang="ja-JP" sz="1700" dirty="0" smtClean="0"/>
              <a:t>It is assumed that this API is not used for exposure to 3</a:t>
            </a:r>
            <a:r>
              <a:rPr kumimoji="1" lang="en-US" altLang="ja-JP" sz="1700" baseline="30000" dirty="0" smtClean="0"/>
              <a:t>rd</a:t>
            </a:r>
            <a:r>
              <a:rPr kumimoji="1" lang="en-US" altLang="ja-JP" sz="1700" dirty="0" smtClean="0"/>
              <a:t> Parties, but only for operators domain (e.g., RAN controller under definition at O-RAN Alliance or operator proprietary O&amp;M tools)</a:t>
            </a:r>
          </a:p>
          <a:p>
            <a:pPr lvl="2"/>
            <a:r>
              <a:rPr kumimoji="1" lang="en-US" altLang="ja-JP" sz="1700" dirty="0" smtClean="0"/>
              <a:t>Examples of information to be exposed; traffic resource allocation, current status of the number of active </a:t>
            </a:r>
            <a:r>
              <a:rPr kumimoji="1" lang="en-US" altLang="ja-JP" sz="1700" dirty="0" err="1" smtClean="0"/>
              <a:t>Ues</a:t>
            </a:r>
            <a:endParaRPr kumimoji="1" lang="en-US" altLang="ja-JP" sz="1700" dirty="0" smtClean="0"/>
          </a:p>
          <a:p>
            <a:pPr lvl="1"/>
            <a:r>
              <a:rPr kumimoji="1" lang="en-US" altLang="ja-JP" sz="2300" dirty="0" smtClean="0"/>
              <a:t>Traffic management in AN</a:t>
            </a:r>
          </a:p>
          <a:p>
            <a:pPr lvl="2"/>
            <a:r>
              <a:rPr kumimoji="1" lang="en-US" altLang="ja-JP" sz="1700" dirty="0" smtClean="0"/>
              <a:t>Mapping between 5QI/SPID and S-NSSAI – AN resources and PDU session(s)</a:t>
            </a:r>
          </a:p>
          <a:p>
            <a:pPr lvl="2"/>
            <a:r>
              <a:rPr kumimoji="1" lang="en-US" altLang="ja-JP" sz="1700" dirty="0" smtClean="0"/>
              <a:t>See next slide</a:t>
            </a:r>
          </a:p>
          <a:p>
            <a:pPr lvl="2"/>
            <a:endParaRPr kumimoji="1" lang="en-US" altLang="ja-JP" sz="1700" dirty="0" smtClean="0"/>
          </a:p>
        </p:txBody>
      </p:sp>
    </p:spTree>
    <p:extLst>
      <p:ext uri="{BB962C8B-B14F-4D97-AF65-F5344CB8AC3E}">
        <p14:creationId xmlns:p14="http://schemas.microsoft.com/office/powerpoint/2010/main" val="80471085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Traffic management in AN</a:t>
            </a:r>
            <a:endParaRPr kumimoji="1" lang="ja-JP" altLang="en-US" dirty="0"/>
          </a:p>
        </p:txBody>
      </p:sp>
      <p:sp>
        <p:nvSpPr>
          <p:cNvPr id="3" name="コンテンツ プレースホルダー 2"/>
          <p:cNvSpPr>
            <a:spLocks noGrp="1"/>
          </p:cNvSpPr>
          <p:nvPr>
            <p:ph idx="1"/>
          </p:nvPr>
        </p:nvSpPr>
        <p:spPr>
          <a:xfrm>
            <a:off x="647700" y="5135946"/>
            <a:ext cx="11183938" cy="1174442"/>
          </a:xfrm>
        </p:spPr>
        <p:txBody>
          <a:bodyPr/>
          <a:lstStyle/>
          <a:p>
            <a:r>
              <a:rPr kumimoji="1" lang="en-US" altLang="ja-JP" sz="2000" dirty="0" smtClean="0"/>
              <a:t>Operators can configure the slice instance based on the priority which reflects the customer SLA and their policy. This priority can be applied to the PDU sessions which is mapped to the corresponding slice(s)</a:t>
            </a:r>
          </a:p>
          <a:p>
            <a:endParaRPr kumimoji="1" lang="ja-JP" altLang="en-US" sz="2000" dirty="0"/>
          </a:p>
        </p:txBody>
      </p:sp>
      <p:sp>
        <p:nvSpPr>
          <p:cNvPr id="56" name="フローチャート: データ 55"/>
          <p:cNvSpPr/>
          <p:nvPr/>
        </p:nvSpPr>
        <p:spPr>
          <a:xfrm>
            <a:off x="484638" y="2930205"/>
            <a:ext cx="6303187" cy="1585761"/>
          </a:xfrm>
          <a:prstGeom prst="flowChartInputOutput">
            <a:avLst/>
          </a:prstGeom>
          <a:solidFill>
            <a:srgbClr val="99CCCC">
              <a:lumMod val="20000"/>
              <a:lumOff val="80000"/>
            </a:srgbClr>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262626"/>
              </a:solidFill>
              <a:effectLst/>
              <a:uLnTx/>
              <a:uFillTx/>
              <a:latin typeface="Arial"/>
              <a:ea typeface="Meiryo UI"/>
            </a:endParaRPr>
          </a:p>
        </p:txBody>
      </p:sp>
      <p:sp>
        <p:nvSpPr>
          <p:cNvPr id="57" name="フローチャート: データ 56"/>
          <p:cNvSpPr/>
          <p:nvPr/>
        </p:nvSpPr>
        <p:spPr>
          <a:xfrm>
            <a:off x="511333" y="1274021"/>
            <a:ext cx="6303187" cy="1585761"/>
          </a:xfrm>
          <a:prstGeom prst="flowChartInputOutput">
            <a:avLst/>
          </a:prstGeom>
          <a:solidFill>
            <a:srgbClr val="EA6031">
              <a:lumMod val="40000"/>
              <a:lumOff val="60000"/>
              <a:alpha val="30000"/>
            </a:srgbClr>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ja-JP" altLang="en-US" kern="0" dirty="0" smtClean="0">
              <a:solidFill>
                <a:prstClr val="white"/>
              </a:solidFill>
              <a:latin typeface="Arial"/>
              <a:ea typeface="Meiryo UI"/>
            </a:endParaRPr>
          </a:p>
        </p:txBody>
      </p:sp>
      <p:sp>
        <p:nvSpPr>
          <p:cNvPr id="58" name="テキスト ボックス 57"/>
          <p:cNvSpPr txBox="1"/>
          <p:nvPr/>
        </p:nvSpPr>
        <p:spPr>
          <a:xfrm>
            <a:off x="1755341" y="1207487"/>
            <a:ext cx="2377574" cy="461665"/>
          </a:xfrm>
          <a:prstGeom prst="rect">
            <a:avLst/>
          </a:prstGeom>
          <a:noFill/>
        </p:spPr>
        <p:txBody>
          <a:bodyPr wrap="none" rtlCol="0">
            <a:spAutoFit/>
          </a:bodyPr>
          <a:lstStyle/>
          <a:p>
            <a:r>
              <a:rPr lang="en-US" altLang="ja-JP" sz="1200" b="1" dirty="0" smtClean="0">
                <a:solidFill>
                  <a:srgbClr val="5C5C5C"/>
                </a:solidFill>
                <a:latin typeface="Arial"/>
                <a:ea typeface="ＭＳ Ｐ明朝" panose="02020600040205080304" pitchFamily="18" charset="-128"/>
              </a:rPr>
              <a:t>Slice #1 SST value = 1 (</a:t>
            </a:r>
            <a:r>
              <a:rPr lang="en-US" altLang="ja-JP" sz="1200" b="1" dirty="0" err="1" smtClean="0">
                <a:solidFill>
                  <a:srgbClr val="5C5C5C"/>
                </a:solidFill>
                <a:latin typeface="Arial"/>
                <a:ea typeface="ＭＳ Ｐ明朝" panose="02020600040205080304" pitchFamily="18" charset="-128"/>
              </a:rPr>
              <a:t>eMBB</a:t>
            </a:r>
            <a:r>
              <a:rPr lang="en-US" altLang="ja-JP" sz="1200" b="1" dirty="0" smtClean="0">
                <a:solidFill>
                  <a:srgbClr val="5C5C5C"/>
                </a:solidFill>
                <a:latin typeface="Arial"/>
                <a:ea typeface="ＭＳ Ｐ明朝" panose="02020600040205080304" pitchFamily="18" charset="-128"/>
              </a:rPr>
              <a:t>)</a:t>
            </a:r>
          </a:p>
          <a:p>
            <a:r>
              <a:rPr lang="en-US" altLang="ja-JP" sz="1200" b="1" dirty="0" smtClean="0">
                <a:solidFill>
                  <a:srgbClr val="5C5C5C"/>
                </a:solidFill>
                <a:latin typeface="Arial"/>
                <a:ea typeface="ＭＳ Ｐ明朝" panose="02020600040205080304" pitchFamily="18" charset="-128"/>
              </a:rPr>
              <a:t>Operator defined priority: Mid</a:t>
            </a:r>
            <a:endParaRPr lang="ja-JP" altLang="en-US" sz="1200" b="1" dirty="0" smtClean="0">
              <a:solidFill>
                <a:srgbClr val="5C5C5C"/>
              </a:solidFill>
              <a:latin typeface="Arial"/>
              <a:ea typeface="ＭＳ Ｐ明朝" panose="02020600040205080304" pitchFamily="18" charset="-128"/>
            </a:endParaRPr>
          </a:p>
        </p:txBody>
      </p:sp>
      <p:sp>
        <p:nvSpPr>
          <p:cNvPr id="59" name="フローチャート: 直接アクセス記憶 58"/>
          <p:cNvSpPr/>
          <p:nvPr/>
        </p:nvSpPr>
        <p:spPr>
          <a:xfrm rot="10800000">
            <a:off x="3050625" y="3362302"/>
            <a:ext cx="1728192" cy="1080120"/>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60" name="グループ化 59"/>
          <p:cNvGrpSpPr/>
          <p:nvPr/>
        </p:nvGrpSpPr>
        <p:grpSpPr>
          <a:xfrm>
            <a:off x="1989555" y="3506319"/>
            <a:ext cx="2060820" cy="216024"/>
            <a:chOff x="5175476" y="1779662"/>
            <a:chExt cx="2060820" cy="216024"/>
          </a:xfrm>
        </p:grpSpPr>
        <p:sp>
          <p:nvSpPr>
            <p:cNvPr id="61" name="正方形/長方形 60"/>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62" name="楕円 61"/>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63" name="グループ化 62"/>
          <p:cNvGrpSpPr/>
          <p:nvPr/>
        </p:nvGrpSpPr>
        <p:grpSpPr>
          <a:xfrm>
            <a:off x="1989555" y="3794351"/>
            <a:ext cx="2060820" cy="216024"/>
            <a:chOff x="5175476" y="1779662"/>
            <a:chExt cx="2060820" cy="216024"/>
          </a:xfrm>
        </p:grpSpPr>
        <p:sp>
          <p:nvSpPr>
            <p:cNvPr id="64" name="正方形/長方形 63"/>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65" name="楕円 64"/>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66" name="グループ化 65"/>
          <p:cNvGrpSpPr/>
          <p:nvPr/>
        </p:nvGrpSpPr>
        <p:grpSpPr>
          <a:xfrm>
            <a:off x="1989555" y="4082383"/>
            <a:ext cx="2060820" cy="216024"/>
            <a:chOff x="5175476" y="1779662"/>
            <a:chExt cx="2060820" cy="216024"/>
          </a:xfrm>
        </p:grpSpPr>
        <p:sp>
          <p:nvSpPr>
            <p:cNvPr id="67" name="正方形/長方形 66"/>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68" name="楕円 67"/>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69" name="フローチャート: 記憶データ 68"/>
          <p:cNvSpPr/>
          <p:nvPr/>
        </p:nvSpPr>
        <p:spPr>
          <a:xfrm rot="10800000">
            <a:off x="3328638" y="3362302"/>
            <a:ext cx="1512169" cy="1080120"/>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70" name="テキスト ボックス 69"/>
          <p:cNvSpPr txBox="1"/>
          <p:nvPr/>
        </p:nvSpPr>
        <p:spPr>
          <a:xfrm>
            <a:off x="2110205" y="3490974"/>
            <a:ext cx="1455848"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flow#1  5QI=10</a:t>
            </a:r>
            <a:endParaRPr lang="ja-JP" altLang="en-US" sz="1100" dirty="0" smtClean="0">
              <a:solidFill>
                <a:srgbClr val="5C5C5C"/>
              </a:solidFill>
              <a:latin typeface="Arial"/>
              <a:ea typeface="ＭＳ Ｐ明朝" panose="02020600040205080304" pitchFamily="18" charset="-128"/>
            </a:endParaRPr>
          </a:p>
        </p:txBody>
      </p:sp>
      <p:sp>
        <p:nvSpPr>
          <p:cNvPr id="71" name="テキスト ボックス 70"/>
          <p:cNvSpPr txBox="1"/>
          <p:nvPr/>
        </p:nvSpPr>
        <p:spPr>
          <a:xfrm>
            <a:off x="2110409" y="3780515"/>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flow#2  5QI=1</a:t>
            </a:r>
            <a:endParaRPr lang="ja-JP" altLang="en-US" sz="1100" dirty="0" smtClean="0">
              <a:solidFill>
                <a:srgbClr val="5C5C5C"/>
              </a:solidFill>
              <a:latin typeface="Arial"/>
              <a:ea typeface="ＭＳ Ｐ明朝" panose="02020600040205080304" pitchFamily="18" charset="-128"/>
            </a:endParaRPr>
          </a:p>
        </p:txBody>
      </p:sp>
      <p:sp>
        <p:nvSpPr>
          <p:cNvPr id="72" name="テキスト ボックス 71"/>
          <p:cNvSpPr txBox="1"/>
          <p:nvPr/>
        </p:nvSpPr>
        <p:spPr>
          <a:xfrm>
            <a:off x="2110409" y="4062197"/>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flow#3  5QI=6</a:t>
            </a:r>
            <a:endParaRPr lang="ja-JP" altLang="en-US" sz="1100" dirty="0" smtClean="0">
              <a:solidFill>
                <a:srgbClr val="5C5C5C"/>
              </a:solidFill>
              <a:latin typeface="Arial"/>
              <a:ea typeface="ＭＳ Ｐ明朝" panose="02020600040205080304" pitchFamily="18" charset="-128"/>
            </a:endParaRPr>
          </a:p>
        </p:txBody>
      </p:sp>
      <p:sp>
        <p:nvSpPr>
          <p:cNvPr id="73" name="テキスト ボックス 72"/>
          <p:cNvSpPr txBox="1"/>
          <p:nvPr/>
        </p:nvSpPr>
        <p:spPr>
          <a:xfrm>
            <a:off x="3934201" y="3764053"/>
            <a:ext cx="1221809" cy="261610"/>
          </a:xfrm>
          <a:prstGeom prst="rect">
            <a:avLst/>
          </a:prstGeom>
          <a:noFill/>
        </p:spPr>
        <p:txBody>
          <a:bodyPr wrap="none" rtlCol="0">
            <a:spAutoFit/>
          </a:bodyPr>
          <a:lstStyle/>
          <a:p>
            <a:r>
              <a:rPr lang="en-US" altLang="ja-JP" sz="1100" b="1" dirty="0" smtClean="0">
                <a:latin typeface="Arial"/>
                <a:ea typeface="ＭＳ Ｐ明朝" panose="02020600040205080304" pitchFamily="18" charset="-128"/>
              </a:rPr>
              <a:t>PDU Session#1</a:t>
            </a:r>
            <a:endParaRPr lang="ja-JP" altLang="en-US" sz="1100" b="1" dirty="0" smtClean="0">
              <a:latin typeface="Arial"/>
              <a:ea typeface="ＭＳ Ｐ明朝" panose="02020600040205080304" pitchFamily="18" charset="-128"/>
            </a:endParaRPr>
          </a:p>
        </p:txBody>
      </p:sp>
      <p:sp>
        <p:nvSpPr>
          <p:cNvPr id="74" name="フローチャート: 直接アクセス記憶 73"/>
          <p:cNvSpPr/>
          <p:nvPr/>
        </p:nvSpPr>
        <p:spPr>
          <a:xfrm rot="10800000">
            <a:off x="4617117" y="2798869"/>
            <a:ext cx="1486914" cy="564969"/>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75" name="グループ化 74"/>
          <p:cNvGrpSpPr/>
          <p:nvPr/>
        </p:nvGrpSpPr>
        <p:grpSpPr>
          <a:xfrm>
            <a:off x="4252862" y="2884532"/>
            <a:ext cx="1152128" cy="166892"/>
            <a:chOff x="5175476" y="1779662"/>
            <a:chExt cx="2060820" cy="216024"/>
          </a:xfrm>
        </p:grpSpPr>
        <p:sp>
          <p:nvSpPr>
            <p:cNvPr id="76" name="正方形/長方形 75"/>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77" name="楕円 76"/>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78" name="グループ化 77"/>
          <p:cNvGrpSpPr/>
          <p:nvPr/>
        </p:nvGrpSpPr>
        <p:grpSpPr>
          <a:xfrm>
            <a:off x="4252862" y="3102798"/>
            <a:ext cx="1152128" cy="166892"/>
            <a:chOff x="5175476" y="1779662"/>
            <a:chExt cx="2060820" cy="216024"/>
          </a:xfrm>
        </p:grpSpPr>
        <p:sp>
          <p:nvSpPr>
            <p:cNvPr id="79" name="正方形/長方形 78"/>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80" name="楕円 79"/>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81" name="フローチャート: 記憶データ 80"/>
          <p:cNvSpPr/>
          <p:nvPr/>
        </p:nvSpPr>
        <p:spPr>
          <a:xfrm rot="10800000">
            <a:off x="4864968" y="2798869"/>
            <a:ext cx="1301051" cy="564969"/>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82" name="テキスト ボックス 81"/>
          <p:cNvSpPr txBox="1"/>
          <p:nvPr/>
        </p:nvSpPr>
        <p:spPr>
          <a:xfrm>
            <a:off x="5203130" y="2939494"/>
            <a:ext cx="878346" cy="430887"/>
          </a:xfrm>
          <a:prstGeom prst="rect">
            <a:avLst/>
          </a:prstGeom>
          <a:noFill/>
        </p:spPr>
        <p:txBody>
          <a:bodyPr wrap="square" rtlCol="0">
            <a:spAutoFit/>
          </a:bodyPr>
          <a:lstStyle/>
          <a:p>
            <a:r>
              <a:rPr lang="en-US" altLang="ja-JP" sz="1100" b="1" dirty="0" smtClean="0">
                <a:latin typeface="Arial"/>
                <a:ea typeface="ＭＳ Ｐ明朝" panose="02020600040205080304" pitchFamily="18" charset="-128"/>
              </a:rPr>
              <a:t>PDU Session#2</a:t>
            </a:r>
            <a:endParaRPr lang="ja-JP" altLang="en-US" sz="1100" b="1" dirty="0" smtClean="0">
              <a:latin typeface="Arial"/>
              <a:ea typeface="ＭＳ Ｐ明朝" panose="02020600040205080304" pitchFamily="18" charset="-128"/>
            </a:endParaRPr>
          </a:p>
        </p:txBody>
      </p:sp>
      <p:sp>
        <p:nvSpPr>
          <p:cNvPr id="83" name="テキスト ボックス 82"/>
          <p:cNvSpPr txBox="1"/>
          <p:nvPr/>
        </p:nvSpPr>
        <p:spPr>
          <a:xfrm>
            <a:off x="1754911" y="2948028"/>
            <a:ext cx="2464136" cy="461665"/>
          </a:xfrm>
          <a:prstGeom prst="rect">
            <a:avLst/>
          </a:prstGeom>
          <a:noFill/>
        </p:spPr>
        <p:txBody>
          <a:bodyPr wrap="none" rtlCol="0">
            <a:spAutoFit/>
          </a:bodyPr>
          <a:lstStyle/>
          <a:p>
            <a:r>
              <a:rPr lang="en-US" altLang="ja-JP" sz="1200" b="1" dirty="0" smtClean="0">
                <a:solidFill>
                  <a:srgbClr val="5C5C5C"/>
                </a:solidFill>
                <a:latin typeface="Arial"/>
                <a:ea typeface="ＭＳ Ｐ明朝" panose="02020600040205080304" pitchFamily="18" charset="-128"/>
              </a:rPr>
              <a:t>Slice #2 SST value = 2 (URLLC)</a:t>
            </a:r>
          </a:p>
          <a:p>
            <a:r>
              <a:rPr lang="en-US" altLang="ja-JP" sz="1200" b="1" dirty="0" smtClean="0">
                <a:solidFill>
                  <a:srgbClr val="5C5C5C"/>
                </a:solidFill>
                <a:latin typeface="Arial"/>
                <a:ea typeface="ＭＳ Ｐ明朝" panose="02020600040205080304" pitchFamily="18" charset="-128"/>
              </a:rPr>
              <a:t>Operator defined priority: High</a:t>
            </a:r>
            <a:endParaRPr lang="ja-JP" altLang="en-US" sz="1200" b="1" dirty="0" smtClean="0">
              <a:solidFill>
                <a:srgbClr val="5C5C5C"/>
              </a:solidFill>
              <a:latin typeface="Arial"/>
              <a:ea typeface="ＭＳ Ｐ明朝" panose="02020600040205080304" pitchFamily="18" charset="-128"/>
            </a:endParaRPr>
          </a:p>
        </p:txBody>
      </p:sp>
      <p:sp>
        <p:nvSpPr>
          <p:cNvPr id="84" name="フローチャート: 直接アクセス記憶 83"/>
          <p:cNvSpPr/>
          <p:nvPr/>
        </p:nvSpPr>
        <p:spPr>
          <a:xfrm rot="10800000">
            <a:off x="3051055" y="1654695"/>
            <a:ext cx="1728192" cy="1080120"/>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85" name="グループ化 84"/>
          <p:cNvGrpSpPr/>
          <p:nvPr/>
        </p:nvGrpSpPr>
        <p:grpSpPr>
          <a:xfrm>
            <a:off x="1989985" y="1798712"/>
            <a:ext cx="2060820" cy="216024"/>
            <a:chOff x="5175476" y="1779662"/>
            <a:chExt cx="2060820" cy="216024"/>
          </a:xfrm>
        </p:grpSpPr>
        <p:sp>
          <p:nvSpPr>
            <p:cNvPr id="86" name="正方形/長方形 85"/>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87" name="楕円 86"/>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88" name="グループ化 87"/>
          <p:cNvGrpSpPr/>
          <p:nvPr/>
        </p:nvGrpSpPr>
        <p:grpSpPr>
          <a:xfrm>
            <a:off x="1989985" y="2086744"/>
            <a:ext cx="2060820" cy="216024"/>
            <a:chOff x="5175476" y="1779662"/>
            <a:chExt cx="2060820" cy="216024"/>
          </a:xfrm>
        </p:grpSpPr>
        <p:sp>
          <p:nvSpPr>
            <p:cNvPr id="89" name="正方形/長方形 88"/>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90" name="楕円 89"/>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91" name="グループ化 90"/>
          <p:cNvGrpSpPr/>
          <p:nvPr/>
        </p:nvGrpSpPr>
        <p:grpSpPr>
          <a:xfrm>
            <a:off x="1989985" y="2374776"/>
            <a:ext cx="2060820" cy="216024"/>
            <a:chOff x="5175476" y="1779662"/>
            <a:chExt cx="2060820" cy="216024"/>
          </a:xfrm>
        </p:grpSpPr>
        <p:sp>
          <p:nvSpPr>
            <p:cNvPr id="92" name="正方形/長方形 91"/>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93" name="楕円 92"/>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94" name="フローチャート: 記憶データ 93"/>
          <p:cNvSpPr/>
          <p:nvPr/>
        </p:nvSpPr>
        <p:spPr>
          <a:xfrm rot="10800000">
            <a:off x="3329068" y="1654695"/>
            <a:ext cx="1512169" cy="1080120"/>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95" name="テキスト ボックス 94"/>
          <p:cNvSpPr txBox="1"/>
          <p:nvPr/>
        </p:nvSpPr>
        <p:spPr>
          <a:xfrm>
            <a:off x="2110635" y="1783367"/>
            <a:ext cx="1455848"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flow#1  5QI=10</a:t>
            </a:r>
            <a:endParaRPr lang="ja-JP" altLang="en-US" sz="1100" dirty="0" smtClean="0">
              <a:solidFill>
                <a:srgbClr val="5C5C5C"/>
              </a:solidFill>
              <a:latin typeface="Arial"/>
              <a:ea typeface="ＭＳ Ｐ明朝" panose="02020600040205080304" pitchFamily="18" charset="-128"/>
            </a:endParaRPr>
          </a:p>
        </p:txBody>
      </p:sp>
      <p:sp>
        <p:nvSpPr>
          <p:cNvPr id="96" name="テキスト ボックス 95"/>
          <p:cNvSpPr txBox="1"/>
          <p:nvPr/>
        </p:nvSpPr>
        <p:spPr>
          <a:xfrm>
            <a:off x="2110839" y="2072908"/>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flow#2  5QI=1</a:t>
            </a:r>
            <a:endParaRPr lang="ja-JP" altLang="en-US" sz="1100" dirty="0" smtClean="0">
              <a:solidFill>
                <a:srgbClr val="5C5C5C"/>
              </a:solidFill>
              <a:latin typeface="Arial"/>
              <a:ea typeface="ＭＳ Ｐ明朝" panose="02020600040205080304" pitchFamily="18" charset="-128"/>
            </a:endParaRPr>
          </a:p>
        </p:txBody>
      </p:sp>
      <p:sp>
        <p:nvSpPr>
          <p:cNvPr id="97" name="テキスト ボックス 96"/>
          <p:cNvSpPr txBox="1"/>
          <p:nvPr/>
        </p:nvSpPr>
        <p:spPr>
          <a:xfrm>
            <a:off x="2110839" y="2354590"/>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flow#3  5QI=6</a:t>
            </a:r>
            <a:endParaRPr lang="ja-JP" altLang="en-US" sz="1100" dirty="0" smtClean="0">
              <a:solidFill>
                <a:srgbClr val="5C5C5C"/>
              </a:solidFill>
              <a:latin typeface="Arial"/>
              <a:ea typeface="ＭＳ Ｐ明朝" panose="02020600040205080304" pitchFamily="18" charset="-128"/>
            </a:endParaRPr>
          </a:p>
        </p:txBody>
      </p:sp>
      <p:sp>
        <p:nvSpPr>
          <p:cNvPr id="98" name="テキスト ボックス 97"/>
          <p:cNvSpPr txBox="1"/>
          <p:nvPr/>
        </p:nvSpPr>
        <p:spPr>
          <a:xfrm>
            <a:off x="3862623" y="2107177"/>
            <a:ext cx="1221809" cy="261610"/>
          </a:xfrm>
          <a:prstGeom prst="rect">
            <a:avLst/>
          </a:prstGeom>
          <a:noFill/>
        </p:spPr>
        <p:txBody>
          <a:bodyPr wrap="none" rtlCol="0">
            <a:spAutoFit/>
          </a:bodyPr>
          <a:lstStyle/>
          <a:p>
            <a:r>
              <a:rPr lang="en-US" altLang="ja-JP" sz="1100" b="1" dirty="0" smtClean="0">
                <a:latin typeface="Arial"/>
                <a:ea typeface="ＭＳ Ｐ明朝" panose="02020600040205080304" pitchFamily="18" charset="-128"/>
              </a:rPr>
              <a:t>PDU Session#1</a:t>
            </a:r>
            <a:endParaRPr lang="ja-JP" altLang="en-US" sz="1100" b="1" dirty="0" smtClean="0">
              <a:latin typeface="Arial"/>
              <a:ea typeface="ＭＳ Ｐ明朝" panose="02020600040205080304" pitchFamily="18" charset="-128"/>
            </a:endParaRPr>
          </a:p>
        </p:txBody>
      </p:sp>
      <p:sp>
        <p:nvSpPr>
          <p:cNvPr id="99" name="フローチャート: 直接アクセス記憶 98"/>
          <p:cNvSpPr/>
          <p:nvPr/>
        </p:nvSpPr>
        <p:spPr>
          <a:xfrm rot="10800000">
            <a:off x="4617547" y="1091262"/>
            <a:ext cx="1486914" cy="564969"/>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100" name="グループ化 99"/>
          <p:cNvGrpSpPr/>
          <p:nvPr/>
        </p:nvGrpSpPr>
        <p:grpSpPr>
          <a:xfrm>
            <a:off x="4253292" y="1176925"/>
            <a:ext cx="1152128" cy="166892"/>
            <a:chOff x="5175476" y="1779662"/>
            <a:chExt cx="2060820" cy="216024"/>
          </a:xfrm>
        </p:grpSpPr>
        <p:sp>
          <p:nvSpPr>
            <p:cNvPr id="101" name="正方形/長方形 100"/>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102" name="楕円 101"/>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103" name="グループ化 102"/>
          <p:cNvGrpSpPr/>
          <p:nvPr/>
        </p:nvGrpSpPr>
        <p:grpSpPr>
          <a:xfrm>
            <a:off x="4253292" y="1395191"/>
            <a:ext cx="1152128" cy="166892"/>
            <a:chOff x="5175476" y="1779662"/>
            <a:chExt cx="2060820" cy="216024"/>
          </a:xfrm>
        </p:grpSpPr>
        <p:sp>
          <p:nvSpPr>
            <p:cNvPr id="104" name="正方形/長方形 103"/>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105" name="楕円 104"/>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106" name="フローチャート: 記憶データ 105"/>
          <p:cNvSpPr/>
          <p:nvPr/>
        </p:nvSpPr>
        <p:spPr>
          <a:xfrm rot="10800000">
            <a:off x="4865398" y="1091262"/>
            <a:ext cx="1301051" cy="564969"/>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107" name="テキスト ボックス 106"/>
          <p:cNvSpPr txBox="1"/>
          <p:nvPr/>
        </p:nvSpPr>
        <p:spPr>
          <a:xfrm>
            <a:off x="5203560" y="1231887"/>
            <a:ext cx="878346" cy="430887"/>
          </a:xfrm>
          <a:prstGeom prst="rect">
            <a:avLst/>
          </a:prstGeom>
          <a:noFill/>
        </p:spPr>
        <p:txBody>
          <a:bodyPr wrap="square" rtlCol="0">
            <a:spAutoFit/>
          </a:bodyPr>
          <a:lstStyle/>
          <a:p>
            <a:r>
              <a:rPr lang="en-US" altLang="ja-JP" sz="1100" b="1" dirty="0" smtClean="0">
                <a:latin typeface="Arial"/>
                <a:ea typeface="ＭＳ Ｐ明朝" panose="02020600040205080304" pitchFamily="18" charset="-128"/>
              </a:rPr>
              <a:t>PDU Session#2</a:t>
            </a:r>
            <a:endParaRPr lang="ja-JP" altLang="en-US" sz="1100" b="1" dirty="0" smtClean="0">
              <a:latin typeface="Arial"/>
              <a:ea typeface="ＭＳ Ｐ明朝" panose="02020600040205080304" pitchFamily="18" charset="-128"/>
            </a:endParaRPr>
          </a:p>
        </p:txBody>
      </p:sp>
      <p:graphicFrame>
        <p:nvGraphicFramePr>
          <p:cNvPr id="108" name="オブジェクト 107">
            <a:extLst>
              <a:ext uri="{FF2B5EF4-FFF2-40B4-BE49-F238E27FC236}">
                <a16:creationId xmlns:a16="http://schemas.microsoft.com/office/drawing/2014/main" id="{C67A29F6-2977-E848-B89F-9A5D7402F07D}"/>
              </a:ext>
            </a:extLst>
          </p:cNvPr>
          <p:cNvGraphicFramePr>
            <a:graphicFrameLocks noChangeAspect="1"/>
          </p:cNvGraphicFramePr>
          <p:nvPr>
            <p:extLst>
              <p:ext uri="{D42A27DB-BD31-4B8C-83A1-F6EECF244321}">
                <p14:modId xmlns:p14="http://schemas.microsoft.com/office/powerpoint/2010/main" val="1995659176"/>
              </p:ext>
            </p:extLst>
          </p:nvPr>
        </p:nvGraphicFramePr>
        <p:xfrm>
          <a:off x="6764035" y="1508880"/>
          <a:ext cx="5378334" cy="2571221"/>
        </p:xfrm>
        <a:graphic>
          <a:graphicData uri="http://schemas.openxmlformats.org/presentationml/2006/ole">
            <mc:AlternateContent xmlns:mc="http://schemas.openxmlformats.org/markup-compatibility/2006">
              <mc:Choice xmlns:v="urn:schemas-microsoft-com:vml" Requires="v">
                <p:oleObj spid="_x0000_s1039" name="画像" r:id="rId4" imgW="2895600" imgH="1377950" progId="Word.Picture.8">
                  <p:embed/>
                </p:oleObj>
              </mc:Choice>
              <mc:Fallback>
                <p:oleObj name="画像" r:id="rId4" imgW="2895600" imgH="1377950" progId="Word.Picture.8">
                  <p:embed/>
                  <p:pic>
                    <p:nvPicPr>
                      <p:cNvPr id="6" name="オブジェクト 5">
                        <a:extLst>
                          <a:ext uri="{FF2B5EF4-FFF2-40B4-BE49-F238E27FC236}">
                            <a16:creationId xmlns:a16="http://schemas.microsoft.com/office/drawing/2014/main" id="{C67A29F6-2977-E848-B89F-9A5D7402F0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4035" y="1508880"/>
                        <a:ext cx="5378334" cy="2571221"/>
                      </a:xfrm>
                      <a:prstGeom prst="rect">
                        <a:avLst/>
                      </a:prstGeom>
                      <a:noFill/>
                      <a:extLst/>
                    </p:spPr>
                  </p:pic>
                </p:oleObj>
              </mc:Fallback>
            </mc:AlternateContent>
          </a:graphicData>
        </a:graphic>
      </p:graphicFrame>
      <p:cxnSp>
        <p:nvCxnSpPr>
          <p:cNvPr id="110" name="カギ線コネクタ 109"/>
          <p:cNvCxnSpPr>
            <a:stCxn id="90" idx="2"/>
            <a:endCxn id="119" idx="1"/>
          </p:cNvCxnSpPr>
          <p:nvPr/>
        </p:nvCxnSpPr>
        <p:spPr bwMode="auto">
          <a:xfrm rot="10800000" flipV="1">
            <a:off x="1333905" y="2194756"/>
            <a:ext cx="656081" cy="2642358"/>
          </a:xfrm>
          <a:prstGeom prst="bentConnector3">
            <a:avLst>
              <a:gd name="adj1" fmla="val 134843"/>
            </a:avLst>
          </a:prstGeom>
          <a:solidFill>
            <a:schemeClr val="accent1"/>
          </a:solidFill>
          <a:ln w="9525" cap="flat" cmpd="sng" algn="ctr">
            <a:solidFill>
              <a:schemeClr val="tx1"/>
            </a:solidFill>
            <a:prstDash val="solid"/>
            <a:round/>
            <a:headEnd type="triangle" w="med" len="med"/>
            <a:tailEnd type="none" w="med" len="med"/>
          </a:ln>
          <a:effectLst/>
        </p:spPr>
      </p:cxnSp>
      <p:sp>
        <p:nvSpPr>
          <p:cNvPr id="119" name="テキスト ボックス 118"/>
          <p:cNvSpPr txBox="1"/>
          <p:nvPr/>
        </p:nvSpPr>
        <p:spPr>
          <a:xfrm>
            <a:off x="1333904" y="4513948"/>
            <a:ext cx="5241067" cy="646331"/>
          </a:xfrm>
          <a:prstGeom prst="rect">
            <a:avLst/>
          </a:prstGeom>
          <a:noFill/>
        </p:spPr>
        <p:txBody>
          <a:bodyPr wrap="square" rtlCol="0">
            <a:spAutoFit/>
          </a:bodyPr>
          <a:lstStyle/>
          <a:p>
            <a:r>
              <a:rPr lang="en-US" altLang="ja-JP" dirty="0" smtClean="0"/>
              <a:t>These </a:t>
            </a:r>
            <a:r>
              <a:rPr lang="en-US" altLang="ja-JP" dirty="0" err="1" smtClean="0"/>
              <a:t>QoS</a:t>
            </a:r>
            <a:r>
              <a:rPr lang="en-US" altLang="ja-JP" dirty="0" smtClean="0"/>
              <a:t> flows have same 5QI even though slice priority is different</a:t>
            </a:r>
            <a:endParaRPr kumimoji="1" lang="ja-JP" altLang="en-US" dirty="0"/>
          </a:p>
        </p:txBody>
      </p:sp>
      <p:cxnSp>
        <p:nvCxnSpPr>
          <p:cNvPr id="122" name="カギ線コネクタ 121"/>
          <p:cNvCxnSpPr>
            <a:stCxn id="65" idx="2"/>
            <a:endCxn id="119" idx="1"/>
          </p:cNvCxnSpPr>
          <p:nvPr/>
        </p:nvCxnSpPr>
        <p:spPr bwMode="auto">
          <a:xfrm rot="10800000" flipV="1">
            <a:off x="1333905" y="3902362"/>
            <a:ext cx="655651" cy="934751"/>
          </a:xfrm>
          <a:prstGeom prst="bentConnector3">
            <a:avLst>
              <a:gd name="adj1" fmla="val 134866"/>
            </a:avLst>
          </a:prstGeom>
          <a:solidFill>
            <a:schemeClr val="accent1"/>
          </a:solidFill>
          <a:ln w="9525" cap="flat" cmpd="sng" algn="ctr">
            <a:solidFill>
              <a:schemeClr val="tx1"/>
            </a:solidFill>
            <a:prstDash val="solid"/>
            <a:round/>
            <a:headEnd type="triangle" w="med" len="med"/>
            <a:tailEnd type="none" w="med" len="med"/>
          </a:ln>
          <a:effectLst/>
        </p:spPr>
      </p:cxnSp>
      <p:sp>
        <p:nvSpPr>
          <p:cNvPr id="126" name="テキスト ボックス 125"/>
          <p:cNvSpPr txBox="1"/>
          <p:nvPr/>
        </p:nvSpPr>
        <p:spPr>
          <a:xfrm>
            <a:off x="6880304" y="4325256"/>
            <a:ext cx="5241067" cy="646331"/>
          </a:xfrm>
          <a:prstGeom prst="rect">
            <a:avLst/>
          </a:prstGeom>
          <a:noFill/>
        </p:spPr>
        <p:txBody>
          <a:bodyPr wrap="square" rtlCol="0">
            <a:spAutoFit/>
          </a:bodyPr>
          <a:lstStyle/>
          <a:p>
            <a:r>
              <a:rPr lang="en-US" altLang="ja-JP" dirty="0" smtClean="0"/>
              <a:t>There is no way of differentiating </a:t>
            </a:r>
            <a:r>
              <a:rPr lang="en-US" altLang="ja-JP" dirty="0" err="1" smtClean="0"/>
              <a:t>QoS</a:t>
            </a:r>
            <a:r>
              <a:rPr lang="en-US" altLang="ja-JP" dirty="0" smtClean="0"/>
              <a:t> flows with same 5QI value but being mapped to different slices</a:t>
            </a:r>
            <a:endParaRPr kumimoji="1" lang="ja-JP" altLang="en-US" dirty="0"/>
          </a:p>
        </p:txBody>
      </p:sp>
      <p:sp>
        <p:nvSpPr>
          <p:cNvPr id="127" name="楕円 126"/>
          <p:cNvSpPr/>
          <p:nvPr/>
        </p:nvSpPr>
        <p:spPr bwMode="auto">
          <a:xfrm>
            <a:off x="7474857" y="3362302"/>
            <a:ext cx="1480457" cy="54901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smtClean="0">
              <a:ln>
                <a:noFill/>
              </a:ln>
              <a:solidFill>
                <a:schemeClr val="tx1"/>
              </a:solidFill>
              <a:effectLst/>
              <a:latin typeface="Arial" charset="0"/>
            </a:endParaRPr>
          </a:p>
        </p:txBody>
      </p:sp>
      <p:cxnSp>
        <p:nvCxnSpPr>
          <p:cNvPr id="129" name="直線矢印コネクタ 128"/>
          <p:cNvCxnSpPr/>
          <p:nvPr/>
        </p:nvCxnSpPr>
        <p:spPr bwMode="auto">
          <a:xfrm flipH="1" flipV="1">
            <a:off x="8215085" y="3911320"/>
            <a:ext cx="174172" cy="53110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545684478"/>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Summary</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3600" b="1" dirty="0">
                <a:solidFill>
                  <a:srgbClr val="FF0000"/>
                </a:solidFill>
              </a:rPr>
              <a:t>NW Slicing</a:t>
            </a:r>
            <a:r>
              <a:rPr kumimoji="1" lang="en-US" altLang="ja-JP" sz="3600" dirty="0"/>
              <a:t> is one of the key functionalities of </a:t>
            </a:r>
            <a:r>
              <a:rPr kumimoji="1" lang="en-US" altLang="ja-JP" sz="3600" dirty="0" smtClean="0"/>
              <a:t>5G</a:t>
            </a:r>
          </a:p>
          <a:p>
            <a:r>
              <a:rPr kumimoji="1" lang="en-US" altLang="ja-JP" sz="3600" dirty="0" smtClean="0"/>
              <a:t>From the </a:t>
            </a:r>
            <a:r>
              <a:rPr kumimoji="1" lang="en-US" altLang="ja-JP" sz="3600" dirty="0"/>
              <a:t>operators </a:t>
            </a:r>
            <a:r>
              <a:rPr kumimoji="1" lang="en-US" altLang="ja-JP" sz="3600" dirty="0" smtClean="0"/>
              <a:t>point of view, to </a:t>
            </a:r>
            <a:r>
              <a:rPr kumimoji="1" lang="en-US" altLang="ja-JP" sz="3600" dirty="0"/>
              <a:t>provide </a:t>
            </a:r>
            <a:r>
              <a:rPr kumimoji="1" lang="en-US" altLang="ja-JP" sz="3600" b="1" dirty="0">
                <a:solidFill>
                  <a:srgbClr val="FF0000"/>
                </a:solidFill>
              </a:rPr>
              <a:t>guaranteed SLA </a:t>
            </a:r>
            <a:r>
              <a:rPr kumimoji="1" lang="en-US" altLang="ja-JP" sz="3600" dirty="0"/>
              <a:t>based on the customers’ requirements in the E2E </a:t>
            </a:r>
            <a:r>
              <a:rPr kumimoji="1" lang="en-US" altLang="ja-JP" sz="3600" dirty="0" smtClean="0"/>
              <a:t>manner is highly required</a:t>
            </a:r>
          </a:p>
          <a:p>
            <a:r>
              <a:rPr kumimoji="1" lang="en-US" altLang="ja-JP" sz="3600" dirty="0" smtClean="0"/>
              <a:t>From RAN network slice aspect, enhancement should be discussed in Rel-17 for example;</a:t>
            </a:r>
          </a:p>
          <a:p>
            <a:pPr lvl="1"/>
            <a:r>
              <a:rPr kumimoji="1" lang="en-US" altLang="ja-JP" dirty="0" smtClean="0"/>
              <a:t>The </a:t>
            </a:r>
            <a:r>
              <a:rPr kumimoji="1" lang="en-US" altLang="ja-JP" dirty="0"/>
              <a:t>management method  to guarantee the </a:t>
            </a:r>
            <a:r>
              <a:rPr kumimoji="1" lang="en-US" altLang="ja-JP" dirty="0" smtClean="0"/>
              <a:t>SLA</a:t>
            </a:r>
            <a:endParaRPr kumimoji="1" lang="en-US" altLang="ja-JP" sz="2800" dirty="0"/>
          </a:p>
          <a:p>
            <a:pPr lvl="1"/>
            <a:r>
              <a:rPr kumimoji="1" lang="en-US" altLang="ja-JP" dirty="0"/>
              <a:t>Traffic management in AN</a:t>
            </a:r>
            <a:endParaRPr kumimoji="1" lang="en-US" altLang="ja-JP" dirty="0" smtClean="0"/>
          </a:p>
        </p:txBody>
      </p:sp>
    </p:spTree>
    <p:extLst>
      <p:ext uri="{BB962C8B-B14F-4D97-AF65-F5344CB8AC3E}">
        <p14:creationId xmlns:p14="http://schemas.microsoft.com/office/powerpoint/2010/main" val="1170791175"/>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1538708" y="3027218"/>
            <a:ext cx="9102725" cy="1143000"/>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ja-JP" kern="0" dirty="0" smtClean="0"/>
              <a:t>Thank you!</a:t>
            </a:r>
            <a:endParaRPr kumimoji="1" lang="ja-JP" altLang="en-US" kern="0" dirty="0"/>
          </a:p>
        </p:txBody>
      </p:sp>
    </p:spTree>
    <p:extLst>
      <p:ext uri="{BB962C8B-B14F-4D97-AF65-F5344CB8AC3E}">
        <p14:creationId xmlns:p14="http://schemas.microsoft.com/office/powerpoint/2010/main" val="2897820563"/>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TotalTime>
  <Words>561</Words>
  <Application>Microsoft Office PowerPoint</Application>
  <PresentationFormat>ワイド画面</PresentationFormat>
  <Paragraphs>57</Paragraphs>
  <Slides>8</Slides>
  <Notes>3</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8</vt:i4>
      </vt:variant>
    </vt:vector>
  </HeadingPairs>
  <TitlesOfParts>
    <vt:vector size="16" baseType="lpstr">
      <vt:lpstr>Meiryo UI</vt:lpstr>
      <vt:lpstr>ＭＳ Ｐゴシック</vt:lpstr>
      <vt:lpstr>ＭＳ Ｐ明朝</vt:lpstr>
      <vt:lpstr>游ゴシック</vt:lpstr>
      <vt:lpstr>Arial</vt:lpstr>
      <vt:lpstr>Calibri</vt:lpstr>
      <vt:lpstr>Office Theme</vt:lpstr>
      <vt:lpstr>画像</vt:lpstr>
      <vt:lpstr>Release 17 Focus Area RAN aspect of E2E NW Slicing</vt:lpstr>
      <vt:lpstr>Justification</vt:lpstr>
      <vt:lpstr>Justification</vt:lpstr>
      <vt:lpstr>Justification</vt:lpstr>
      <vt:lpstr>Objective</vt:lpstr>
      <vt:lpstr>Traffic management in AN</vt:lpstr>
      <vt:lpstr>Summary</vt:lpstr>
      <vt:lpstr>PowerPoint プレゼンテーション</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KDDI Release 16 Focus Area</dc:title>
  <dc:creator>中野裕介</dc:creator>
  <cp:lastModifiedBy>中野 裕介</cp:lastModifiedBy>
  <cp:revision>60</cp:revision>
  <dcterms:created xsi:type="dcterms:W3CDTF">2018-05-29T08:28:26Z</dcterms:created>
  <dcterms:modified xsi:type="dcterms:W3CDTF">2019-05-27T05:27:11Z</dcterms:modified>
</cp:coreProperties>
</file>