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524" r:id="rId2"/>
    <p:sldId id="542" r:id="rId3"/>
    <p:sldId id="544" r:id="rId4"/>
    <p:sldId id="543" r:id="rId5"/>
    <p:sldId id="539" r:id="rId6"/>
    <p:sldId id="526" r:id="rId7"/>
    <p:sldId id="259" r:id="rId8"/>
  </p:sldIdLst>
  <p:sldSz cx="9144000" cy="6858000" type="screen4x3"/>
  <p:notesSz cx="7099300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ueming Pan" initials="pxm" lastIdx="11" clrIdx="0"/>
  <p:cmAuthor id="1" name="CATT" initials="CATT" lastIdx="1" clrIdx="1"/>
  <p:cmAuthor id="2" name="chandrika" initials="c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3A2"/>
    <a:srgbClr val="1915FF"/>
    <a:srgbClr val="FCFFE7"/>
    <a:srgbClr val="00FA71"/>
    <a:srgbClr val="DDE9F7"/>
    <a:srgbClr val="ACF6DA"/>
    <a:srgbClr val="10386B"/>
    <a:srgbClr val="FA0E12"/>
    <a:srgbClr val="22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60" autoAdjust="0"/>
    <p:restoredTop sz="79221" autoAdjust="0"/>
  </p:normalViewPr>
  <p:slideViewPr>
    <p:cSldViewPr snapToGrid="0">
      <p:cViewPr>
        <p:scale>
          <a:sx n="75" d="100"/>
          <a:sy n="75" d="100"/>
        </p:scale>
        <p:origin x="-164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D2013B06-8F13-43AA-80CE-A20C31D31309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59ED260-4EAD-4D2D-81E2-B6A0E2F09D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40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42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586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076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602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9032032" cy="1109985"/>
          </a:xfrm>
        </p:spPr>
        <p:txBody>
          <a:bodyPr>
            <a:normAutofit/>
          </a:bodyPr>
          <a:lstStyle/>
          <a:p>
            <a:pPr algn="ctr"/>
            <a:r>
              <a:rPr lang="en-US" altLang="zh-CN" sz="2800" dirty="0">
                <a:latin typeface="Arial" pitchFamily="34" charset="0"/>
                <a:cs typeface="Arial" pitchFamily="34" charset="0"/>
              </a:rPr>
              <a:t>Motivation of supporting NR compression in Rel-17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3600" y="5085184"/>
            <a:ext cx="7328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/>
              <a:t>CATT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46166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RP-191149</a:t>
            </a:r>
            <a:endParaRPr lang="zh-CN" altLang="en-US" sz="2400" b="1" dirty="0" smtClean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1" y="765109"/>
            <a:ext cx="5710336" cy="156966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3GPP TSG RAN WG Meeting #84</a:t>
            </a:r>
          </a:p>
          <a:p>
            <a:r>
              <a:rPr lang="en-GB" altLang="zh-CN" sz="2400" b="1" dirty="0" smtClean="0">
                <a:solidFill>
                  <a:schemeClr val="bg1"/>
                </a:solidFill>
              </a:rPr>
              <a:t>N</a:t>
            </a:r>
            <a:r>
              <a:rPr lang="en-US" altLang="zh-CN" sz="2400" b="1" dirty="0" err="1" smtClean="0">
                <a:solidFill>
                  <a:schemeClr val="bg1"/>
                </a:solidFill>
              </a:rPr>
              <a:t>ewport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 Beach</a:t>
            </a:r>
            <a:r>
              <a:rPr lang="en-GB" altLang="zh-CN" sz="2400" b="1" dirty="0" smtClean="0">
                <a:solidFill>
                  <a:schemeClr val="bg1"/>
                </a:solidFill>
              </a:rPr>
              <a:t>, USA, June. 3 </a:t>
            </a:r>
            <a:r>
              <a:rPr lang="en-GB" altLang="zh-CN" sz="2400" b="1" dirty="0" smtClean="0">
                <a:solidFill>
                  <a:schemeClr val="bg1"/>
                </a:solidFill>
              </a:rPr>
              <a:t>-6, </a:t>
            </a:r>
            <a:r>
              <a:rPr lang="en-GB" altLang="zh-CN" sz="2400" b="1" dirty="0" smtClean="0">
                <a:solidFill>
                  <a:schemeClr val="bg1"/>
                </a:solidFill>
              </a:rPr>
              <a:t>2019 </a:t>
            </a:r>
          </a:p>
          <a:p>
            <a:r>
              <a:rPr lang="en-GB" altLang="zh-CN" sz="2400" b="1" dirty="0" smtClean="0">
                <a:solidFill>
                  <a:schemeClr val="bg1"/>
                </a:solidFill>
              </a:rPr>
              <a:t>Document for: Discussion</a:t>
            </a:r>
          </a:p>
          <a:p>
            <a:r>
              <a:rPr lang="en-GB" altLang="zh-CN" sz="2400" b="1" dirty="0" smtClean="0">
                <a:solidFill>
                  <a:schemeClr val="bg1"/>
                </a:solidFill>
              </a:rPr>
              <a:t>Agenda Item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: 8</a:t>
            </a:r>
            <a:endParaRPr lang="zh-CN" altLang="en-US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Motivations </a:t>
            </a:r>
            <a:r>
              <a:rPr lang="en-US" dirty="0"/>
              <a:t>for NR </a:t>
            </a:r>
            <a:r>
              <a:rPr lang="en-US" dirty="0" smtClean="0"/>
              <a:t>Compression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b="1" dirty="0"/>
              <a:t>Motivation 1: Support in E-UTRA</a:t>
            </a:r>
            <a:endParaRPr lang="en-US" b="1" dirty="0"/>
          </a:p>
          <a:p>
            <a:pPr lvl="1"/>
            <a:r>
              <a:rPr lang="en-GB" dirty="0" smtClean="0"/>
              <a:t>without </a:t>
            </a:r>
            <a:r>
              <a:rPr lang="en-GB" dirty="0"/>
              <a:t>UDC support in E-UTRA in 5GS, E-UTRA in NG-RAN is less radio efficient than E-UTRA in E-UTRAN</a:t>
            </a:r>
            <a:endParaRPr lang="en-US" dirty="0"/>
          </a:p>
          <a:p>
            <a:r>
              <a:rPr lang="en-GB" b="1" dirty="0" smtClean="0"/>
              <a:t>Motivation </a:t>
            </a:r>
            <a:r>
              <a:rPr lang="en-GB" b="1" dirty="0"/>
              <a:t>2: Support with “Option 3” (ENDC)</a:t>
            </a:r>
            <a:endParaRPr lang="en-US" b="1" dirty="0"/>
          </a:p>
          <a:p>
            <a:pPr lvl="1"/>
            <a:r>
              <a:rPr lang="en-GB" dirty="0" smtClean="0"/>
              <a:t>without </a:t>
            </a:r>
            <a:r>
              <a:rPr lang="en-GB" dirty="0"/>
              <a:t>UDC support in NR PDCP, E-UTRA in Option 3x is less radio efficient than E-UTRA in Option 3a.</a:t>
            </a:r>
            <a:endParaRPr lang="en-US" dirty="0"/>
          </a:p>
          <a:p>
            <a:r>
              <a:rPr lang="en-GB" b="1" dirty="0" smtClean="0"/>
              <a:t>Motivation </a:t>
            </a:r>
            <a:r>
              <a:rPr lang="en-GB" b="1" dirty="0"/>
              <a:t>3: Mobility performance</a:t>
            </a:r>
            <a:endParaRPr lang="en-US" b="1" dirty="0"/>
          </a:p>
          <a:p>
            <a:pPr lvl="1"/>
            <a:r>
              <a:rPr lang="en-GB" dirty="0" smtClean="0"/>
              <a:t>without </a:t>
            </a:r>
            <a:r>
              <a:rPr lang="en-GB" dirty="0"/>
              <a:t>a harmonized UDC support in E-UTRAN and NG-RAN, mobility performance can be impacted due to the necessity to perform an extra decompression/compression when going from E-UTRAN/NG-RAN to NG-RAN/E-UTRAN</a:t>
            </a:r>
            <a:r>
              <a:rPr lang="en-GB" dirty="0" smtClean="0"/>
              <a:t>.</a:t>
            </a:r>
          </a:p>
          <a:p>
            <a:r>
              <a:rPr lang="en-GB" b="1" dirty="0" smtClean="0"/>
              <a:t>Motivation </a:t>
            </a:r>
            <a:r>
              <a:rPr lang="en-GB" b="1" dirty="0"/>
              <a:t>4: Voice performance with NR (Options 3/2/4/7)</a:t>
            </a:r>
            <a:endParaRPr lang="en-US" b="1" dirty="0"/>
          </a:p>
          <a:p>
            <a:pPr lvl="1"/>
            <a:r>
              <a:rPr lang="en-GB" dirty="0" smtClean="0"/>
              <a:t>UDC </a:t>
            </a:r>
            <a:r>
              <a:rPr lang="en-GB" dirty="0"/>
              <a:t>can improve the voice robustness for NR e.g. with Option 2. </a:t>
            </a:r>
            <a:endParaRPr lang="en-US" dirty="0"/>
          </a:p>
          <a:p>
            <a:pPr lvl="1"/>
            <a:r>
              <a:rPr lang="en-GB" dirty="0" smtClean="0"/>
              <a:t>Without </a:t>
            </a:r>
            <a:r>
              <a:rPr lang="en-GB" dirty="0"/>
              <a:t>UDC Support in NR, voice performance with NR in Option 3x is worse than with Option 3a.</a:t>
            </a:r>
            <a:endParaRPr lang="en-US" dirty="0"/>
          </a:p>
          <a:p>
            <a:r>
              <a:rPr lang="en-GB" b="1" dirty="0" smtClean="0"/>
              <a:t>Motivation </a:t>
            </a:r>
            <a:r>
              <a:rPr lang="en-GB" b="1" dirty="0"/>
              <a:t>5: harmonization</a:t>
            </a:r>
            <a:endParaRPr lang="en-US" b="1" dirty="0"/>
          </a:p>
          <a:p>
            <a:pPr lvl="1"/>
            <a:r>
              <a:rPr lang="en-GB" dirty="0" smtClean="0"/>
              <a:t>Harmonization </a:t>
            </a:r>
            <a:r>
              <a:rPr lang="en-GB" dirty="0"/>
              <a:t>of UDC support between E-UTRA in EPS, E-UTRA in 5GS and NR ensures consistent performance across RATs and deployment scenarios.</a:t>
            </a:r>
            <a:endParaRPr lang="en-US" dirty="0"/>
          </a:p>
          <a:p>
            <a:r>
              <a:rPr lang="en-GB" b="1" dirty="0" smtClean="0"/>
              <a:t>Motivation </a:t>
            </a:r>
            <a:r>
              <a:rPr lang="en-GB" b="1" dirty="0"/>
              <a:t>6: Low-hanging fruit</a:t>
            </a:r>
            <a:endParaRPr lang="en-US" b="1" dirty="0"/>
          </a:p>
          <a:p>
            <a:pPr lvl="1"/>
            <a:r>
              <a:rPr lang="en-GB" dirty="0" smtClean="0"/>
              <a:t>The </a:t>
            </a:r>
            <a:r>
              <a:rPr lang="en-GB" dirty="0"/>
              <a:t>support of UDC in NR and in E-UTRA in 5GS is a low-hanging fruit that requires minimal additions to </a:t>
            </a:r>
            <a:r>
              <a:rPr lang="en-US" dirty="0" smtClean="0"/>
              <a:t>NR UP.</a:t>
            </a:r>
          </a:p>
          <a:p>
            <a:r>
              <a:rPr lang="en-US" sz="2100" b="1" dirty="0"/>
              <a:t>Motivation 7: </a:t>
            </a:r>
            <a:r>
              <a:rPr lang="en-US" altLang="zh-CN" sz="2100" b="1" dirty="0"/>
              <a:t>relive the power constraint</a:t>
            </a:r>
          </a:p>
          <a:p>
            <a:pPr lvl="1"/>
            <a:r>
              <a:rPr lang="en-US" altLang="zh-CN" dirty="0"/>
              <a:t>The power concern becomes more critical for NR </a:t>
            </a:r>
            <a:r>
              <a:rPr lang="en-US" altLang="zh-CN" dirty="0" smtClean="0"/>
              <a:t>deployment both for UE and network:</a:t>
            </a:r>
            <a:endParaRPr lang="zh-CN" altLang="zh-CN" sz="1800" dirty="0"/>
          </a:p>
          <a:p>
            <a:pPr lvl="2"/>
            <a:r>
              <a:rPr lang="en-US" altLang="zh-CN" sz="2100" dirty="0" smtClean="0"/>
              <a:t>New </a:t>
            </a:r>
            <a:r>
              <a:rPr lang="en-US" altLang="zh-CN" sz="2100" dirty="0"/>
              <a:t>NR bands are </a:t>
            </a:r>
            <a:r>
              <a:rPr lang="en-US" altLang="zh-CN" sz="2100" dirty="0" smtClean="0"/>
              <a:t>mainly TDD, </a:t>
            </a:r>
            <a:r>
              <a:rPr lang="en-US" altLang="zh-CN" sz="2100" dirty="0"/>
              <a:t>where DL and UL coverage disparity exists.</a:t>
            </a:r>
            <a:endParaRPr lang="zh-CN" altLang="zh-CN" sz="2100" dirty="0"/>
          </a:p>
          <a:p>
            <a:pPr lvl="3"/>
            <a:r>
              <a:rPr lang="en-US" altLang="zh-CN" sz="2100" dirty="0" smtClean="0"/>
              <a:t>HPUE </a:t>
            </a:r>
            <a:r>
              <a:rPr lang="en-US" altLang="zh-CN" sz="2100" dirty="0"/>
              <a:t>can be useful tool, but the effectiveness is bounded by “allowed maximal duration”.</a:t>
            </a:r>
            <a:endParaRPr lang="zh-CN" altLang="zh-CN" sz="2100" dirty="0"/>
          </a:p>
          <a:p>
            <a:pPr lvl="2"/>
            <a:r>
              <a:rPr lang="en-US" altLang="zh-CN" sz="2100" dirty="0" err="1" smtClean="0"/>
              <a:t>Tx</a:t>
            </a:r>
            <a:r>
              <a:rPr lang="en-US" altLang="zh-CN" sz="2100" dirty="0" smtClean="0"/>
              <a:t> </a:t>
            </a:r>
            <a:r>
              <a:rPr lang="en-US" altLang="zh-CN" sz="2100" dirty="0"/>
              <a:t>power is shared for NR and LTE for EN-DC deployment</a:t>
            </a:r>
            <a:r>
              <a:rPr lang="en-US" altLang="zh-CN" sz="2100" dirty="0" smtClean="0"/>
              <a:t>.</a:t>
            </a:r>
          </a:p>
          <a:p>
            <a:pPr lvl="1"/>
            <a:r>
              <a:rPr lang="en-US" altLang="zh-CN" sz="2100" dirty="0"/>
              <a:t>Applying data compression onto UL data can relive the power </a:t>
            </a:r>
            <a:r>
              <a:rPr lang="en-US" altLang="zh-CN" sz="2100" dirty="0" smtClean="0"/>
              <a:t>constraint.</a:t>
            </a:r>
            <a:endParaRPr lang="en-US" sz="21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2109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Motivations for NR Compression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New requirements of UM data compression</a:t>
            </a:r>
          </a:p>
          <a:p>
            <a:pPr lvl="1"/>
            <a:r>
              <a:rPr lang="en-US" altLang="zh-CN" dirty="0" smtClean="0"/>
              <a:t>During discussion in </a:t>
            </a:r>
            <a:r>
              <a:rPr lang="en-US" altLang="zh-CN" dirty="0" err="1" smtClean="0"/>
              <a:t>IIoT</a:t>
            </a:r>
            <a:r>
              <a:rPr lang="en-US" altLang="zh-CN" dirty="0" smtClean="0"/>
              <a:t> SI, it was proposed to use UDC to compress the Ethernet packet by several companies. </a:t>
            </a:r>
          </a:p>
          <a:p>
            <a:pPr lvl="1"/>
            <a:r>
              <a:rPr lang="en-US" altLang="zh-CN" dirty="0" smtClean="0"/>
              <a:t>During last RAN#83 meeting, UDC was not included in </a:t>
            </a:r>
            <a:r>
              <a:rPr lang="en-US" altLang="zh-CN" dirty="0" err="1" smtClean="0"/>
              <a:t>IIoT</a:t>
            </a:r>
            <a:r>
              <a:rPr lang="en-US" altLang="zh-CN" dirty="0" smtClean="0"/>
              <a:t> WI scope since UDC is not only applied to Ethernet packets of </a:t>
            </a:r>
            <a:r>
              <a:rPr lang="en-US" altLang="zh-CN" dirty="0" err="1" smtClean="0"/>
              <a:t>IIoT</a:t>
            </a:r>
            <a:r>
              <a:rPr lang="en-US" altLang="zh-CN" dirty="0" smtClean="0"/>
              <a:t>, but also can be applied to other service data packet which can be considered in a generic separate compression SI/WI.</a:t>
            </a:r>
          </a:p>
          <a:p>
            <a:pPr lvl="1"/>
            <a:r>
              <a:rPr lang="en-US" altLang="zh-CN" dirty="0" smtClean="0"/>
              <a:t>For a certain service, the data contents always are very similar and the data variety is limited, a dedicated dictionary can be used to achieve high compression efficiency.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6355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Motivations </a:t>
            </a:r>
            <a:r>
              <a:rPr lang="en-US" dirty="0"/>
              <a:t>for NR Compression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New motivation</a:t>
            </a:r>
          </a:p>
          <a:p>
            <a:pPr lvl="1"/>
            <a:r>
              <a:rPr lang="en-US" dirty="0" smtClean="0"/>
              <a:t>It has been identified in the study of </a:t>
            </a:r>
            <a:r>
              <a:rPr lang="en-US" dirty="0"/>
              <a:t>UE capability </a:t>
            </a:r>
            <a:r>
              <a:rPr lang="en-US" dirty="0" smtClean="0"/>
              <a:t>signaling optimization SI, that compression is a feasible solution for CP signaling reduction.</a:t>
            </a:r>
          </a:p>
          <a:p>
            <a:pPr lvl="1"/>
            <a:r>
              <a:rPr lang="en-US" dirty="0" smtClean="0"/>
              <a:t>Due to compression function is not yet available at NR UP, the SI did not conclude to recommend compression into normative phase.</a:t>
            </a:r>
          </a:p>
          <a:p>
            <a:pPr lvl="1"/>
            <a:r>
              <a:rPr lang="en-US" dirty="0" smtClean="0"/>
              <a:t>However, </a:t>
            </a:r>
            <a:r>
              <a:rPr lang="en-US" dirty="0"/>
              <a:t>uplink compression </a:t>
            </a:r>
            <a:r>
              <a:rPr lang="en-US" dirty="0" smtClean="0"/>
              <a:t>on CP signaling can greatly </a:t>
            </a:r>
            <a:r>
              <a:rPr lang="en-US" dirty="0"/>
              <a:t>reduce the size of UE capability </a:t>
            </a:r>
            <a:r>
              <a:rPr lang="en-US" dirty="0" smtClean="0"/>
              <a:t>signaling and can reduce the latency and required resource.</a:t>
            </a:r>
          </a:p>
          <a:p>
            <a:pPr lvl="2"/>
            <a:r>
              <a:rPr lang="en-US" dirty="0" smtClean="0"/>
              <a:t>See following page for simulation results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6740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80975" lvl="1" algn="ctr" rtl="0">
              <a:spcBef>
                <a:spcPct val="0"/>
              </a:spcBef>
            </a:pPr>
            <a:r>
              <a:rPr lang="en-US" altLang="zh-CN" sz="2800" kern="120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Some </a:t>
            </a:r>
            <a:r>
              <a:rPr lang="en-US" altLang="zh-CN" sz="2800" kern="1200" dirty="0" smtClean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Simulation Result </a:t>
            </a:r>
            <a:r>
              <a:rPr lang="en-US" altLang="zh-CN" sz="2800" kern="120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on </a:t>
            </a:r>
            <a:r>
              <a:rPr lang="en-US" altLang="zh-CN" sz="2800" kern="1200" dirty="0" smtClean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UE Capability Compression</a:t>
            </a:r>
            <a:endParaRPr lang="zh-CN" altLang="en-US" sz="2800" kern="120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3093128"/>
              </p:ext>
            </p:extLst>
          </p:nvPr>
        </p:nvGraphicFramePr>
        <p:xfrm>
          <a:off x="1052429" y="1418970"/>
          <a:ext cx="6866626" cy="13662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3425"/>
                <a:gridCol w="2770121"/>
                <a:gridCol w="2773080"/>
              </a:tblGrid>
              <a:tr h="3235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UE capability size (bytes)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Size reduction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68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Case 1 [3]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3161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59%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29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Case 2 [2]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1082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46%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29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Case 3 [4]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300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30% - 50%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32440" y="6252832"/>
            <a:ext cx="370384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28971" y="1066363"/>
            <a:ext cx="73354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Table 1. UE capability size reduction by pure compression</a:t>
            </a: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063329"/>
              </p:ext>
            </p:extLst>
          </p:nvPr>
        </p:nvGraphicFramePr>
        <p:xfrm>
          <a:off x="1222561" y="3356811"/>
          <a:ext cx="6644730" cy="8356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0659"/>
                <a:gridCol w="2680604"/>
                <a:gridCol w="2683467"/>
              </a:tblGrid>
              <a:tr h="2785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UE capability size (bytes)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Size reduction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85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Case 1 [3]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3161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98.8%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85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Case 2 [2]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1082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98.3%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042299" y="2904836"/>
            <a:ext cx="632705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Table 2. UE capability size reduction by compression with dictionary</a:t>
            </a: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845674"/>
              </p:ext>
            </p:extLst>
          </p:nvPr>
        </p:nvGraphicFramePr>
        <p:xfrm>
          <a:off x="517584" y="4943041"/>
          <a:ext cx="8177851" cy="10436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7602"/>
                <a:gridCol w="1429420"/>
                <a:gridCol w="1328901"/>
                <a:gridCol w="1569125"/>
                <a:gridCol w="1443902"/>
                <a:gridCol w="132890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Dictionary size</a:t>
                      </a:r>
                      <a:endParaRPr lang="zh-CN" sz="16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(bytes)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UE capability size (bytes)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Minimal size reduction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Average size reduction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Maximal size reduction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Case 1 [3]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3161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3255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61.8%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81.6%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95.8%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Case 2 [2]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1082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1114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46.6%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77.8%</a:t>
                      </a:r>
                      <a:endParaRPr lang="zh-CN" sz="1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95.4%</a:t>
                      </a:r>
                      <a:endParaRPr lang="zh-CN" sz="1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83080" y="4273048"/>
            <a:ext cx="828136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Table 3. Compression performance on UE capability whose content is slightly different from pre-defined dictionary</a:t>
            </a: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3080" y="6129871"/>
            <a:ext cx="5296619" cy="3693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Note: Simulation results  are from R2-1900479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037610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Scope of NR compression SID/WID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2400" dirty="0"/>
              <a:t>NR </a:t>
            </a:r>
            <a:r>
              <a:rPr lang="en-GB" altLang="zh-CN" sz="2400" dirty="0" smtClean="0"/>
              <a:t>UDC :</a:t>
            </a:r>
            <a:endParaRPr lang="en-GB" altLang="zh-CN" sz="2400" dirty="0"/>
          </a:p>
          <a:p>
            <a:pPr lvl="1"/>
            <a:r>
              <a:rPr lang="en-US" altLang="zh-CN" sz="2400" dirty="0" smtClean="0"/>
              <a:t>Adopt </a:t>
            </a:r>
            <a:r>
              <a:rPr lang="en-US" altLang="zh-CN" sz="2400" dirty="0"/>
              <a:t>DEFLATE </a:t>
            </a:r>
            <a:r>
              <a:rPr lang="en-US" altLang="zh-CN" sz="2400" dirty="0" smtClean="0"/>
              <a:t>algorithm for 5GC-EUTRAN</a:t>
            </a:r>
          </a:p>
          <a:p>
            <a:pPr lvl="1"/>
            <a:r>
              <a:rPr lang="en-US" altLang="zh-CN" sz="2400" dirty="0" smtClean="0"/>
              <a:t>Adopt </a:t>
            </a:r>
            <a:r>
              <a:rPr lang="en-US" altLang="zh-CN" sz="2400" dirty="0"/>
              <a:t>DEFLATE </a:t>
            </a:r>
            <a:r>
              <a:rPr lang="en-US" altLang="zh-CN" sz="2400" dirty="0" smtClean="0"/>
              <a:t>algorithm for 5GC-NR</a:t>
            </a:r>
            <a:endParaRPr lang="en-US" altLang="zh-CN" sz="2400" dirty="0"/>
          </a:p>
          <a:p>
            <a:pPr lvl="1"/>
            <a:r>
              <a:rPr lang="en-US" altLang="zh-CN" sz="2400" dirty="0" smtClean="0"/>
              <a:t>Support NR compression for </a:t>
            </a:r>
          </a:p>
          <a:p>
            <a:pPr lvl="2"/>
            <a:r>
              <a:rPr lang="en-US" altLang="zh-CN" sz="2400" dirty="0" smtClean="0"/>
              <a:t>Selective UP data for both AM (if not supported in Rel-16) and UM</a:t>
            </a:r>
          </a:p>
          <a:p>
            <a:pPr lvl="2"/>
            <a:r>
              <a:rPr lang="en-US" altLang="zh-CN" sz="2400" dirty="0" smtClean="0"/>
              <a:t>CP signaling, at least for UE capability signaling </a:t>
            </a:r>
          </a:p>
          <a:p>
            <a:pPr lvl="1"/>
            <a:r>
              <a:rPr lang="en-US" altLang="zh-CN" sz="2400" dirty="0" smtClean="0"/>
              <a:t>Specify </a:t>
            </a:r>
            <a:r>
              <a:rPr lang="en-US" altLang="zh-CN" sz="2400" dirty="0"/>
              <a:t>corresponding </a:t>
            </a:r>
            <a:r>
              <a:rPr lang="en-US" altLang="zh-CN" sz="2400" dirty="0" err="1"/>
              <a:t>signalling</a:t>
            </a:r>
            <a:r>
              <a:rPr lang="en-US" altLang="zh-CN" sz="2400" dirty="0"/>
              <a:t> and </a:t>
            </a:r>
            <a:r>
              <a:rPr lang="en-US" altLang="zh-CN" sz="2400" dirty="0" smtClean="0"/>
              <a:t>procedures</a:t>
            </a:r>
            <a:endParaRPr lang="en-US" altLang="zh-CN" sz="2400" dirty="0"/>
          </a:p>
          <a:p>
            <a:pPr marL="914400" lvl="2" indent="0">
              <a:buNone/>
            </a:pPr>
            <a:endParaRPr lang="en-US" altLang="zh-CN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non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26546</TotalTime>
  <Words>715</Words>
  <Application>Microsoft Office PowerPoint</Application>
  <PresentationFormat>全屏显示(4:3)</PresentationFormat>
  <Paragraphs>100</Paragraphs>
  <Slides>7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Motivation of supporting NR compression in Rel-17</vt:lpstr>
      <vt:lpstr>Motivations for NR Compression </vt:lpstr>
      <vt:lpstr>Motivations for NR Compression</vt:lpstr>
      <vt:lpstr>Motivations for NR Compression </vt:lpstr>
      <vt:lpstr>Some Simulation Result on UE Capability Compression</vt:lpstr>
      <vt:lpstr>Scope of NR compression SID/WID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CATT</cp:lastModifiedBy>
  <cp:revision>775</cp:revision>
  <dcterms:created xsi:type="dcterms:W3CDTF">2014-01-09T07:41:21Z</dcterms:created>
  <dcterms:modified xsi:type="dcterms:W3CDTF">2019-05-27T14:19:40Z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-1468137136</vt:i4>
  </property>
  <property fmtid="{D5CDD505-2E9C-101B-9397-08002B2CF9AE}" pid="3" name="_NewReviewCycle">
    <vt:lpwstr/>
  </property>
  <property fmtid="{D5CDD505-2E9C-101B-9397-08002B2CF9AE}" pid="4" name="_EmailSubject">
    <vt:lpwstr>about NR compression</vt:lpwstr>
  </property>
  <property fmtid="{D5CDD505-2E9C-101B-9397-08002B2CF9AE}" pid="5" name="_AuthorEmail">
    <vt:lpwstr>alex.hsu@mediatek.com</vt:lpwstr>
  </property>
  <property fmtid="{D5CDD505-2E9C-101B-9397-08002B2CF9AE}" pid="6" name="_AuthorEmailDisplayName">
    <vt:lpwstr>Alex Hsu (徐家俊)</vt:lpwstr>
  </property>
</Properties>
</file>